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83" r:id="rId3"/>
    <p:sldId id="265" r:id="rId4"/>
    <p:sldId id="337" r:id="rId5"/>
    <p:sldId id="303" r:id="rId6"/>
    <p:sldId id="315" r:id="rId7"/>
    <p:sldId id="316" r:id="rId8"/>
    <p:sldId id="284" r:id="rId9"/>
    <p:sldId id="335" r:id="rId10"/>
    <p:sldId id="336" r:id="rId11"/>
    <p:sldId id="286" r:id="rId12"/>
    <p:sldId id="333" r:id="rId13"/>
    <p:sldId id="304" r:id="rId14"/>
    <p:sldId id="308" r:id="rId15"/>
    <p:sldId id="340" r:id="rId16"/>
    <p:sldId id="281" r:id="rId17"/>
    <p:sldId id="341" r:id="rId18"/>
    <p:sldId id="346" r:id="rId19"/>
    <p:sldId id="342" r:id="rId20"/>
    <p:sldId id="347" r:id="rId21"/>
    <p:sldId id="343" r:id="rId22"/>
    <p:sldId id="348" r:id="rId23"/>
    <p:sldId id="313" r:id="rId24"/>
    <p:sldId id="314" r:id="rId25"/>
    <p:sldId id="312" r:id="rId26"/>
    <p:sldId id="334" r:id="rId27"/>
    <p:sldId id="344" r:id="rId28"/>
    <p:sldId id="345" r:id="rId29"/>
    <p:sldId id="350" r:id="rId30"/>
    <p:sldId id="302" r:id="rId31"/>
    <p:sldId id="298" r:id="rId32"/>
    <p:sldId id="351" r:id="rId3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7C1CDA4B-F706-4605-BE60-94C81B471CA7}">
          <p14:sldIdLst>
            <p14:sldId id="258"/>
            <p14:sldId id="283"/>
          </p14:sldIdLst>
        </p14:section>
        <p14:section name="Aide à la Navigation" id="{B5426D8A-DCFD-4DB0-BA3B-A565A1F49DF9}">
          <p14:sldIdLst>
            <p14:sldId id="265"/>
          </p14:sldIdLst>
        </p14:section>
        <p14:section name="Module 1" id="{3BC8B8EC-0608-4901-80DA-6E2C493B699B}">
          <p14:sldIdLst>
            <p14:sldId id="337"/>
            <p14:sldId id="303"/>
            <p14:sldId id="315"/>
            <p14:sldId id="316"/>
            <p14:sldId id="284"/>
            <p14:sldId id="335"/>
            <p14:sldId id="336"/>
            <p14:sldId id="286"/>
            <p14:sldId id="333"/>
          </p14:sldIdLst>
        </p14:section>
        <p14:section name="Module 2" id="{D5499D48-C189-4D66-8636-F4ACC4B6B1C9}">
          <p14:sldIdLst>
            <p14:sldId id="304"/>
            <p14:sldId id="308"/>
            <p14:sldId id="340"/>
            <p14:sldId id="281"/>
            <p14:sldId id="341"/>
            <p14:sldId id="346"/>
            <p14:sldId id="342"/>
            <p14:sldId id="347"/>
            <p14:sldId id="343"/>
            <p14:sldId id="348"/>
            <p14:sldId id="313"/>
            <p14:sldId id="314"/>
            <p14:sldId id="312"/>
            <p14:sldId id="334"/>
          </p14:sldIdLst>
        </p14:section>
        <p14:section name="Conclusion" id="{0AB80A3B-6B28-4AE9-AD03-4F8E4CF42579}">
          <p14:sldIdLst>
            <p14:sldId id="344"/>
            <p14:sldId id="345"/>
            <p14:sldId id="350"/>
            <p14:sldId id="302"/>
            <p14:sldId id="298"/>
            <p14:sldId id="351"/>
          </p14:sldIdLst>
        </p14:section>
        <p14:section name="Contenu" id="{5D1BD034-4E35-4C21-9ECD-435710F3DA4D}">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66"/>
    <a:srgbClr val="171C6A"/>
    <a:srgbClr val="5695FF"/>
    <a:srgbClr val="CAF4FF"/>
    <a:srgbClr val="FFC37B"/>
    <a:srgbClr val="FF6978"/>
    <a:srgbClr val="C797FF"/>
    <a:srgbClr val="FFC5E9"/>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838" autoAdjust="0"/>
    <p:restoredTop sz="94660"/>
  </p:normalViewPr>
  <p:slideViewPr>
    <p:cSldViewPr snapToGrid="0">
      <p:cViewPr>
        <p:scale>
          <a:sx n="50" d="100"/>
          <a:sy n="50" d="100"/>
        </p:scale>
        <p:origin x="2922" y="1488"/>
      </p:cViewPr>
      <p:guideLst/>
    </p:cSldViewPr>
  </p:slid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nd_Couverture">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69B6ED62-4AE9-4947-9D74-7C31FBED6A8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4814684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ond_centre_blanc_petit_contenu">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9F594A42-2A0B-432D-B8BE-1A30AE097E9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096627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nd_dégradé_linéaire_sommaire">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763FE4F1-7B4F-4294-B1C2-B366F073A4D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9265899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onds_logo_clair_activité">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0F0EAA20-D76E-48E1-8293-A26CEA0B0E8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5296134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ond_centre_blanc_grand_quiz">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525873D1-1350-482D-A62B-3DBE32AF479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8084228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50426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784948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5"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slides/_rels/slide3.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3" Type="http://schemas.openxmlformats.org/officeDocument/2006/relationships/image" Target="../media/image19.png"/><Relationship Id="rId7" Type="http://schemas.openxmlformats.org/officeDocument/2006/relationships/image" Target="../media/image22.png"/><Relationship Id="rId12" Type="http://schemas.openxmlformats.org/officeDocument/2006/relationships/image" Target="../media/image27.png"/><Relationship Id="rId2" Type="http://schemas.openxmlformats.org/officeDocument/2006/relationships/image" Target="../media/image18.png"/><Relationship Id="rId16"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11.png"/><Relationship Id="rId15" Type="http://schemas.openxmlformats.org/officeDocument/2006/relationships/image" Target="../media/image30.png"/><Relationship Id="rId10" Type="http://schemas.openxmlformats.org/officeDocument/2006/relationships/image" Target="../media/image25.png"/><Relationship Id="rId4" Type="http://schemas.openxmlformats.org/officeDocument/2006/relationships/image" Target="../media/image20.png"/><Relationship Id="rId9" Type="http://schemas.openxmlformats.org/officeDocument/2006/relationships/image" Target="../media/image24.png"/><Relationship Id="rId14" Type="http://schemas.openxmlformats.org/officeDocument/2006/relationships/image" Target="../media/image29.png"/></Relationships>
</file>

<file path=ppt/slides/_rels/slide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38.png"/><Relationship Id="rId3" Type="http://schemas.openxmlformats.org/officeDocument/2006/relationships/image" Target="../media/image17.png"/><Relationship Id="rId7" Type="http://schemas.openxmlformats.org/officeDocument/2006/relationships/image" Target="../media/image13.png"/><Relationship Id="rId12" Type="http://schemas.openxmlformats.org/officeDocument/2006/relationships/image" Target="../media/image37.png"/><Relationship Id="rId2" Type="http://schemas.openxmlformats.org/officeDocument/2006/relationships/image" Target="../media/image16.png"/><Relationship Id="rId1" Type="http://schemas.openxmlformats.org/officeDocument/2006/relationships/slideLayout" Target="../slideLayouts/slideLayout4.xml"/><Relationship Id="rId6" Type="http://schemas.openxmlformats.org/officeDocument/2006/relationships/image" Target="../media/image12.png"/><Relationship Id="rId11" Type="http://schemas.openxmlformats.org/officeDocument/2006/relationships/image" Target="../media/image36.png"/><Relationship Id="rId5" Type="http://schemas.openxmlformats.org/officeDocument/2006/relationships/image" Target="../media/image11.png"/><Relationship Id="rId10" Type="http://schemas.openxmlformats.org/officeDocument/2006/relationships/image" Target="../media/image35.png"/><Relationship Id="rId4" Type="http://schemas.openxmlformats.org/officeDocument/2006/relationships/image" Target="../media/image10.png"/><Relationship Id="rId9" Type="http://schemas.openxmlformats.org/officeDocument/2006/relationships/image" Target="../media/image34.png"/></Relationships>
</file>

<file path=ppt/slides/_rels/slide7.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1.png"/><Relationship Id="rId3" Type="http://schemas.openxmlformats.org/officeDocument/2006/relationships/image" Target="../media/image11.png"/><Relationship Id="rId7" Type="http://schemas.openxmlformats.org/officeDocument/2006/relationships/image" Target="../media/image35.png"/><Relationship Id="rId12" Type="http://schemas.openxmlformats.org/officeDocument/2006/relationships/image" Target="../media/image40.png"/><Relationship Id="rId2" Type="http://schemas.openxmlformats.org/officeDocument/2006/relationships/image" Target="../media/image10.png"/><Relationship Id="rId16" Type="http://schemas.openxmlformats.org/officeDocument/2006/relationships/image" Target="../media/image44.png"/><Relationship Id="rId1" Type="http://schemas.openxmlformats.org/officeDocument/2006/relationships/slideLayout" Target="../slideLayouts/slideLayout5.xml"/><Relationship Id="rId6" Type="http://schemas.openxmlformats.org/officeDocument/2006/relationships/image" Target="../media/image14.png"/><Relationship Id="rId11" Type="http://schemas.openxmlformats.org/officeDocument/2006/relationships/image" Target="../media/image38.png"/><Relationship Id="rId5" Type="http://schemas.openxmlformats.org/officeDocument/2006/relationships/image" Target="../media/image13.png"/><Relationship Id="rId15" Type="http://schemas.openxmlformats.org/officeDocument/2006/relationships/image" Target="../media/image43.png"/><Relationship Id="rId10" Type="http://schemas.openxmlformats.org/officeDocument/2006/relationships/image" Target="../media/image37.png"/><Relationship Id="rId4" Type="http://schemas.openxmlformats.org/officeDocument/2006/relationships/image" Target="../media/image12.png"/><Relationship Id="rId9" Type="http://schemas.openxmlformats.org/officeDocument/2006/relationships/image" Target="../media/image34.png"/><Relationship Id="rId14" Type="http://schemas.openxmlformats.org/officeDocument/2006/relationships/image" Target="../media/image42.png"/></Relationships>
</file>

<file path=ppt/slides/_rels/slide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7.png"/><Relationship Id="rId7" Type="http://schemas.openxmlformats.org/officeDocument/2006/relationships/image" Target="../media/image13.png"/><Relationship Id="rId2" Type="http://schemas.openxmlformats.org/officeDocument/2006/relationships/image" Target="../media/image16.png"/><Relationship Id="rId1" Type="http://schemas.openxmlformats.org/officeDocument/2006/relationships/slideLayout" Target="../slideLayouts/slideLayout4.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45.png"/></Relationships>
</file>

<file path=ppt/slides/_rels/slide9.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7.png"/><Relationship Id="rId7" Type="http://schemas.openxmlformats.org/officeDocument/2006/relationships/image" Target="../media/image13.png"/><Relationship Id="rId2" Type="http://schemas.openxmlformats.org/officeDocument/2006/relationships/image" Target="../media/image16.png"/><Relationship Id="rId1" Type="http://schemas.openxmlformats.org/officeDocument/2006/relationships/slideLayout" Target="../slideLayouts/slideLayout4.xml"/><Relationship Id="rId6" Type="http://schemas.openxmlformats.org/officeDocument/2006/relationships/image" Target="../media/image12.png"/><Relationship Id="rId5" Type="http://schemas.openxmlformats.org/officeDocument/2006/relationships/image" Target="../media/image11.png"/><Relationship Id="rId10" Type="http://schemas.openxmlformats.org/officeDocument/2006/relationships/image" Target="../media/image36.png"/><Relationship Id="rId4" Type="http://schemas.openxmlformats.org/officeDocument/2006/relationships/image" Target="../media/image10.png"/><Relationship Id="rId9" Type="http://schemas.openxmlformats.org/officeDocument/2006/relationships/image" Target="../media/image35.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35.png"/><Relationship Id="rId2" Type="http://schemas.openxmlformats.org/officeDocument/2006/relationships/image" Target="../media/image10.png"/><Relationship Id="rId1" Type="http://schemas.openxmlformats.org/officeDocument/2006/relationships/slideLayout" Target="../slideLayouts/slideLayout5.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slides/_rels/slide1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0.png"/><Relationship Id="rId7"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7.png"/><Relationship Id="rId7" Type="http://schemas.openxmlformats.org/officeDocument/2006/relationships/image" Target="../media/image13.png"/><Relationship Id="rId12" Type="http://schemas.openxmlformats.org/officeDocument/2006/relationships/image" Target="../media/image49.png"/><Relationship Id="rId2" Type="http://schemas.openxmlformats.org/officeDocument/2006/relationships/image" Target="../media/image16.png"/><Relationship Id="rId1" Type="http://schemas.openxmlformats.org/officeDocument/2006/relationships/slideLayout" Target="../slideLayouts/slideLayout4.xml"/><Relationship Id="rId6" Type="http://schemas.openxmlformats.org/officeDocument/2006/relationships/image" Target="../media/image12.png"/><Relationship Id="rId11" Type="http://schemas.openxmlformats.org/officeDocument/2006/relationships/image" Target="../media/image48.png"/><Relationship Id="rId5" Type="http://schemas.openxmlformats.org/officeDocument/2006/relationships/image" Target="../media/image11.png"/><Relationship Id="rId10" Type="http://schemas.openxmlformats.org/officeDocument/2006/relationships/image" Target="../media/image36.png"/><Relationship Id="rId4" Type="http://schemas.openxmlformats.org/officeDocument/2006/relationships/image" Target="../media/image10.png"/><Relationship Id="rId9" Type="http://schemas.openxmlformats.org/officeDocument/2006/relationships/image" Target="../media/image35.png"/></Relationships>
</file>

<file path=ppt/slides/_rels/slide1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7.png"/><Relationship Id="rId7" Type="http://schemas.openxmlformats.org/officeDocument/2006/relationships/image" Target="../media/image13.png"/><Relationship Id="rId2" Type="http://schemas.openxmlformats.org/officeDocument/2006/relationships/image" Target="../media/image16.png"/><Relationship Id="rId1" Type="http://schemas.openxmlformats.org/officeDocument/2006/relationships/slideLayout" Target="../slideLayouts/slideLayout4.xml"/><Relationship Id="rId6" Type="http://schemas.openxmlformats.org/officeDocument/2006/relationships/image" Target="../media/image12.png"/><Relationship Id="rId5" Type="http://schemas.openxmlformats.org/officeDocument/2006/relationships/image" Target="../media/image11.png"/><Relationship Id="rId10" Type="http://schemas.openxmlformats.org/officeDocument/2006/relationships/image" Target="../media/image50.png"/><Relationship Id="rId4" Type="http://schemas.openxmlformats.org/officeDocument/2006/relationships/image" Target="../media/image10.png"/><Relationship Id="rId9" Type="http://schemas.openxmlformats.org/officeDocument/2006/relationships/image" Target="../media/image48.png"/></Relationships>
</file>

<file path=ppt/slides/_rels/slide17.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11.png"/><Relationship Id="rId7" Type="http://schemas.openxmlformats.org/officeDocument/2006/relationships/image" Target="../media/image35.png"/><Relationship Id="rId2" Type="http://schemas.openxmlformats.org/officeDocument/2006/relationships/image" Target="../media/image10.png"/><Relationship Id="rId1" Type="http://schemas.openxmlformats.org/officeDocument/2006/relationships/slideLayout" Target="../slideLayouts/slideLayout5.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7.png"/><Relationship Id="rId7" Type="http://schemas.openxmlformats.org/officeDocument/2006/relationships/image" Target="../media/image13.png"/><Relationship Id="rId2" Type="http://schemas.openxmlformats.org/officeDocument/2006/relationships/image" Target="../media/image16.png"/><Relationship Id="rId1" Type="http://schemas.openxmlformats.org/officeDocument/2006/relationships/slideLayout" Target="../slideLayouts/slideLayout4.xml"/><Relationship Id="rId6" Type="http://schemas.openxmlformats.org/officeDocument/2006/relationships/image" Target="../media/image12.png"/><Relationship Id="rId11" Type="http://schemas.openxmlformats.org/officeDocument/2006/relationships/image" Target="../media/image50.png"/><Relationship Id="rId5" Type="http://schemas.openxmlformats.org/officeDocument/2006/relationships/image" Target="../media/image11.png"/><Relationship Id="rId10" Type="http://schemas.openxmlformats.org/officeDocument/2006/relationships/image" Target="../media/image51.png"/><Relationship Id="rId4" Type="http://schemas.openxmlformats.org/officeDocument/2006/relationships/image" Target="../media/image10.png"/><Relationship Id="rId9" Type="http://schemas.openxmlformats.org/officeDocument/2006/relationships/image" Target="../media/image48.png"/></Relationships>
</file>

<file path=ppt/slides/_rels/slide19.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11.png"/><Relationship Id="rId7" Type="http://schemas.openxmlformats.org/officeDocument/2006/relationships/image" Target="../media/image35.png"/><Relationship Id="rId2" Type="http://schemas.openxmlformats.org/officeDocument/2006/relationships/image" Target="../media/image10.png"/><Relationship Id="rId1" Type="http://schemas.openxmlformats.org/officeDocument/2006/relationships/slideLayout" Target="../slideLayouts/slideLayout5.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7.png"/><Relationship Id="rId7" Type="http://schemas.openxmlformats.org/officeDocument/2006/relationships/image" Target="../media/image13.png"/><Relationship Id="rId2" Type="http://schemas.openxmlformats.org/officeDocument/2006/relationships/image" Target="../media/image16.png"/><Relationship Id="rId1" Type="http://schemas.openxmlformats.org/officeDocument/2006/relationships/slideLayout" Target="../slideLayouts/slideLayout4.xml"/><Relationship Id="rId6" Type="http://schemas.openxmlformats.org/officeDocument/2006/relationships/image" Target="../media/image12.png"/><Relationship Id="rId11" Type="http://schemas.openxmlformats.org/officeDocument/2006/relationships/image" Target="../media/image50.png"/><Relationship Id="rId5" Type="http://schemas.openxmlformats.org/officeDocument/2006/relationships/image" Target="../media/image11.png"/><Relationship Id="rId10" Type="http://schemas.openxmlformats.org/officeDocument/2006/relationships/image" Target="../media/image51.png"/><Relationship Id="rId4" Type="http://schemas.openxmlformats.org/officeDocument/2006/relationships/image" Target="../media/image10.png"/><Relationship Id="rId9" Type="http://schemas.openxmlformats.org/officeDocument/2006/relationships/image" Target="../media/image48.png"/></Relationships>
</file>

<file path=ppt/slides/_rels/slide21.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11.png"/><Relationship Id="rId7" Type="http://schemas.openxmlformats.org/officeDocument/2006/relationships/image" Target="../media/image35.png"/><Relationship Id="rId2" Type="http://schemas.openxmlformats.org/officeDocument/2006/relationships/image" Target="../media/image10.png"/><Relationship Id="rId1" Type="http://schemas.openxmlformats.org/officeDocument/2006/relationships/slideLayout" Target="../slideLayouts/slideLayout5.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2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7.png"/><Relationship Id="rId7" Type="http://schemas.openxmlformats.org/officeDocument/2006/relationships/image" Target="../media/image13.png"/><Relationship Id="rId2" Type="http://schemas.openxmlformats.org/officeDocument/2006/relationships/image" Target="../media/image16.png"/><Relationship Id="rId1" Type="http://schemas.openxmlformats.org/officeDocument/2006/relationships/slideLayout" Target="../slideLayouts/slideLayout4.xml"/><Relationship Id="rId6" Type="http://schemas.openxmlformats.org/officeDocument/2006/relationships/image" Target="../media/image12.png"/><Relationship Id="rId11" Type="http://schemas.openxmlformats.org/officeDocument/2006/relationships/image" Target="../media/image50.png"/><Relationship Id="rId5" Type="http://schemas.openxmlformats.org/officeDocument/2006/relationships/image" Target="../media/image11.png"/><Relationship Id="rId10" Type="http://schemas.openxmlformats.org/officeDocument/2006/relationships/image" Target="../media/image51.png"/><Relationship Id="rId4" Type="http://schemas.openxmlformats.org/officeDocument/2006/relationships/image" Target="../media/image10.png"/><Relationship Id="rId9" Type="http://schemas.openxmlformats.org/officeDocument/2006/relationships/image" Target="../media/image48.png"/></Relationships>
</file>

<file path=ppt/slides/_rels/slide2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7.png"/><Relationship Id="rId7" Type="http://schemas.openxmlformats.org/officeDocument/2006/relationships/image" Target="../media/image13.png"/><Relationship Id="rId2" Type="http://schemas.openxmlformats.org/officeDocument/2006/relationships/image" Target="../media/image16.png"/><Relationship Id="rId1" Type="http://schemas.openxmlformats.org/officeDocument/2006/relationships/slideLayout" Target="../slideLayouts/slideLayout4.xml"/><Relationship Id="rId6" Type="http://schemas.openxmlformats.org/officeDocument/2006/relationships/image" Target="../media/image12.png"/><Relationship Id="rId5" Type="http://schemas.openxmlformats.org/officeDocument/2006/relationships/image" Target="../media/image11.png"/><Relationship Id="rId10" Type="http://schemas.openxmlformats.org/officeDocument/2006/relationships/image" Target="../media/image50.png"/><Relationship Id="rId4" Type="http://schemas.openxmlformats.org/officeDocument/2006/relationships/image" Target="../media/image10.png"/><Relationship Id="rId9" Type="http://schemas.openxmlformats.org/officeDocument/2006/relationships/image" Target="../media/image48.png"/></Relationships>
</file>

<file path=ppt/slides/_rels/slide2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7.png"/><Relationship Id="rId7" Type="http://schemas.openxmlformats.org/officeDocument/2006/relationships/image" Target="../media/image13.png"/><Relationship Id="rId12" Type="http://schemas.openxmlformats.org/officeDocument/2006/relationships/image" Target="../media/image53.png"/><Relationship Id="rId2" Type="http://schemas.openxmlformats.org/officeDocument/2006/relationships/image" Target="../media/image16.png"/><Relationship Id="rId1" Type="http://schemas.openxmlformats.org/officeDocument/2006/relationships/slideLayout" Target="../slideLayouts/slideLayout4.xml"/><Relationship Id="rId6" Type="http://schemas.openxmlformats.org/officeDocument/2006/relationships/image" Target="../media/image12.png"/><Relationship Id="rId11" Type="http://schemas.openxmlformats.org/officeDocument/2006/relationships/image" Target="../media/image52.png"/><Relationship Id="rId5" Type="http://schemas.openxmlformats.org/officeDocument/2006/relationships/image" Target="../media/image11.png"/><Relationship Id="rId10" Type="http://schemas.openxmlformats.org/officeDocument/2006/relationships/image" Target="../media/image50.png"/><Relationship Id="rId4" Type="http://schemas.openxmlformats.org/officeDocument/2006/relationships/image" Target="../media/image10.png"/><Relationship Id="rId9" Type="http://schemas.openxmlformats.org/officeDocument/2006/relationships/image" Target="../media/image48.png"/></Relationships>
</file>

<file path=ppt/slides/_rels/slide2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54.png"/><Relationship Id="rId7" Type="http://schemas.openxmlformats.org/officeDocument/2006/relationships/image" Target="../media/image11.png"/><Relationship Id="rId2" Type="http://schemas.openxmlformats.org/officeDocument/2006/relationships/image" Target="../media/image46.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56.png"/><Relationship Id="rId10" Type="http://schemas.openxmlformats.org/officeDocument/2006/relationships/image" Target="../media/image14.png"/><Relationship Id="rId4" Type="http://schemas.openxmlformats.org/officeDocument/2006/relationships/image" Target="../media/image55.png"/><Relationship Id="rId9" Type="http://schemas.openxmlformats.org/officeDocument/2006/relationships/image" Target="../media/image13.png"/></Relationships>
</file>

<file path=ppt/slides/_rels/slide2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0.png"/><Relationship Id="rId7"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9.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7.png"/><Relationship Id="rId7" Type="http://schemas.openxmlformats.org/officeDocument/2006/relationships/image" Target="../media/image13.png"/><Relationship Id="rId2" Type="http://schemas.openxmlformats.org/officeDocument/2006/relationships/image" Target="../media/image16.png"/><Relationship Id="rId1" Type="http://schemas.openxmlformats.org/officeDocument/2006/relationships/slideLayout" Target="../slideLayouts/slideLayout4.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8.png"/></Relationships>
</file>

<file path=ppt/slides/_rels/slide30.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7.png"/><Relationship Id="rId7" Type="http://schemas.openxmlformats.org/officeDocument/2006/relationships/image" Target="../media/image13.png"/><Relationship Id="rId2" Type="http://schemas.openxmlformats.org/officeDocument/2006/relationships/image" Target="../media/image16.png"/><Relationship Id="rId1" Type="http://schemas.openxmlformats.org/officeDocument/2006/relationships/slideLayout" Target="../slideLayouts/slideLayout4.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36.png"/></Relationships>
</file>

<file path=ppt/slides/_rels/slide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3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10" Type="http://schemas.openxmlformats.org/officeDocument/2006/relationships/image" Target="../media/image47.png"/><Relationship Id="rId4" Type="http://schemas.openxmlformats.org/officeDocument/2006/relationships/image" Target="../media/image11.png"/><Relationship Id="rId9"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5F43CD8C-475A-4B76-94A9-FACABD430D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7372350" cy="6858000"/>
          </a:xfrm>
          <a:prstGeom prst="rect">
            <a:avLst/>
          </a:prstGeom>
        </p:spPr>
      </p:pic>
      <p:sp>
        <p:nvSpPr>
          <p:cNvPr id="8" name="Rectangle : coins arrondis 7">
            <a:extLst>
              <a:ext uri="{FF2B5EF4-FFF2-40B4-BE49-F238E27FC236}">
                <a16:creationId xmlns:a16="http://schemas.microsoft.com/office/drawing/2014/main" id="{2A578AA7-7CE8-4EBB-A105-BC2D609F6B58}"/>
              </a:ext>
            </a:extLst>
          </p:cNvPr>
          <p:cNvSpPr/>
          <p:nvPr/>
        </p:nvSpPr>
        <p:spPr>
          <a:xfrm rot="20424774">
            <a:off x="986369" y="-132261"/>
            <a:ext cx="705962" cy="705962"/>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 coins arrondis 8">
            <a:extLst>
              <a:ext uri="{FF2B5EF4-FFF2-40B4-BE49-F238E27FC236}">
                <a16:creationId xmlns:a16="http://schemas.microsoft.com/office/drawing/2014/main" id="{A65EAB8D-8B31-459B-8602-8869A85497A2}"/>
              </a:ext>
            </a:extLst>
          </p:cNvPr>
          <p:cNvSpPr/>
          <p:nvPr/>
        </p:nvSpPr>
        <p:spPr>
          <a:xfrm rot="18939429">
            <a:off x="2211905" y="607463"/>
            <a:ext cx="334041" cy="334041"/>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 coins arrondis 9">
            <a:extLst>
              <a:ext uri="{FF2B5EF4-FFF2-40B4-BE49-F238E27FC236}">
                <a16:creationId xmlns:a16="http://schemas.microsoft.com/office/drawing/2014/main" id="{D8B8A960-207A-47C9-854F-066A6ACA7756}"/>
              </a:ext>
            </a:extLst>
          </p:cNvPr>
          <p:cNvSpPr/>
          <p:nvPr/>
        </p:nvSpPr>
        <p:spPr>
          <a:xfrm rot="1018881">
            <a:off x="6163355" y="999015"/>
            <a:ext cx="419507" cy="419507"/>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a:extLst>
              <a:ext uri="{FF2B5EF4-FFF2-40B4-BE49-F238E27FC236}">
                <a16:creationId xmlns:a16="http://schemas.microsoft.com/office/drawing/2014/main" id="{3D9D1B65-0DB1-4D53-8D5C-6DA8443249BB}"/>
              </a:ext>
            </a:extLst>
          </p:cNvPr>
          <p:cNvSpPr txBox="1"/>
          <p:nvPr/>
        </p:nvSpPr>
        <p:spPr>
          <a:xfrm>
            <a:off x="822690" y="1427436"/>
            <a:ext cx="4551177" cy="1508105"/>
          </a:xfrm>
          <a:prstGeom prst="rect">
            <a:avLst/>
          </a:prstGeom>
          <a:noFill/>
        </p:spPr>
        <p:txBody>
          <a:bodyPr wrap="square" rtlCol="0">
            <a:spAutoFit/>
          </a:bodyPr>
          <a:lstStyle/>
          <a:p>
            <a:r>
              <a:rPr lang="fr-FR" sz="3000" b="1" dirty="0">
                <a:solidFill>
                  <a:srgbClr val="171C6A"/>
                </a:solidFill>
                <a:latin typeface="Work Sans" panose="00000500000000000000" pitchFamily="2" charset="0"/>
              </a:rPr>
              <a:t>Atelier Alimentation –</a:t>
            </a:r>
          </a:p>
          <a:p>
            <a:r>
              <a:rPr lang="fr-FR" sz="3000" b="1" dirty="0">
                <a:solidFill>
                  <a:srgbClr val="171C6A"/>
                </a:solidFill>
                <a:latin typeface="Work Sans" panose="00000500000000000000" pitchFamily="2" charset="0"/>
              </a:rPr>
              <a:t>Équilibre alimentaire au quotidien</a:t>
            </a:r>
          </a:p>
        </p:txBody>
      </p:sp>
      <p:pic>
        <p:nvPicPr>
          <p:cNvPr id="14" name="Image 13">
            <a:extLst>
              <a:ext uri="{FF2B5EF4-FFF2-40B4-BE49-F238E27FC236}">
                <a16:creationId xmlns:a16="http://schemas.microsoft.com/office/drawing/2014/main" id="{39C06E1E-2789-4C2A-A6FF-B5E617C1C1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0587" y="5414010"/>
            <a:ext cx="1992882" cy="573900"/>
          </a:xfrm>
          <a:prstGeom prst="rect">
            <a:avLst/>
          </a:prstGeom>
        </p:spPr>
      </p:pic>
      <p:pic>
        <p:nvPicPr>
          <p:cNvPr id="16" name="Image 15">
            <a:extLst>
              <a:ext uri="{FF2B5EF4-FFF2-40B4-BE49-F238E27FC236}">
                <a16:creationId xmlns:a16="http://schemas.microsoft.com/office/drawing/2014/main" id="{115A1ACA-CD79-4190-8040-0B810FD85BF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52471" y="1981770"/>
            <a:ext cx="4844408" cy="4091818"/>
          </a:xfrm>
          <a:prstGeom prst="rect">
            <a:avLst/>
          </a:prstGeom>
        </p:spPr>
      </p:pic>
      <p:sp>
        <p:nvSpPr>
          <p:cNvPr id="20" name="Espace réservé du texte 13">
            <a:extLst>
              <a:ext uri="{FF2B5EF4-FFF2-40B4-BE49-F238E27FC236}">
                <a16:creationId xmlns:a16="http://schemas.microsoft.com/office/drawing/2014/main" id="{0EDD8CDE-264D-44E8-A976-9B75215D2F04}"/>
              </a:ext>
            </a:extLst>
          </p:cNvPr>
          <p:cNvSpPr txBox="1">
            <a:spLocks/>
          </p:cNvSpPr>
          <p:nvPr/>
        </p:nvSpPr>
        <p:spPr>
          <a:xfrm>
            <a:off x="-5461668" y="-668"/>
            <a:ext cx="5334672" cy="717110"/>
          </a:xfrm>
          <a:prstGeom prst="rect">
            <a:avLst/>
          </a:prstGeom>
        </p:spPr>
        <p:style>
          <a:lnRef idx="2">
            <a:schemeClr val="accent1"/>
          </a:lnRef>
          <a:fillRef idx="1">
            <a:schemeClr val="lt1"/>
          </a:fillRef>
          <a:effectRef idx="0">
            <a:schemeClr val="accent1"/>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marL="0" indent="0">
              <a:buNone/>
            </a:pPr>
            <a:r>
              <a:rPr lang="fr-FR" sz="2000" dirty="0"/>
              <a:t>Scène x</a:t>
            </a:r>
          </a:p>
          <a:p>
            <a:pPr marL="0" indent="0">
              <a:buNone/>
            </a:pPr>
            <a:endParaRPr lang="fr-FR" sz="2000" dirty="0"/>
          </a:p>
        </p:txBody>
      </p:sp>
      <p:sp>
        <p:nvSpPr>
          <p:cNvPr id="22" name="Espace réservé du texte 13">
            <a:extLst>
              <a:ext uri="{FF2B5EF4-FFF2-40B4-BE49-F238E27FC236}">
                <a16:creationId xmlns:a16="http://schemas.microsoft.com/office/drawing/2014/main" id="{842AFE6E-E05D-456F-92A5-5D716AF9897B}"/>
              </a:ext>
            </a:extLst>
          </p:cNvPr>
          <p:cNvSpPr txBox="1">
            <a:spLocks/>
          </p:cNvSpPr>
          <p:nvPr/>
        </p:nvSpPr>
        <p:spPr>
          <a:xfrm>
            <a:off x="12334151" y="24731"/>
            <a:ext cx="5168824" cy="4407569"/>
          </a:xfrm>
          <a:prstGeom prst="rect">
            <a:avLst/>
          </a:prstGeom>
        </p:spPr>
        <p:style>
          <a:lnRef idx="2">
            <a:schemeClr val="accent2"/>
          </a:lnRef>
          <a:fillRef idx="1">
            <a:schemeClr val="lt1"/>
          </a:fillRef>
          <a:effectRef idx="0">
            <a:schemeClr val="accent2"/>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2000" dirty="0">
                <a:solidFill>
                  <a:schemeClr val="tx2"/>
                </a:solidFill>
                <a:latin typeface="Century Gothic" panose="020B0502020202020204" pitchFamily="34" charset="0"/>
              </a:rPr>
              <a:t>Commentaires Léa / Inès</a:t>
            </a:r>
          </a:p>
          <a:p>
            <a:pPr algn="ctr"/>
            <a:endParaRPr lang="fr-FR" sz="2000" dirty="0">
              <a:solidFill>
                <a:schemeClr val="tx2"/>
              </a:solidFill>
              <a:latin typeface="Century Gothic" panose="020B0502020202020204" pitchFamily="34" charset="0"/>
            </a:endParaRPr>
          </a:p>
          <a:p>
            <a:endParaRPr lang="fr-FR" sz="2000" dirty="0">
              <a:solidFill>
                <a:schemeClr val="tx2"/>
              </a:solidFill>
            </a:endParaRPr>
          </a:p>
          <a:p>
            <a:pPr algn="ctr"/>
            <a:r>
              <a:rPr lang="fr-FR" sz="2000" dirty="0">
                <a:solidFill>
                  <a:schemeClr val="tx2"/>
                </a:solidFill>
                <a:latin typeface="Century Gothic" panose="020B0502020202020204" pitchFamily="34" charset="0"/>
              </a:rPr>
              <a:t>Slide à titre indicatif</a:t>
            </a:r>
          </a:p>
        </p:txBody>
      </p:sp>
      <p:sp>
        <p:nvSpPr>
          <p:cNvPr id="23" name="Espace réservé du texte 13">
            <a:extLst>
              <a:ext uri="{FF2B5EF4-FFF2-40B4-BE49-F238E27FC236}">
                <a16:creationId xmlns:a16="http://schemas.microsoft.com/office/drawing/2014/main" id="{D505B929-66AA-4A58-9281-1E70A353AD37}"/>
              </a:ext>
            </a:extLst>
          </p:cNvPr>
          <p:cNvSpPr txBox="1">
            <a:spLocks/>
          </p:cNvSpPr>
          <p:nvPr/>
        </p:nvSpPr>
        <p:spPr>
          <a:xfrm>
            <a:off x="12384951" y="5052085"/>
            <a:ext cx="5067224" cy="4131469"/>
          </a:xfrm>
          <a:prstGeom prst="rect">
            <a:avLst/>
          </a:prstGeom>
        </p:spPr>
        <p:style>
          <a:lnRef idx="2">
            <a:schemeClr val="accent2"/>
          </a:lnRef>
          <a:fillRef idx="1">
            <a:schemeClr val="lt1"/>
          </a:fillRef>
          <a:effectRef idx="0">
            <a:schemeClr val="accent2"/>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2000" dirty="0">
                <a:solidFill>
                  <a:schemeClr val="tx2"/>
                </a:solidFill>
                <a:latin typeface="Century Gothic" panose="020B0502020202020204" pitchFamily="34" charset="0"/>
              </a:rPr>
              <a:t>Commentaires Client</a:t>
            </a:r>
          </a:p>
          <a:p>
            <a:pPr algn="ctr"/>
            <a:endParaRPr lang="fr-FR" sz="2000" dirty="0">
              <a:solidFill>
                <a:schemeClr val="tx2"/>
              </a:solidFill>
              <a:latin typeface="Century Gothic" panose="020B0502020202020204" pitchFamily="34" charset="0"/>
            </a:endParaRPr>
          </a:p>
          <a:p>
            <a:endParaRPr lang="fr-FR" sz="1600" dirty="0">
              <a:solidFill>
                <a:schemeClr val="tx2"/>
              </a:solidFill>
            </a:endParaRPr>
          </a:p>
          <a:p>
            <a:endParaRPr lang="fr-FR" sz="1600" dirty="0">
              <a:solidFill>
                <a:schemeClr val="tx2"/>
              </a:solidFill>
              <a:latin typeface="Century Gothic" panose="020B0502020202020204" pitchFamily="34" charset="0"/>
            </a:endParaRPr>
          </a:p>
        </p:txBody>
      </p:sp>
      <p:sp>
        <p:nvSpPr>
          <p:cNvPr id="15" name="Espace réservé du texte 12">
            <a:extLst>
              <a:ext uri="{FF2B5EF4-FFF2-40B4-BE49-F238E27FC236}">
                <a16:creationId xmlns:a16="http://schemas.microsoft.com/office/drawing/2014/main" id="{9D06E97C-586F-4259-8071-8CA89FE00747}"/>
              </a:ext>
            </a:extLst>
          </p:cNvPr>
          <p:cNvSpPr txBox="1">
            <a:spLocks/>
          </p:cNvSpPr>
          <p:nvPr/>
        </p:nvSpPr>
        <p:spPr>
          <a:xfrm>
            <a:off x="-5473700" y="838199"/>
            <a:ext cx="5309272" cy="8362829"/>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t"/>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1800" dirty="0">
                <a:solidFill>
                  <a:schemeClr val="tx2"/>
                </a:solidFill>
                <a:latin typeface="Century Gothic" panose="020B0502020202020204" pitchFamily="34" charset="0"/>
              </a:rPr>
              <a:t>Spécification de la vue</a:t>
            </a:r>
          </a:p>
          <a:p>
            <a:pPr marL="171450" indent="-171450" algn="l">
              <a:buFont typeface="Wingdings" panose="05000000000000000000" pitchFamily="2" charset="2"/>
              <a:buChar char="Ø"/>
            </a:pPr>
            <a:endParaRPr lang="fr-FR" sz="2400" dirty="0">
              <a:solidFill>
                <a:schemeClr val="tx2"/>
              </a:solidFill>
            </a:endParaRPr>
          </a:p>
          <a:p>
            <a:pPr marL="171450" indent="-171450" algn="l">
              <a:buFont typeface="Wingdings" panose="05000000000000000000" pitchFamily="2" charset="2"/>
              <a:buChar char="Ø"/>
            </a:pPr>
            <a:r>
              <a:rPr lang="fr-FR" sz="1800" dirty="0">
                <a:solidFill>
                  <a:schemeClr val="tx1"/>
                </a:solidFill>
                <a:latin typeface="Alstom" panose="02000503020000020004" pitchFamily="2" charset="0"/>
              </a:rPr>
              <a:t>  </a:t>
            </a:r>
            <a:r>
              <a:rPr lang="fr-FR" sz="2000" b="1" dirty="0">
                <a:solidFill>
                  <a:schemeClr val="tx1"/>
                </a:solidFill>
                <a:latin typeface="Calibri" panose="020F0502020204030204" pitchFamily="34" charset="0"/>
                <a:cs typeface="Calibri" panose="020F0502020204030204" pitchFamily="34" charset="0"/>
              </a:rPr>
              <a:t>Nom de la vue « type » :</a:t>
            </a:r>
          </a:p>
          <a:p>
            <a:pPr algn="l"/>
            <a:endParaRPr lang="fr-FR" sz="2000" dirty="0">
              <a:solidFill>
                <a:schemeClr val="tx1"/>
              </a:solidFill>
              <a:latin typeface="Calibri" panose="020F0502020204030204" pitchFamily="34" charset="0"/>
              <a:cs typeface="Calibri" panose="020F0502020204030204" pitchFamily="34" charset="0"/>
            </a:endParaRPr>
          </a:p>
          <a:p>
            <a:pPr algn="l"/>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Objectif / message principal de cette vue :</a:t>
            </a:r>
          </a:p>
          <a:p>
            <a:pPr algn="l"/>
            <a:endParaRPr lang="fr-FR" sz="2000" dirty="0">
              <a:solidFill>
                <a:schemeClr val="tx1"/>
              </a:solidFill>
              <a:latin typeface="Calibri" panose="020F0502020204030204" pitchFamily="34" charset="0"/>
              <a:cs typeface="Calibri" panose="020F0502020204030204" pitchFamily="34" charset="0"/>
            </a:endParaRPr>
          </a:p>
          <a:p>
            <a:pPr algn="l"/>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Document / média de référence :</a:t>
            </a:r>
          </a:p>
          <a:p>
            <a:r>
              <a:rPr lang="fr-FR" sz="1800" dirty="0">
                <a:solidFill>
                  <a:schemeClr val="tx1"/>
                </a:solidFill>
                <a:latin typeface="Calibri" panose="020F0502020204030204" pitchFamily="34" charset="0"/>
                <a:cs typeface="Calibri" panose="020F0502020204030204" pitchFamily="34" charset="0"/>
              </a:rPr>
              <a:t>Charte graphique</a:t>
            </a:r>
          </a:p>
          <a:p>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Description de l'animation :</a:t>
            </a:r>
            <a:endParaRPr lang="en-US" sz="2000" b="1" dirty="0">
              <a:solidFill>
                <a:schemeClr val="tx1"/>
              </a:solidFill>
            </a:endParaRPr>
          </a:p>
          <a:p>
            <a:pPr algn="l"/>
            <a:r>
              <a:rPr lang="fr-FR" sz="2000" dirty="0">
                <a:solidFill>
                  <a:schemeClr val="tx1"/>
                </a:solidFill>
                <a:latin typeface="Calibri" panose="020F0502020204030204" pitchFamily="34" charset="0"/>
                <a:cs typeface="Calibri" panose="020F0502020204030204" pitchFamily="34" charset="0"/>
              </a:rPr>
              <a:t>Affichage synchronisée avec la voix-off.</a:t>
            </a:r>
          </a:p>
          <a:p>
            <a:pPr algn="l"/>
            <a:r>
              <a:rPr lang="fr-FR" sz="2000" dirty="0">
                <a:solidFill>
                  <a:schemeClr val="tx1"/>
                </a:solidFill>
                <a:latin typeface="Calibri" panose="020F0502020204030204" pitchFamily="34" charset="0"/>
                <a:cs typeface="Calibri" panose="020F0502020204030204" pitchFamily="34" charset="0"/>
              </a:rPr>
              <a:t>1 : Entrée brusque du cercle vers la gauche</a:t>
            </a:r>
          </a:p>
          <a:p>
            <a:pPr algn="l"/>
            <a:r>
              <a:rPr lang="fr-FR" sz="2000" dirty="0">
                <a:solidFill>
                  <a:schemeClr val="tx1"/>
                </a:solidFill>
                <a:latin typeface="Calibri" panose="020F0502020204030204" pitchFamily="34" charset="0"/>
                <a:cs typeface="Calibri" panose="020F0502020204030204" pitchFamily="34" charset="0"/>
              </a:rPr>
              <a:t>2 : Entrée agrandir et tourner des petits carrés bleus</a:t>
            </a:r>
          </a:p>
          <a:p>
            <a:pPr algn="l"/>
            <a:r>
              <a:rPr lang="fr-FR" sz="2000" dirty="0">
                <a:solidFill>
                  <a:schemeClr val="tx1"/>
                </a:solidFill>
                <a:latin typeface="Calibri" panose="020F0502020204030204" pitchFamily="34" charset="0"/>
                <a:cs typeface="Calibri" panose="020F0502020204030204" pitchFamily="34" charset="0"/>
              </a:rPr>
              <a:t>3 : Entrée fondue du titre de l’atelier</a:t>
            </a:r>
          </a:p>
          <a:p>
            <a:pPr algn="l"/>
            <a:r>
              <a:rPr lang="fr-FR" sz="2000" dirty="0">
                <a:solidFill>
                  <a:schemeClr val="tx1"/>
                </a:solidFill>
                <a:latin typeface="Calibri" panose="020F0502020204030204" pitchFamily="34" charset="0"/>
                <a:cs typeface="Calibri" panose="020F0502020204030204" pitchFamily="34" charset="0"/>
              </a:rPr>
              <a:t>4 : Entrée flottant entrant vers le haut de Pulsi</a:t>
            </a:r>
          </a:p>
          <a:p>
            <a:pPr algn="l"/>
            <a:r>
              <a:rPr lang="fr-FR" sz="2000" dirty="0">
                <a:solidFill>
                  <a:schemeClr val="tx1"/>
                </a:solidFill>
                <a:latin typeface="Calibri" panose="020F0502020204030204" pitchFamily="34" charset="0"/>
                <a:cs typeface="Calibri" panose="020F0502020204030204" pitchFamily="34" charset="0"/>
              </a:rPr>
              <a:t>5 : Entrée fondue du titre du module</a:t>
            </a:r>
          </a:p>
          <a:p>
            <a:pPr algn="l"/>
            <a:r>
              <a:rPr lang="fr-FR" sz="2000" dirty="0">
                <a:solidFill>
                  <a:schemeClr val="tx1"/>
                </a:solidFill>
                <a:latin typeface="Calibri" panose="020F0502020204030204" pitchFamily="34" charset="0"/>
                <a:cs typeface="Calibri" panose="020F0502020204030204" pitchFamily="34" charset="0"/>
              </a:rPr>
              <a:t>6 : Entrée fondue du bouton Démarrer</a:t>
            </a:r>
          </a:p>
          <a:p>
            <a:pPr algn="l"/>
            <a:endParaRPr lang="fr-FR" sz="2000" dirty="0">
              <a:solidFill>
                <a:schemeClr val="tx1"/>
              </a:solidFill>
              <a:latin typeface="Calibri" panose="020F0502020204030204" pitchFamily="34" charset="0"/>
              <a:cs typeface="Calibri" panose="020F0502020204030204" pitchFamily="34" charset="0"/>
            </a:endParaRPr>
          </a:p>
          <a:p>
            <a:r>
              <a:rPr lang="fr-FR" sz="2000" dirty="0">
                <a:solidFill>
                  <a:schemeClr val="accent5"/>
                </a:solidFill>
                <a:latin typeface="Calibri" panose="020F0502020204030204" pitchFamily="34" charset="0"/>
                <a:cs typeface="Calibri" panose="020F0502020204030204" pitchFamily="34" charset="0"/>
              </a:rPr>
              <a:t>Pour tout le module :</a:t>
            </a:r>
          </a:p>
          <a:p>
            <a:r>
              <a:rPr lang="fr-FR" sz="2000" dirty="0">
                <a:solidFill>
                  <a:schemeClr val="accent5"/>
                </a:solidFill>
                <a:latin typeface="Calibri" panose="020F0502020204030204" pitchFamily="34" charset="0"/>
                <a:cs typeface="Calibri" panose="020F0502020204030204" pitchFamily="34" charset="0"/>
              </a:rPr>
              <a:t>Le patient peut revoir la slide, mettre en pause et afficher ou non les sous-titres.</a:t>
            </a:r>
          </a:p>
          <a:p>
            <a:pPr algn="l"/>
            <a:r>
              <a:rPr lang="fr-FR" sz="2000" dirty="0">
                <a:solidFill>
                  <a:schemeClr val="accent5"/>
                </a:solidFill>
                <a:latin typeface="Calibri" panose="020F0502020204030204" pitchFamily="34" charset="0"/>
                <a:cs typeface="Calibri" panose="020F0502020204030204" pitchFamily="34" charset="0"/>
              </a:rPr>
              <a:t>Les boutons orange passent en blanc au survol de la souris.</a:t>
            </a:r>
          </a:p>
          <a:p>
            <a:pPr algn="l"/>
            <a:endParaRPr lang="fr-FR" sz="1100" dirty="0"/>
          </a:p>
        </p:txBody>
      </p:sp>
      <p:sp>
        <p:nvSpPr>
          <p:cNvPr id="17" name="Espace réservé du texte 13">
            <a:extLst>
              <a:ext uri="{FF2B5EF4-FFF2-40B4-BE49-F238E27FC236}">
                <a16:creationId xmlns:a16="http://schemas.microsoft.com/office/drawing/2014/main" id="{3C7359D3-E721-4E1D-93D8-27F2853DB360}"/>
              </a:ext>
            </a:extLst>
          </p:cNvPr>
          <p:cNvSpPr txBox="1">
            <a:spLocks/>
          </p:cNvSpPr>
          <p:nvPr/>
        </p:nvSpPr>
        <p:spPr>
          <a:xfrm>
            <a:off x="0" y="6948418"/>
            <a:ext cx="12192000" cy="3552807"/>
          </a:xfrm>
          <a:prstGeom prst="rect">
            <a:avLst/>
          </a:prstGeom>
        </p:spPr>
        <p:style>
          <a:lnRef idx="2">
            <a:schemeClr val="accent1"/>
          </a:lnRef>
          <a:fillRef idx="1">
            <a:schemeClr val="lt1"/>
          </a:fillRef>
          <a:effectRef idx="0">
            <a:schemeClr val="accent1"/>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just"/>
            <a:r>
              <a:rPr lang="fr-FR" sz="2000" b="1" dirty="0"/>
              <a:t>Voix-off :</a:t>
            </a:r>
          </a:p>
          <a:p>
            <a:pPr algn="just"/>
            <a:r>
              <a:rPr lang="fr-FR" sz="2000" dirty="0"/>
              <a:t>Bienvenue dans le module « l’équilibre alimentaire au quotidien » ! Dans ce module, [objectifs d’apprentissage]. Ce module dure environ [durée] minutes et pour le suivre, je vous conseille de vous munir d’un casque ou d’écouteurs pour profiter de la sortie audio. Cliquez sur « Démarrer » pour commencer.</a:t>
            </a:r>
          </a:p>
        </p:txBody>
      </p:sp>
    </p:spTree>
    <p:extLst>
      <p:ext uri="{BB962C8B-B14F-4D97-AF65-F5344CB8AC3E}">
        <p14:creationId xmlns:p14="http://schemas.microsoft.com/office/powerpoint/2010/main" val="3686932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1" presetClass="entr" presetSubtype="0"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1000" fill="hold"/>
                                        <p:tgtEl>
                                          <p:spTgt spid="8"/>
                                        </p:tgtEl>
                                        <p:attrNameLst>
                                          <p:attrName>ppt_w</p:attrName>
                                        </p:attrNameLst>
                                      </p:cBhvr>
                                      <p:tavLst>
                                        <p:tav tm="0">
                                          <p:val>
                                            <p:fltVal val="0"/>
                                          </p:val>
                                        </p:tav>
                                        <p:tav tm="100000">
                                          <p:val>
                                            <p:strVal val="#ppt_w"/>
                                          </p:val>
                                        </p:tav>
                                      </p:tavLst>
                                    </p:anim>
                                    <p:anim calcmode="lin" valueType="num">
                                      <p:cBhvr>
                                        <p:cTn id="13" dur="1000" fill="hold"/>
                                        <p:tgtEl>
                                          <p:spTgt spid="8"/>
                                        </p:tgtEl>
                                        <p:attrNameLst>
                                          <p:attrName>ppt_h</p:attrName>
                                        </p:attrNameLst>
                                      </p:cBhvr>
                                      <p:tavLst>
                                        <p:tav tm="0">
                                          <p:val>
                                            <p:fltVal val="0"/>
                                          </p:val>
                                        </p:tav>
                                        <p:tav tm="100000">
                                          <p:val>
                                            <p:strVal val="#ppt_h"/>
                                          </p:val>
                                        </p:tav>
                                      </p:tavLst>
                                    </p:anim>
                                    <p:anim calcmode="lin" valueType="num">
                                      <p:cBhvr>
                                        <p:cTn id="14" dur="1000" fill="hold"/>
                                        <p:tgtEl>
                                          <p:spTgt spid="8"/>
                                        </p:tgtEl>
                                        <p:attrNameLst>
                                          <p:attrName>style.rotation</p:attrName>
                                        </p:attrNameLst>
                                      </p:cBhvr>
                                      <p:tavLst>
                                        <p:tav tm="0">
                                          <p:val>
                                            <p:fltVal val="90"/>
                                          </p:val>
                                        </p:tav>
                                        <p:tav tm="100000">
                                          <p:val>
                                            <p:fltVal val="0"/>
                                          </p:val>
                                        </p:tav>
                                      </p:tavLst>
                                    </p:anim>
                                    <p:animEffect transition="in" filter="fade">
                                      <p:cBhvr>
                                        <p:cTn id="15" dur="1000"/>
                                        <p:tgtEl>
                                          <p:spTgt spid="8"/>
                                        </p:tgtEl>
                                      </p:cBhvr>
                                    </p:animEffect>
                                  </p:childTnLst>
                                </p:cTn>
                              </p:par>
                            </p:childTnLst>
                          </p:cTn>
                        </p:par>
                        <p:par>
                          <p:cTn id="16" fill="hold">
                            <p:stCondLst>
                              <p:cond delay="1500"/>
                            </p:stCondLst>
                            <p:childTnLst>
                              <p:par>
                                <p:cTn id="17" presetID="31"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fltVal val="0"/>
                                          </p:val>
                                        </p:tav>
                                        <p:tav tm="100000">
                                          <p:val>
                                            <p:strVal val="#ppt_w"/>
                                          </p:val>
                                        </p:tav>
                                      </p:tavLst>
                                    </p:anim>
                                    <p:anim calcmode="lin" valueType="num">
                                      <p:cBhvr>
                                        <p:cTn id="20" dur="1000" fill="hold"/>
                                        <p:tgtEl>
                                          <p:spTgt spid="9"/>
                                        </p:tgtEl>
                                        <p:attrNameLst>
                                          <p:attrName>ppt_h</p:attrName>
                                        </p:attrNameLst>
                                      </p:cBhvr>
                                      <p:tavLst>
                                        <p:tav tm="0">
                                          <p:val>
                                            <p:fltVal val="0"/>
                                          </p:val>
                                        </p:tav>
                                        <p:tav tm="100000">
                                          <p:val>
                                            <p:strVal val="#ppt_h"/>
                                          </p:val>
                                        </p:tav>
                                      </p:tavLst>
                                    </p:anim>
                                    <p:anim calcmode="lin" valueType="num">
                                      <p:cBhvr>
                                        <p:cTn id="21" dur="1000" fill="hold"/>
                                        <p:tgtEl>
                                          <p:spTgt spid="9"/>
                                        </p:tgtEl>
                                        <p:attrNameLst>
                                          <p:attrName>style.rotation</p:attrName>
                                        </p:attrNameLst>
                                      </p:cBhvr>
                                      <p:tavLst>
                                        <p:tav tm="0">
                                          <p:val>
                                            <p:fltVal val="90"/>
                                          </p:val>
                                        </p:tav>
                                        <p:tav tm="100000">
                                          <p:val>
                                            <p:fltVal val="0"/>
                                          </p:val>
                                        </p:tav>
                                      </p:tavLst>
                                    </p:anim>
                                    <p:animEffect transition="in" filter="fade">
                                      <p:cBhvr>
                                        <p:cTn id="22" dur="1000"/>
                                        <p:tgtEl>
                                          <p:spTgt spid="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childTnLst>
                          </p:cTn>
                        </p:par>
                        <p:par>
                          <p:cTn id="26" fill="hold">
                            <p:stCondLst>
                              <p:cond delay="2500"/>
                            </p:stCondLst>
                            <p:childTnLst>
                              <p:par>
                                <p:cTn id="27" presetID="31" presetClass="entr" presetSubtype="0"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p:cTn id="29" dur="1000" fill="hold"/>
                                        <p:tgtEl>
                                          <p:spTgt spid="10"/>
                                        </p:tgtEl>
                                        <p:attrNameLst>
                                          <p:attrName>ppt_w</p:attrName>
                                        </p:attrNameLst>
                                      </p:cBhvr>
                                      <p:tavLst>
                                        <p:tav tm="0">
                                          <p:val>
                                            <p:fltVal val="0"/>
                                          </p:val>
                                        </p:tav>
                                        <p:tav tm="100000">
                                          <p:val>
                                            <p:strVal val="#ppt_w"/>
                                          </p:val>
                                        </p:tav>
                                      </p:tavLst>
                                    </p:anim>
                                    <p:anim calcmode="lin" valueType="num">
                                      <p:cBhvr>
                                        <p:cTn id="30" dur="1000" fill="hold"/>
                                        <p:tgtEl>
                                          <p:spTgt spid="10"/>
                                        </p:tgtEl>
                                        <p:attrNameLst>
                                          <p:attrName>ppt_h</p:attrName>
                                        </p:attrNameLst>
                                      </p:cBhvr>
                                      <p:tavLst>
                                        <p:tav tm="0">
                                          <p:val>
                                            <p:fltVal val="0"/>
                                          </p:val>
                                        </p:tav>
                                        <p:tav tm="100000">
                                          <p:val>
                                            <p:strVal val="#ppt_h"/>
                                          </p:val>
                                        </p:tav>
                                      </p:tavLst>
                                    </p:anim>
                                    <p:anim calcmode="lin" valueType="num">
                                      <p:cBhvr>
                                        <p:cTn id="31" dur="1000" fill="hold"/>
                                        <p:tgtEl>
                                          <p:spTgt spid="10"/>
                                        </p:tgtEl>
                                        <p:attrNameLst>
                                          <p:attrName>style.rotation</p:attrName>
                                        </p:attrNameLst>
                                      </p:cBhvr>
                                      <p:tavLst>
                                        <p:tav tm="0">
                                          <p:val>
                                            <p:fltVal val="90"/>
                                          </p:val>
                                        </p:tav>
                                        <p:tav tm="100000">
                                          <p:val>
                                            <p:fltVal val="0"/>
                                          </p:val>
                                        </p:tav>
                                      </p:tavLst>
                                    </p:anim>
                                    <p:animEffect transition="in" filter="fade">
                                      <p:cBhvr>
                                        <p:cTn id="32" dur="1000"/>
                                        <p:tgtEl>
                                          <p:spTgt spid="10"/>
                                        </p:tgtEl>
                                      </p:cBhvr>
                                    </p:animEffect>
                                  </p:childTnLst>
                                </p:cTn>
                              </p:par>
                            </p:childTnLst>
                          </p:cTn>
                        </p:par>
                        <p:par>
                          <p:cTn id="33" fill="hold">
                            <p:stCondLst>
                              <p:cond delay="3500"/>
                            </p:stCondLst>
                            <p:childTnLst>
                              <p:par>
                                <p:cTn id="34" presetID="42" presetClass="entr" presetSubtype="0" fill="hold" nodeType="after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1000"/>
                                        <p:tgtEl>
                                          <p:spTgt spid="16"/>
                                        </p:tgtEl>
                                      </p:cBhvr>
                                    </p:animEffect>
                                    <p:anim calcmode="lin" valueType="num">
                                      <p:cBhvr>
                                        <p:cTn id="37" dur="1000" fill="hold"/>
                                        <p:tgtEl>
                                          <p:spTgt spid="16"/>
                                        </p:tgtEl>
                                        <p:attrNameLst>
                                          <p:attrName>ppt_x</p:attrName>
                                        </p:attrNameLst>
                                      </p:cBhvr>
                                      <p:tavLst>
                                        <p:tav tm="0">
                                          <p:val>
                                            <p:strVal val="#ppt_x"/>
                                          </p:val>
                                        </p:tav>
                                        <p:tav tm="100000">
                                          <p:val>
                                            <p:strVal val="#ppt_x"/>
                                          </p:val>
                                        </p:tav>
                                      </p:tavLst>
                                    </p:anim>
                                    <p:anim calcmode="lin" valueType="num">
                                      <p:cBhvr>
                                        <p:cTn id="38" dur="1000" fill="hold"/>
                                        <p:tgtEl>
                                          <p:spTgt spid="16"/>
                                        </p:tgtEl>
                                        <p:attrNameLst>
                                          <p:attrName>ppt_y</p:attrName>
                                        </p:attrNameLst>
                                      </p:cBhvr>
                                      <p:tavLst>
                                        <p:tav tm="0">
                                          <p:val>
                                            <p:strVal val="#ppt_y+.1"/>
                                          </p:val>
                                        </p:tav>
                                        <p:tav tm="100000">
                                          <p:val>
                                            <p:strVal val="#ppt_y"/>
                                          </p:val>
                                        </p:tav>
                                      </p:tavLst>
                                    </p:anim>
                                  </p:childTnLst>
                                </p:cTn>
                              </p:par>
                            </p:childTnLst>
                          </p:cTn>
                        </p:par>
                        <p:par>
                          <p:cTn id="39" fill="hold">
                            <p:stCondLst>
                              <p:cond delay="4500"/>
                            </p:stCondLst>
                            <p:childTnLst>
                              <p:par>
                                <p:cTn id="40" presetID="10" presetClass="entr" presetSubtype="0" fill="hold" nodeType="after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3FA8FE04-66EE-4659-80CD-8C73C275E3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36870" y="1090244"/>
            <a:ext cx="9118260" cy="5313095"/>
          </a:xfrm>
          <a:prstGeom prst="rect">
            <a:avLst/>
          </a:prstGeom>
        </p:spPr>
      </p:pic>
      <p:sp>
        <p:nvSpPr>
          <p:cNvPr id="4" name="ZoneTexte 3">
            <a:extLst>
              <a:ext uri="{FF2B5EF4-FFF2-40B4-BE49-F238E27FC236}">
                <a16:creationId xmlns:a16="http://schemas.microsoft.com/office/drawing/2014/main" id="{D4D4B2CD-5413-491B-BD92-D33ED4248578}"/>
              </a:ext>
            </a:extLst>
          </p:cNvPr>
          <p:cNvSpPr txBox="1"/>
          <p:nvPr/>
        </p:nvSpPr>
        <p:spPr>
          <a:xfrm>
            <a:off x="615374" y="474027"/>
            <a:ext cx="7393049" cy="502702"/>
          </a:xfrm>
          <a:prstGeom prst="rect">
            <a:avLst/>
          </a:prstGeom>
          <a:noFill/>
        </p:spPr>
        <p:txBody>
          <a:bodyPr wrap="square" rtlCol="0">
            <a:spAutoFit/>
          </a:bodyPr>
          <a:lstStyle/>
          <a:p>
            <a:pPr>
              <a:lnSpc>
                <a:spcPts val="3200"/>
              </a:lnSpc>
            </a:pPr>
            <a:r>
              <a:rPr lang="fr-FR" sz="3000" dirty="0">
                <a:solidFill>
                  <a:srgbClr val="171C6A"/>
                </a:solidFill>
                <a:latin typeface="Work Sans SemiBold" panose="00000700000000000000" pitchFamily="2" charset="0"/>
              </a:rPr>
              <a:t>Accueil</a:t>
            </a:r>
          </a:p>
        </p:txBody>
      </p:sp>
      <p:pic>
        <p:nvPicPr>
          <p:cNvPr id="5" name="Image 4">
            <a:extLst>
              <a:ext uri="{FF2B5EF4-FFF2-40B4-BE49-F238E27FC236}">
                <a16:creationId xmlns:a16="http://schemas.microsoft.com/office/drawing/2014/main" id="{C5A8047D-F8CC-4290-A0A9-3B7F74ABBA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56961" y="170181"/>
            <a:ext cx="823359" cy="342010"/>
          </a:xfrm>
          <a:prstGeom prst="rect">
            <a:avLst/>
          </a:prstGeom>
        </p:spPr>
      </p:pic>
      <p:pic>
        <p:nvPicPr>
          <p:cNvPr id="6" name="Image 5">
            <a:extLst>
              <a:ext uri="{FF2B5EF4-FFF2-40B4-BE49-F238E27FC236}">
                <a16:creationId xmlns:a16="http://schemas.microsoft.com/office/drawing/2014/main" id="{87ABA952-D343-40F9-9496-C119251799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35260" y="162561"/>
            <a:ext cx="59689" cy="366661"/>
          </a:xfrm>
          <a:prstGeom prst="rect">
            <a:avLst/>
          </a:prstGeom>
        </p:spPr>
      </p:pic>
      <p:pic>
        <p:nvPicPr>
          <p:cNvPr id="7" name="Image 6">
            <a:extLst>
              <a:ext uri="{FF2B5EF4-FFF2-40B4-BE49-F238E27FC236}">
                <a16:creationId xmlns:a16="http://schemas.microsoft.com/office/drawing/2014/main" id="{C7A9C9C4-6542-47F7-B97F-1BD7AF29FA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76559" y="170181"/>
            <a:ext cx="263526" cy="353510"/>
          </a:xfrm>
          <a:prstGeom prst="rect">
            <a:avLst/>
          </a:prstGeom>
        </p:spPr>
      </p:pic>
      <p:pic>
        <p:nvPicPr>
          <p:cNvPr id="8" name="Image 7">
            <a:extLst>
              <a:ext uri="{FF2B5EF4-FFF2-40B4-BE49-F238E27FC236}">
                <a16:creationId xmlns:a16="http://schemas.microsoft.com/office/drawing/2014/main" id="{B47A8E84-8015-4076-B93B-F0CEB477F41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036935" y="186690"/>
            <a:ext cx="325501" cy="325501"/>
          </a:xfrm>
          <a:prstGeom prst="rect">
            <a:avLst/>
          </a:prstGeom>
        </p:spPr>
      </p:pic>
      <p:pic>
        <p:nvPicPr>
          <p:cNvPr id="9" name="Image 8">
            <a:extLst>
              <a:ext uri="{FF2B5EF4-FFF2-40B4-BE49-F238E27FC236}">
                <a16:creationId xmlns:a16="http://schemas.microsoft.com/office/drawing/2014/main" id="{38F85232-4A3B-40B5-8EC4-4ADAAA07CC9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736705" y="222631"/>
            <a:ext cx="246444" cy="240283"/>
          </a:xfrm>
          <a:prstGeom prst="rect">
            <a:avLst/>
          </a:prstGeom>
        </p:spPr>
      </p:pic>
      <p:sp>
        <p:nvSpPr>
          <p:cNvPr id="20" name="Rectangle : coins arrondis 19">
            <a:extLst>
              <a:ext uri="{FF2B5EF4-FFF2-40B4-BE49-F238E27FC236}">
                <a16:creationId xmlns:a16="http://schemas.microsoft.com/office/drawing/2014/main" id="{746A536D-CE7C-4511-AEFE-DF1522C26442}"/>
              </a:ext>
            </a:extLst>
          </p:cNvPr>
          <p:cNvSpPr/>
          <p:nvPr/>
        </p:nvSpPr>
        <p:spPr>
          <a:xfrm rot="2080234">
            <a:off x="10883528" y="4500163"/>
            <a:ext cx="448296" cy="448296"/>
          </a:xfrm>
          <a:prstGeom prst="roundRect">
            <a:avLst>
              <a:gd name="adj" fmla="val 22923"/>
            </a:avLst>
          </a:prstGeom>
          <a:solidFill>
            <a:srgbClr val="CAF4FF"/>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 coins arrondis 20">
            <a:extLst>
              <a:ext uri="{FF2B5EF4-FFF2-40B4-BE49-F238E27FC236}">
                <a16:creationId xmlns:a16="http://schemas.microsoft.com/office/drawing/2014/main" id="{A16F6D37-0DB8-4B1E-BD77-6C0A6FDC1B20}"/>
              </a:ext>
            </a:extLst>
          </p:cNvPr>
          <p:cNvSpPr/>
          <p:nvPr/>
        </p:nvSpPr>
        <p:spPr>
          <a:xfrm rot="20465831">
            <a:off x="11427419" y="5266818"/>
            <a:ext cx="328281" cy="328281"/>
          </a:xfrm>
          <a:prstGeom prst="roundRect">
            <a:avLst>
              <a:gd name="adj" fmla="val 22923"/>
            </a:avLst>
          </a:prstGeom>
          <a:solidFill>
            <a:srgbClr val="CAF4FF"/>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2" name="Groupe 11">
            <a:extLst>
              <a:ext uri="{FF2B5EF4-FFF2-40B4-BE49-F238E27FC236}">
                <a16:creationId xmlns:a16="http://schemas.microsoft.com/office/drawing/2014/main" id="{D48C8754-B47F-419D-AA9F-30AA76CE7894}"/>
              </a:ext>
            </a:extLst>
          </p:cNvPr>
          <p:cNvGrpSpPr/>
          <p:nvPr/>
        </p:nvGrpSpPr>
        <p:grpSpPr>
          <a:xfrm>
            <a:off x="1789689" y="1366378"/>
            <a:ext cx="8627252" cy="4794774"/>
            <a:chOff x="1463039" y="1300480"/>
            <a:chExt cx="9322263" cy="5283200"/>
          </a:xfrm>
        </p:grpSpPr>
        <p:sp>
          <p:nvSpPr>
            <p:cNvPr id="2" name="Rectangle 1">
              <a:extLst>
                <a:ext uri="{FF2B5EF4-FFF2-40B4-BE49-F238E27FC236}">
                  <a16:creationId xmlns:a16="http://schemas.microsoft.com/office/drawing/2014/main" id="{3D30DB6A-8192-4B83-B101-63DA91A473BF}"/>
                </a:ext>
              </a:extLst>
            </p:cNvPr>
            <p:cNvSpPr/>
            <p:nvPr/>
          </p:nvSpPr>
          <p:spPr>
            <a:xfrm>
              <a:off x="1463039" y="1300480"/>
              <a:ext cx="9322263" cy="5283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Image 9">
              <a:extLst>
                <a:ext uri="{FF2B5EF4-FFF2-40B4-BE49-F238E27FC236}">
                  <a16:creationId xmlns:a16="http://schemas.microsoft.com/office/drawing/2014/main" id="{7BC7DC6F-CD83-4DEF-872D-FDFB22B7BB8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325107" y="3172631"/>
              <a:ext cx="1594815" cy="1594815"/>
            </a:xfrm>
            <a:prstGeom prst="rect">
              <a:avLst/>
            </a:prstGeom>
          </p:spPr>
        </p:pic>
      </p:grpSp>
      <p:pic>
        <p:nvPicPr>
          <p:cNvPr id="27" name="Image 26">
            <a:extLst>
              <a:ext uri="{FF2B5EF4-FFF2-40B4-BE49-F238E27FC236}">
                <a16:creationId xmlns:a16="http://schemas.microsoft.com/office/drawing/2014/main" id="{C80CB053-3390-4549-9AC2-04B87294A74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39667" y="6281189"/>
            <a:ext cx="1456724" cy="419842"/>
          </a:xfrm>
          <a:prstGeom prst="rect">
            <a:avLst/>
          </a:prstGeom>
        </p:spPr>
      </p:pic>
      <p:pic>
        <p:nvPicPr>
          <p:cNvPr id="28" name="Image 27">
            <a:extLst>
              <a:ext uri="{FF2B5EF4-FFF2-40B4-BE49-F238E27FC236}">
                <a16:creationId xmlns:a16="http://schemas.microsoft.com/office/drawing/2014/main" id="{A3784A6E-F9AE-4D59-949A-38E2A73E02F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599420" y="6282287"/>
            <a:ext cx="1452913" cy="418743"/>
          </a:xfrm>
          <a:prstGeom prst="rect">
            <a:avLst/>
          </a:prstGeom>
        </p:spPr>
      </p:pic>
      <p:sp>
        <p:nvSpPr>
          <p:cNvPr id="29" name="Rectangle : coins arrondis 28">
            <a:extLst>
              <a:ext uri="{FF2B5EF4-FFF2-40B4-BE49-F238E27FC236}">
                <a16:creationId xmlns:a16="http://schemas.microsoft.com/office/drawing/2014/main" id="{8D7A27B5-0D0F-4335-BD03-F3DA58FFAAED}"/>
              </a:ext>
            </a:extLst>
          </p:cNvPr>
          <p:cNvSpPr/>
          <p:nvPr/>
        </p:nvSpPr>
        <p:spPr>
          <a:xfrm rot="20465831">
            <a:off x="364665" y="1527083"/>
            <a:ext cx="328281" cy="328281"/>
          </a:xfrm>
          <a:prstGeom prst="roundRect">
            <a:avLst>
              <a:gd name="adj" fmla="val 22923"/>
            </a:avLst>
          </a:prstGeom>
          <a:solidFill>
            <a:srgbClr val="CAF4FF"/>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13">
            <a:extLst>
              <a:ext uri="{FF2B5EF4-FFF2-40B4-BE49-F238E27FC236}">
                <a16:creationId xmlns:a16="http://schemas.microsoft.com/office/drawing/2014/main" id="{32AF6A80-39CD-47A7-8A2C-44578C89675E}"/>
              </a:ext>
            </a:extLst>
          </p:cNvPr>
          <p:cNvSpPr txBox="1">
            <a:spLocks/>
          </p:cNvSpPr>
          <p:nvPr/>
        </p:nvSpPr>
        <p:spPr>
          <a:xfrm>
            <a:off x="-5461668" y="-668"/>
            <a:ext cx="5334672" cy="717110"/>
          </a:xfrm>
          <a:prstGeom prst="rect">
            <a:avLst/>
          </a:prstGeom>
        </p:spPr>
        <p:style>
          <a:lnRef idx="2">
            <a:schemeClr val="accent1"/>
          </a:lnRef>
          <a:fillRef idx="1">
            <a:schemeClr val="lt1"/>
          </a:fillRef>
          <a:effectRef idx="0">
            <a:schemeClr val="accent1"/>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marL="0" indent="0">
              <a:buNone/>
            </a:pPr>
            <a:r>
              <a:rPr lang="fr-FR" sz="2000" dirty="0"/>
              <a:t>Scène x</a:t>
            </a:r>
          </a:p>
          <a:p>
            <a:pPr marL="0" indent="0">
              <a:buNone/>
            </a:pPr>
            <a:endParaRPr lang="fr-FR" sz="2000" dirty="0"/>
          </a:p>
        </p:txBody>
      </p:sp>
      <p:sp>
        <p:nvSpPr>
          <p:cNvPr id="18" name="Espace réservé du texte 13">
            <a:extLst>
              <a:ext uri="{FF2B5EF4-FFF2-40B4-BE49-F238E27FC236}">
                <a16:creationId xmlns:a16="http://schemas.microsoft.com/office/drawing/2014/main" id="{AA3F2E63-5866-4071-AE5B-16772A89204A}"/>
              </a:ext>
            </a:extLst>
          </p:cNvPr>
          <p:cNvSpPr txBox="1">
            <a:spLocks/>
          </p:cNvSpPr>
          <p:nvPr/>
        </p:nvSpPr>
        <p:spPr>
          <a:xfrm>
            <a:off x="12334151" y="24731"/>
            <a:ext cx="5168824" cy="4407569"/>
          </a:xfrm>
          <a:prstGeom prst="rect">
            <a:avLst/>
          </a:prstGeom>
        </p:spPr>
        <p:style>
          <a:lnRef idx="2">
            <a:schemeClr val="accent2"/>
          </a:lnRef>
          <a:fillRef idx="1">
            <a:schemeClr val="lt1"/>
          </a:fillRef>
          <a:effectRef idx="0">
            <a:schemeClr val="accent2"/>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2000" dirty="0">
                <a:solidFill>
                  <a:schemeClr val="tx2"/>
                </a:solidFill>
                <a:latin typeface="Century Gothic" panose="020B0502020202020204" pitchFamily="34" charset="0"/>
              </a:rPr>
              <a:t>Commentaires Léa / Inès</a:t>
            </a:r>
          </a:p>
          <a:p>
            <a:pPr algn="ctr"/>
            <a:endParaRPr lang="fr-FR" sz="2000" dirty="0">
              <a:solidFill>
                <a:schemeClr val="tx2"/>
              </a:solidFill>
              <a:latin typeface="Century Gothic" panose="020B0502020202020204" pitchFamily="34" charset="0"/>
            </a:endParaRPr>
          </a:p>
          <a:p>
            <a:endParaRPr lang="fr-FR" sz="2000" dirty="0">
              <a:solidFill>
                <a:schemeClr val="tx2"/>
              </a:solidFill>
            </a:endParaRPr>
          </a:p>
          <a:p>
            <a:pPr algn="ctr"/>
            <a:r>
              <a:rPr lang="fr-FR" sz="2000" dirty="0">
                <a:solidFill>
                  <a:schemeClr val="tx2"/>
                </a:solidFill>
                <a:latin typeface="Century Gothic" panose="020B0502020202020204" pitchFamily="34" charset="0"/>
              </a:rPr>
              <a:t>Slide à titre indicatif</a:t>
            </a:r>
          </a:p>
        </p:txBody>
      </p:sp>
      <p:sp>
        <p:nvSpPr>
          <p:cNvPr id="19" name="Espace réservé du texte 13">
            <a:extLst>
              <a:ext uri="{FF2B5EF4-FFF2-40B4-BE49-F238E27FC236}">
                <a16:creationId xmlns:a16="http://schemas.microsoft.com/office/drawing/2014/main" id="{22982B33-FBD7-4196-9671-14069F4B7258}"/>
              </a:ext>
            </a:extLst>
          </p:cNvPr>
          <p:cNvSpPr txBox="1">
            <a:spLocks/>
          </p:cNvSpPr>
          <p:nvPr/>
        </p:nvSpPr>
        <p:spPr>
          <a:xfrm>
            <a:off x="12384951" y="5052085"/>
            <a:ext cx="5067224" cy="4131469"/>
          </a:xfrm>
          <a:prstGeom prst="rect">
            <a:avLst/>
          </a:prstGeom>
        </p:spPr>
        <p:style>
          <a:lnRef idx="2">
            <a:schemeClr val="accent2"/>
          </a:lnRef>
          <a:fillRef idx="1">
            <a:schemeClr val="lt1"/>
          </a:fillRef>
          <a:effectRef idx="0">
            <a:schemeClr val="accent2"/>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2000" dirty="0">
                <a:solidFill>
                  <a:schemeClr val="tx2"/>
                </a:solidFill>
                <a:latin typeface="Century Gothic" panose="020B0502020202020204" pitchFamily="34" charset="0"/>
              </a:rPr>
              <a:t>Commentaires Client</a:t>
            </a:r>
          </a:p>
          <a:p>
            <a:pPr algn="ctr"/>
            <a:endParaRPr lang="fr-FR" sz="2000" dirty="0">
              <a:solidFill>
                <a:schemeClr val="tx2"/>
              </a:solidFill>
              <a:latin typeface="Century Gothic" panose="020B0502020202020204" pitchFamily="34" charset="0"/>
            </a:endParaRPr>
          </a:p>
          <a:p>
            <a:endParaRPr lang="fr-FR" sz="1600" dirty="0">
              <a:solidFill>
                <a:schemeClr val="tx2"/>
              </a:solidFill>
            </a:endParaRPr>
          </a:p>
          <a:p>
            <a:endParaRPr lang="fr-FR" sz="1600" dirty="0">
              <a:solidFill>
                <a:schemeClr val="tx2"/>
              </a:solidFill>
              <a:latin typeface="Century Gothic" panose="020B0502020202020204" pitchFamily="34" charset="0"/>
            </a:endParaRPr>
          </a:p>
        </p:txBody>
      </p:sp>
      <p:sp>
        <p:nvSpPr>
          <p:cNvPr id="22" name="Espace réservé du texte 12">
            <a:extLst>
              <a:ext uri="{FF2B5EF4-FFF2-40B4-BE49-F238E27FC236}">
                <a16:creationId xmlns:a16="http://schemas.microsoft.com/office/drawing/2014/main" id="{E194F640-56A7-4E54-B4BA-4C0FF2D6B8EA}"/>
              </a:ext>
            </a:extLst>
          </p:cNvPr>
          <p:cNvSpPr txBox="1">
            <a:spLocks/>
          </p:cNvSpPr>
          <p:nvPr/>
        </p:nvSpPr>
        <p:spPr>
          <a:xfrm>
            <a:off x="-5473700" y="838199"/>
            <a:ext cx="5309272" cy="8362829"/>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t"/>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1800" dirty="0">
                <a:solidFill>
                  <a:schemeClr val="tx2"/>
                </a:solidFill>
                <a:latin typeface="Century Gothic" panose="020B0502020202020204" pitchFamily="34" charset="0"/>
              </a:rPr>
              <a:t>Spécification de la vue</a:t>
            </a:r>
          </a:p>
          <a:p>
            <a:pPr marL="171450" indent="-171450" algn="l">
              <a:buFont typeface="Wingdings" panose="05000000000000000000" pitchFamily="2" charset="2"/>
              <a:buChar char="Ø"/>
            </a:pPr>
            <a:endParaRPr lang="fr-FR" sz="2400" dirty="0">
              <a:solidFill>
                <a:schemeClr val="tx2"/>
              </a:solidFill>
            </a:endParaRPr>
          </a:p>
          <a:p>
            <a:pPr marL="171450" indent="-171450" algn="l">
              <a:buFont typeface="Wingdings" panose="05000000000000000000" pitchFamily="2" charset="2"/>
              <a:buChar char="Ø"/>
            </a:pPr>
            <a:r>
              <a:rPr lang="fr-FR" sz="1800" dirty="0">
                <a:solidFill>
                  <a:schemeClr val="tx1"/>
                </a:solidFill>
                <a:latin typeface="Alstom" panose="02000503020000020004" pitchFamily="2" charset="0"/>
              </a:rPr>
              <a:t>  </a:t>
            </a:r>
            <a:r>
              <a:rPr lang="fr-FR" sz="2000" b="1" dirty="0">
                <a:solidFill>
                  <a:schemeClr val="tx1"/>
                </a:solidFill>
                <a:latin typeface="Calibri" panose="020F0502020204030204" pitchFamily="34" charset="0"/>
                <a:cs typeface="Calibri" panose="020F0502020204030204" pitchFamily="34" charset="0"/>
              </a:rPr>
              <a:t>Nom de la vue « type » :</a:t>
            </a:r>
          </a:p>
          <a:p>
            <a:pPr algn="l"/>
            <a:endParaRPr lang="fr-FR" sz="2000" dirty="0">
              <a:solidFill>
                <a:schemeClr val="tx1"/>
              </a:solidFill>
              <a:latin typeface="Calibri" panose="020F0502020204030204" pitchFamily="34" charset="0"/>
              <a:cs typeface="Calibri" panose="020F0502020204030204" pitchFamily="34" charset="0"/>
            </a:endParaRPr>
          </a:p>
          <a:p>
            <a:pPr algn="l"/>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Objectif / message principal de cette vue :</a:t>
            </a:r>
          </a:p>
          <a:p>
            <a:pPr algn="l"/>
            <a:endParaRPr lang="fr-FR" sz="2000" dirty="0">
              <a:solidFill>
                <a:schemeClr val="tx1"/>
              </a:solidFill>
              <a:latin typeface="Calibri" panose="020F0502020204030204" pitchFamily="34" charset="0"/>
              <a:cs typeface="Calibri" panose="020F0502020204030204" pitchFamily="34" charset="0"/>
            </a:endParaRPr>
          </a:p>
          <a:p>
            <a:pPr algn="l"/>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Document / média de référence :</a:t>
            </a:r>
          </a:p>
          <a:p>
            <a:r>
              <a:rPr lang="fr-FR" sz="1800" dirty="0">
                <a:solidFill>
                  <a:schemeClr val="tx1"/>
                </a:solidFill>
                <a:latin typeface="Calibri" panose="020F0502020204030204" pitchFamily="34" charset="0"/>
                <a:cs typeface="Calibri" panose="020F0502020204030204" pitchFamily="34" charset="0"/>
              </a:rPr>
              <a:t>Charte graphique</a:t>
            </a:r>
          </a:p>
          <a:p>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Description de l'animation :</a:t>
            </a:r>
            <a:endParaRPr lang="en-US" sz="2000" b="1" dirty="0">
              <a:solidFill>
                <a:schemeClr val="tx1"/>
              </a:solidFill>
            </a:endParaRPr>
          </a:p>
          <a:p>
            <a:pPr algn="l"/>
            <a:r>
              <a:rPr lang="fr-FR" sz="2000" dirty="0">
                <a:solidFill>
                  <a:schemeClr val="tx1"/>
                </a:solidFill>
                <a:latin typeface="Calibri" panose="020F0502020204030204" pitchFamily="34" charset="0"/>
                <a:cs typeface="Calibri" panose="020F0502020204030204" pitchFamily="34" charset="0"/>
              </a:rPr>
              <a:t>Affichage synchronisée avec la voix-off.</a:t>
            </a:r>
          </a:p>
          <a:p>
            <a:pPr algn="l"/>
            <a:endParaRPr lang="fr-FR" sz="2000" dirty="0">
              <a:solidFill>
                <a:schemeClr val="tx1"/>
              </a:solidFill>
              <a:latin typeface="Calibri" panose="020F0502020204030204" pitchFamily="34" charset="0"/>
              <a:cs typeface="Calibri" panose="020F0502020204030204" pitchFamily="34" charset="0"/>
            </a:endParaRPr>
          </a:p>
          <a:p>
            <a:r>
              <a:rPr lang="fr-FR" sz="2000" dirty="0">
                <a:solidFill>
                  <a:schemeClr val="accent5"/>
                </a:solidFill>
                <a:latin typeface="Calibri" panose="020F0502020204030204" pitchFamily="34" charset="0"/>
                <a:cs typeface="Calibri" panose="020F0502020204030204" pitchFamily="34" charset="0"/>
              </a:rPr>
              <a:t>Pour tout le module :</a:t>
            </a:r>
          </a:p>
          <a:p>
            <a:r>
              <a:rPr lang="fr-FR" sz="2000" dirty="0">
                <a:solidFill>
                  <a:schemeClr val="accent5"/>
                </a:solidFill>
                <a:latin typeface="Calibri" panose="020F0502020204030204" pitchFamily="34" charset="0"/>
                <a:cs typeface="Calibri" panose="020F0502020204030204" pitchFamily="34" charset="0"/>
              </a:rPr>
              <a:t>Le patient peut revoir la slide, mettre en pause et afficher ou non les sous-titres.</a:t>
            </a:r>
          </a:p>
          <a:p>
            <a:pPr algn="l"/>
            <a:r>
              <a:rPr lang="fr-FR" sz="2000" dirty="0">
                <a:solidFill>
                  <a:schemeClr val="accent5"/>
                </a:solidFill>
                <a:latin typeface="Calibri" panose="020F0502020204030204" pitchFamily="34" charset="0"/>
                <a:cs typeface="Calibri" panose="020F0502020204030204" pitchFamily="34" charset="0"/>
              </a:rPr>
              <a:t>Les boutons orange passent en blanc au survol de la souris.</a:t>
            </a:r>
          </a:p>
          <a:p>
            <a:pPr algn="l"/>
            <a:endParaRPr lang="fr-FR" sz="1100" dirty="0"/>
          </a:p>
        </p:txBody>
      </p:sp>
      <p:sp>
        <p:nvSpPr>
          <p:cNvPr id="23" name="Espace réservé du texte 13">
            <a:extLst>
              <a:ext uri="{FF2B5EF4-FFF2-40B4-BE49-F238E27FC236}">
                <a16:creationId xmlns:a16="http://schemas.microsoft.com/office/drawing/2014/main" id="{8CDD0559-965D-4799-AD10-D4F3D33B095B}"/>
              </a:ext>
            </a:extLst>
          </p:cNvPr>
          <p:cNvSpPr txBox="1">
            <a:spLocks/>
          </p:cNvSpPr>
          <p:nvPr/>
        </p:nvSpPr>
        <p:spPr>
          <a:xfrm>
            <a:off x="0" y="6948418"/>
            <a:ext cx="12192000" cy="3552807"/>
          </a:xfrm>
          <a:prstGeom prst="rect">
            <a:avLst/>
          </a:prstGeom>
        </p:spPr>
        <p:style>
          <a:lnRef idx="2">
            <a:schemeClr val="accent1"/>
          </a:lnRef>
          <a:fillRef idx="1">
            <a:schemeClr val="lt1"/>
          </a:fillRef>
          <a:effectRef idx="0">
            <a:schemeClr val="accent1"/>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just"/>
            <a:r>
              <a:rPr lang="fr-FR" sz="2000" b="1" dirty="0"/>
              <a:t>Voix-off :</a:t>
            </a:r>
          </a:p>
          <a:p>
            <a:pPr algn="just"/>
            <a:r>
              <a:rPr lang="fr-FR" sz="2000" dirty="0"/>
              <a:t>Bienvenue dans le module « l’équilibre alimentaire au quotidien » ! Dans ce module, [objectifs d’apprentissage]. Ce</a:t>
            </a:r>
          </a:p>
        </p:txBody>
      </p:sp>
    </p:spTree>
    <p:extLst>
      <p:ext uri="{BB962C8B-B14F-4D97-AF65-F5344CB8AC3E}">
        <p14:creationId xmlns:p14="http://schemas.microsoft.com/office/powerpoint/2010/main" val="4253203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p:cTn id="11" dur="1000" fill="hold"/>
                                        <p:tgtEl>
                                          <p:spTgt spid="29"/>
                                        </p:tgtEl>
                                        <p:attrNameLst>
                                          <p:attrName>ppt_w</p:attrName>
                                        </p:attrNameLst>
                                      </p:cBhvr>
                                      <p:tavLst>
                                        <p:tav tm="0">
                                          <p:val>
                                            <p:fltVal val="0"/>
                                          </p:val>
                                        </p:tav>
                                        <p:tav tm="100000">
                                          <p:val>
                                            <p:strVal val="#ppt_w"/>
                                          </p:val>
                                        </p:tav>
                                      </p:tavLst>
                                    </p:anim>
                                    <p:anim calcmode="lin" valueType="num">
                                      <p:cBhvr>
                                        <p:cTn id="12" dur="1000" fill="hold"/>
                                        <p:tgtEl>
                                          <p:spTgt spid="29"/>
                                        </p:tgtEl>
                                        <p:attrNameLst>
                                          <p:attrName>ppt_h</p:attrName>
                                        </p:attrNameLst>
                                      </p:cBhvr>
                                      <p:tavLst>
                                        <p:tav tm="0">
                                          <p:val>
                                            <p:fltVal val="0"/>
                                          </p:val>
                                        </p:tav>
                                        <p:tav tm="100000">
                                          <p:val>
                                            <p:strVal val="#ppt_h"/>
                                          </p:val>
                                        </p:tav>
                                      </p:tavLst>
                                    </p:anim>
                                    <p:anim calcmode="lin" valueType="num">
                                      <p:cBhvr>
                                        <p:cTn id="13" dur="1000" fill="hold"/>
                                        <p:tgtEl>
                                          <p:spTgt spid="29"/>
                                        </p:tgtEl>
                                        <p:attrNameLst>
                                          <p:attrName>style.rotation</p:attrName>
                                        </p:attrNameLst>
                                      </p:cBhvr>
                                      <p:tavLst>
                                        <p:tav tm="0">
                                          <p:val>
                                            <p:fltVal val="90"/>
                                          </p:val>
                                        </p:tav>
                                        <p:tav tm="100000">
                                          <p:val>
                                            <p:fltVal val="0"/>
                                          </p:val>
                                        </p:tav>
                                      </p:tavLst>
                                    </p:anim>
                                    <p:animEffect transition="in" filter="fade">
                                      <p:cBhvr>
                                        <p:cTn id="14" dur="1000"/>
                                        <p:tgtEl>
                                          <p:spTgt spid="29"/>
                                        </p:tgtEl>
                                      </p:cBhvr>
                                    </p:animEffect>
                                  </p:childTnLst>
                                </p:cTn>
                              </p:par>
                            </p:childTnLst>
                          </p:cTn>
                        </p:par>
                        <p:par>
                          <p:cTn id="15" fill="hold">
                            <p:stCondLst>
                              <p:cond delay="1500"/>
                            </p:stCondLst>
                            <p:childTnLst>
                              <p:par>
                                <p:cTn id="16" presetID="10" presetClass="entr" presetSubtype="0" fill="hold"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par>
                          <p:cTn id="19" fill="hold">
                            <p:stCondLst>
                              <p:cond delay="2000"/>
                            </p:stCondLst>
                            <p:childTnLst>
                              <p:par>
                                <p:cTn id="20" presetID="10" presetClass="entr" presetSubtype="0"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par>
                          <p:cTn id="23" fill="hold">
                            <p:stCondLst>
                              <p:cond delay="2500"/>
                            </p:stCondLst>
                            <p:childTnLst>
                              <p:par>
                                <p:cTn id="24" presetID="31" presetClass="entr" presetSubtype="0" fill="hold" grpId="0" nodeType="after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p:cTn id="26" dur="1000" fill="hold"/>
                                        <p:tgtEl>
                                          <p:spTgt spid="20"/>
                                        </p:tgtEl>
                                        <p:attrNameLst>
                                          <p:attrName>ppt_w</p:attrName>
                                        </p:attrNameLst>
                                      </p:cBhvr>
                                      <p:tavLst>
                                        <p:tav tm="0">
                                          <p:val>
                                            <p:fltVal val="0"/>
                                          </p:val>
                                        </p:tav>
                                        <p:tav tm="100000">
                                          <p:val>
                                            <p:strVal val="#ppt_w"/>
                                          </p:val>
                                        </p:tav>
                                      </p:tavLst>
                                    </p:anim>
                                    <p:anim calcmode="lin" valueType="num">
                                      <p:cBhvr>
                                        <p:cTn id="27" dur="1000" fill="hold"/>
                                        <p:tgtEl>
                                          <p:spTgt spid="20"/>
                                        </p:tgtEl>
                                        <p:attrNameLst>
                                          <p:attrName>ppt_h</p:attrName>
                                        </p:attrNameLst>
                                      </p:cBhvr>
                                      <p:tavLst>
                                        <p:tav tm="0">
                                          <p:val>
                                            <p:fltVal val="0"/>
                                          </p:val>
                                        </p:tav>
                                        <p:tav tm="100000">
                                          <p:val>
                                            <p:strVal val="#ppt_h"/>
                                          </p:val>
                                        </p:tav>
                                      </p:tavLst>
                                    </p:anim>
                                    <p:anim calcmode="lin" valueType="num">
                                      <p:cBhvr>
                                        <p:cTn id="28" dur="1000" fill="hold"/>
                                        <p:tgtEl>
                                          <p:spTgt spid="20"/>
                                        </p:tgtEl>
                                        <p:attrNameLst>
                                          <p:attrName>style.rotation</p:attrName>
                                        </p:attrNameLst>
                                      </p:cBhvr>
                                      <p:tavLst>
                                        <p:tav tm="0">
                                          <p:val>
                                            <p:fltVal val="90"/>
                                          </p:val>
                                        </p:tav>
                                        <p:tav tm="100000">
                                          <p:val>
                                            <p:fltVal val="0"/>
                                          </p:val>
                                        </p:tav>
                                      </p:tavLst>
                                    </p:anim>
                                    <p:animEffect transition="in" filter="fade">
                                      <p:cBhvr>
                                        <p:cTn id="29" dur="1000"/>
                                        <p:tgtEl>
                                          <p:spTgt spid="20"/>
                                        </p:tgtEl>
                                      </p:cBhvr>
                                    </p:animEffect>
                                  </p:childTnLst>
                                </p:cTn>
                              </p:par>
                              <p:par>
                                <p:cTn id="30" presetID="31" presetClass="entr" presetSubtype="0" fill="hold" grpId="0" nodeType="with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p:cTn id="32" dur="1000" fill="hold"/>
                                        <p:tgtEl>
                                          <p:spTgt spid="21"/>
                                        </p:tgtEl>
                                        <p:attrNameLst>
                                          <p:attrName>ppt_w</p:attrName>
                                        </p:attrNameLst>
                                      </p:cBhvr>
                                      <p:tavLst>
                                        <p:tav tm="0">
                                          <p:val>
                                            <p:fltVal val="0"/>
                                          </p:val>
                                        </p:tav>
                                        <p:tav tm="100000">
                                          <p:val>
                                            <p:strVal val="#ppt_w"/>
                                          </p:val>
                                        </p:tav>
                                      </p:tavLst>
                                    </p:anim>
                                    <p:anim calcmode="lin" valueType="num">
                                      <p:cBhvr>
                                        <p:cTn id="33" dur="1000" fill="hold"/>
                                        <p:tgtEl>
                                          <p:spTgt spid="21"/>
                                        </p:tgtEl>
                                        <p:attrNameLst>
                                          <p:attrName>ppt_h</p:attrName>
                                        </p:attrNameLst>
                                      </p:cBhvr>
                                      <p:tavLst>
                                        <p:tav tm="0">
                                          <p:val>
                                            <p:fltVal val="0"/>
                                          </p:val>
                                        </p:tav>
                                        <p:tav tm="100000">
                                          <p:val>
                                            <p:strVal val="#ppt_h"/>
                                          </p:val>
                                        </p:tav>
                                      </p:tavLst>
                                    </p:anim>
                                    <p:anim calcmode="lin" valueType="num">
                                      <p:cBhvr>
                                        <p:cTn id="34" dur="1000" fill="hold"/>
                                        <p:tgtEl>
                                          <p:spTgt spid="21"/>
                                        </p:tgtEl>
                                        <p:attrNameLst>
                                          <p:attrName>style.rotation</p:attrName>
                                        </p:attrNameLst>
                                      </p:cBhvr>
                                      <p:tavLst>
                                        <p:tav tm="0">
                                          <p:val>
                                            <p:fltVal val="90"/>
                                          </p:val>
                                        </p:tav>
                                        <p:tav tm="100000">
                                          <p:val>
                                            <p:fltVal val="0"/>
                                          </p:val>
                                        </p:tav>
                                      </p:tavLst>
                                    </p:anim>
                                    <p:animEffect transition="in" filter="fade">
                                      <p:cBhvr>
                                        <p:cTn id="35"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0" grpId="0" animBg="1"/>
      <p:bldP spid="21" grpId="0" animBg="1"/>
      <p:bldP spid="2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Groupe 48">
            <a:extLst>
              <a:ext uri="{FF2B5EF4-FFF2-40B4-BE49-F238E27FC236}">
                <a16:creationId xmlns:a16="http://schemas.microsoft.com/office/drawing/2014/main" id="{86BD908B-45CC-457C-8005-F86DCFC03B6A}"/>
              </a:ext>
            </a:extLst>
          </p:cNvPr>
          <p:cNvGrpSpPr/>
          <p:nvPr/>
        </p:nvGrpSpPr>
        <p:grpSpPr>
          <a:xfrm>
            <a:off x="1611044" y="1262388"/>
            <a:ext cx="8978851" cy="5058402"/>
            <a:chOff x="1611044" y="1262388"/>
            <a:chExt cx="8978851" cy="5058402"/>
          </a:xfrm>
        </p:grpSpPr>
        <p:sp>
          <p:nvSpPr>
            <p:cNvPr id="48" name="Rectangle 47">
              <a:extLst>
                <a:ext uri="{FF2B5EF4-FFF2-40B4-BE49-F238E27FC236}">
                  <a16:creationId xmlns:a16="http://schemas.microsoft.com/office/drawing/2014/main" id="{54C6994F-1BE6-4270-8312-B1D8813487B5}"/>
                </a:ext>
              </a:extLst>
            </p:cNvPr>
            <p:cNvSpPr/>
            <p:nvPr/>
          </p:nvSpPr>
          <p:spPr>
            <a:xfrm>
              <a:off x="1611044" y="1262388"/>
              <a:ext cx="8978851" cy="50584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Image 9">
              <a:extLst>
                <a:ext uri="{FF2B5EF4-FFF2-40B4-BE49-F238E27FC236}">
                  <a16:creationId xmlns:a16="http://schemas.microsoft.com/office/drawing/2014/main" id="{B920FE8E-BB31-498A-BEC0-0659DCA46E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8019" y="5875020"/>
              <a:ext cx="1053761" cy="304702"/>
            </a:xfrm>
            <a:prstGeom prst="rect">
              <a:avLst/>
            </a:prstGeom>
          </p:spPr>
        </p:pic>
        <p:pic>
          <p:nvPicPr>
            <p:cNvPr id="12" name="Image 11">
              <a:extLst>
                <a:ext uri="{FF2B5EF4-FFF2-40B4-BE49-F238E27FC236}">
                  <a16:creationId xmlns:a16="http://schemas.microsoft.com/office/drawing/2014/main" id="{45192D93-CAA0-4C62-A5EA-41D05243C9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84664" y="5875020"/>
              <a:ext cx="1053761" cy="304702"/>
            </a:xfrm>
            <a:prstGeom prst="rect">
              <a:avLst/>
            </a:prstGeom>
          </p:spPr>
        </p:pic>
        <p:pic>
          <p:nvPicPr>
            <p:cNvPr id="16" name="Image 15">
              <a:extLst>
                <a:ext uri="{FF2B5EF4-FFF2-40B4-BE49-F238E27FC236}">
                  <a16:creationId xmlns:a16="http://schemas.microsoft.com/office/drawing/2014/main" id="{B2EF0C2E-E780-4720-8F37-091B996F56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54230" y="1413383"/>
              <a:ext cx="623095" cy="270637"/>
            </a:xfrm>
            <a:prstGeom prst="rect">
              <a:avLst/>
            </a:prstGeom>
          </p:spPr>
        </p:pic>
        <p:pic>
          <p:nvPicPr>
            <p:cNvPr id="18" name="Image 17">
              <a:extLst>
                <a:ext uri="{FF2B5EF4-FFF2-40B4-BE49-F238E27FC236}">
                  <a16:creationId xmlns:a16="http://schemas.microsoft.com/office/drawing/2014/main" id="{DEC5F806-F822-4B3C-9A9E-FF7206E7C2C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82417" y="1413383"/>
              <a:ext cx="45719" cy="280845"/>
            </a:xfrm>
            <a:prstGeom prst="rect">
              <a:avLst/>
            </a:prstGeom>
          </p:spPr>
        </p:pic>
        <p:pic>
          <p:nvPicPr>
            <p:cNvPr id="20" name="Image 19">
              <a:extLst>
                <a:ext uri="{FF2B5EF4-FFF2-40B4-BE49-F238E27FC236}">
                  <a16:creationId xmlns:a16="http://schemas.microsoft.com/office/drawing/2014/main" id="{835139A8-5464-4B10-BD1F-8DF91A8A2A4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353866" y="1421976"/>
              <a:ext cx="196533" cy="262044"/>
            </a:xfrm>
            <a:prstGeom prst="rect">
              <a:avLst/>
            </a:prstGeom>
          </p:spPr>
        </p:pic>
        <p:pic>
          <p:nvPicPr>
            <p:cNvPr id="22" name="Image 21">
              <a:extLst>
                <a:ext uri="{FF2B5EF4-FFF2-40B4-BE49-F238E27FC236}">
                  <a16:creationId xmlns:a16="http://schemas.microsoft.com/office/drawing/2014/main" id="{5DF51E53-0436-4F0F-A5AF-5EC0298D97C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692261" y="1421976"/>
              <a:ext cx="236599" cy="242994"/>
            </a:xfrm>
            <a:prstGeom prst="rect">
              <a:avLst/>
            </a:prstGeom>
          </p:spPr>
        </p:pic>
        <p:pic>
          <p:nvPicPr>
            <p:cNvPr id="24" name="Image 23">
              <a:extLst>
                <a:ext uri="{FF2B5EF4-FFF2-40B4-BE49-F238E27FC236}">
                  <a16:creationId xmlns:a16="http://schemas.microsoft.com/office/drawing/2014/main" id="{3E69E968-D974-493C-9316-0AD973229C5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207811" y="1457416"/>
              <a:ext cx="178249" cy="178249"/>
            </a:xfrm>
            <a:prstGeom prst="rect">
              <a:avLst/>
            </a:prstGeom>
          </p:spPr>
        </p:pic>
        <p:sp>
          <p:nvSpPr>
            <p:cNvPr id="38" name="ZoneTexte 37">
              <a:extLst>
                <a:ext uri="{FF2B5EF4-FFF2-40B4-BE49-F238E27FC236}">
                  <a16:creationId xmlns:a16="http://schemas.microsoft.com/office/drawing/2014/main" id="{29821550-A285-478E-AE80-65E389423B90}"/>
                </a:ext>
              </a:extLst>
            </p:cNvPr>
            <p:cNvSpPr txBox="1"/>
            <p:nvPr/>
          </p:nvSpPr>
          <p:spPr>
            <a:xfrm>
              <a:off x="2071132" y="1580581"/>
              <a:ext cx="2649130" cy="415498"/>
            </a:xfrm>
            <a:prstGeom prst="rect">
              <a:avLst/>
            </a:prstGeom>
            <a:noFill/>
          </p:spPr>
          <p:txBody>
            <a:bodyPr wrap="square" rtlCol="0">
              <a:spAutoFit/>
            </a:bodyPr>
            <a:lstStyle/>
            <a:p>
              <a:r>
                <a:rPr lang="fr-FR" sz="2100" dirty="0">
                  <a:solidFill>
                    <a:srgbClr val="171C6A"/>
                  </a:solidFill>
                  <a:latin typeface="Work Sans SemiBold" panose="00000700000000000000" pitchFamily="2" charset="0"/>
                </a:rPr>
                <a:t>Titre de la vidéo</a:t>
              </a:r>
            </a:p>
          </p:txBody>
        </p:sp>
      </p:grpSp>
      <p:pic>
        <p:nvPicPr>
          <p:cNvPr id="5" name="Image 4">
            <a:extLst>
              <a:ext uri="{FF2B5EF4-FFF2-40B4-BE49-F238E27FC236}">
                <a16:creationId xmlns:a16="http://schemas.microsoft.com/office/drawing/2014/main" id="{F84EE6E6-1721-437C-BCD3-A482F7CB3A1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63842" y="544806"/>
            <a:ext cx="314807" cy="308634"/>
          </a:xfrm>
          <a:prstGeom prst="rect">
            <a:avLst/>
          </a:prstGeom>
        </p:spPr>
      </p:pic>
      <p:sp>
        <p:nvSpPr>
          <p:cNvPr id="6" name="ZoneTexte 5">
            <a:extLst>
              <a:ext uri="{FF2B5EF4-FFF2-40B4-BE49-F238E27FC236}">
                <a16:creationId xmlns:a16="http://schemas.microsoft.com/office/drawing/2014/main" id="{0C823471-24EB-47D7-9768-0AFC426EF012}"/>
              </a:ext>
            </a:extLst>
          </p:cNvPr>
          <p:cNvSpPr txBox="1"/>
          <p:nvPr/>
        </p:nvSpPr>
        <p:spPr>
          <a:xfrm>
            <a:off x="614209" y="422124"/>
            <a:ext cx="6324600" cy="553998"/>
          </a:xfrm>
          <a:prstGeom prst="rect">
            <a:avLst/>
          </a:prstGeom>
          <a:noFill/>
        </p:spPr>
        <p:txBody>
          <a:bodyPr wrap="square" rtlCol="0">
            <a:spAutoFit/>
          </a:bodyPr>
          <a:lstStyle/>
          <a:p>
            <a:r>
              <a:rPr lang="fr-FR" sz="3000" dirty="0">
                <a:solidFill>
                  <a:srgbClr val="171C6A"/>
                </a:solidFill>
                <a:latin typeface="Work Sans SemiBold" panose="00000700000000000000" pitchFamily="2" charset="0"/>
              </a:rPr>
              <a:t>Voici une aide à la navigation</a:t>
            </a:r>
          </a:p>
        </p:txBody>
      </p:sp>
      <p:pic>
        <p:nvPicPr>
          <p:cNvPr id="8" name="Image 7">
            <a:extLst>
              <a:ext uri="{FF2B5EF4-FFF2-40B4-BE49-F238E27FC236}">
                <a16:creationId xmlns:a16="http://schemas.microsoft.com/office/drawing/2014/main" id="{8BAB5E67-9E6C-42F5-9220-21101014B68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320422" y="127704"/>
            <a:ext cx="1825858" cy="419883"/>
          </a:xfrm>
          <a:prstGeom prst="rect">
            <a:avLst/>
          </a:prstGeom>
        </p:spPr>
      </p:pic>
      <p:pic>
        <p:nvPicPr>
          <p:cNvPr id="26" name="Image 25">
            <a:extLst>
              <a:ext uri="{FF2B5EF4-FFF2-40B4-BE49-F238E27FC236}">
                <a16:creationId xmlns:a16="http://schemas.microsoft.com/office/drawing/2014/main" id="{EB79CC59-022D-400B-AABD-2D54DF09E47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489836" y="2077190"/>
            <a:ext cx="274258" cy="982227"/>
          </a:xfrm>
          <a:prstGeom prst="rect">
            <a:avLst/>
          </a:prstGeom>
        </p:spPr>
      </p:pic>
      <p:pic>
        <p:nvPicPr>
          <p:cNvPr id="28" name="Image 27">
            <a:extLst>
              <a:ext uri="{FF2B5EF4-FFF2-40B4-BE49-F238E27FC236}">
                <a16:creationId xmlns:a16="http://schemas.microsoft.com/office/drawing/2014/main" id="{F7222083-FC14-41D1-A53B-EC2639C04284}"/>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168382" y="5289351"/>
            <a:ext cx="679593" cy="482701"/>
          </a:xfrm>
          <a:prstGeom prst="rect">
            <a:avLst/>
          </a:prstGeom>
        </p:spPr>
      </p:pic>
      <p:pic>
        <p:nvPicPr>
          <p:cNvPr id="29" name="Image 28">
            <a:extLst>
              <a:ext uri="{FF2B5EF4-FFF2-40B4-BE49-F238E27FC236}">
                <a16:creationId xmlns:a16="http://schemas.microsoft.com/office/drawing/2014/main" id="{A82A1C1C-4D30-4CC7-A57C-F6D7993F23E7}"/>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flipH="1">
            <a:off x="9309735" y="5289351"/>
            <a:ext cx="679593" cy="482701"/>
          </a:xfrm>
          <a:prstGeom prst="rect">
            <a:avLst/>
          </a:prstGeom>
        </p:spPr>
      </p:pic>
      <p:pic>
        <p:nvPicPr>
          <p:cNvPr id="31" name="Image 30">
            <a:extLst>
              <a:ext uri="{FF2B5EF4-FFF2-40B4-BE49-F238E27FC236}">
                <a16:creationId xmlns:a16="http://schemas.microsoft.com/office/drawing/2014/main" id="{76E62ADC-E33C-4C1A-92C8-6CCACDEB2DD1}"/>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177265" y="1722372"/>
            <a:ext cx="774330" cy="460758"/>
          </a:xfrm>
          <a:prstGeom prst="rect">
            <a:avLst/>
          </a:prstGeom>
        </p:spPr>
      </p:pic>
      <p:pic>
        <p:nvPicPr>
          <p:cNvPr id="33" name="Image 32">
            <a:extLst>
              <a:ext uri="{FF2B5EF4-FFF2-40B4-BE49-F238E27FC236}">
                <a16:creationId xmlns:a16="http://schemas.microsoft.com/office/drawing/2014/main" id="{967488AE-C22D-4DFE-9FAF-F54FD3EDBAFE}"/>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9034457" y="1804933"/>
            <a:ext cx="512577" cy="499763"/>
          </a:xfrm>
          <a:prstGeom prst="rect">
            <a:avLst/>
          </a:prstGeom>
        </p:spPr>
      </p:pic>
      <p:pic>
        <p:nvPicPr>
          <p:cNvPr id="35" name="Image 34">
            <a:extLst>
              <a:ext uri="{FF2B5EF4-FFF2-40B4-BE49-F238E27FC236}">
                <a16:creationId xmlns:a16="http://schemas.microsoft.com/office/drawing/2014/main" id="{3681C573-0EC3-47C3-8CD1-23A4E573C9F3}"/>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9435618" y="1818934"/>
            <a:ext cx="516299" cy="982227"/>
          </a:xfrm>
          <a:prstGeom prst="rect">
            <a:avLst/>
          </a:prstGeom>
        </p:spPr>
      </p:pic>
      <p:pic>
        <p:nvPicPr>
          <p:cNvPr id="37" name="Image 36">
            <a:extLst>
              <a:ext uri="{FF2B5EF4-FFF2-40B4-BE49-F238E27FC236}">
                <a16:creationId xmlns:a16="http://schemas.microsoft.com/office/drawing/2014/main" id="{72BFE479-F175-4DD7-BD6D-B9257F25B9A0}"/>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0148630" y="1804933"/>
            <a:ext cx="289795" cy="1789167"/>
          </a:xfrm>
          <a:prstGeom prst="rect">
            <a:avLst/>
          </a:prstGeom>
        </p:spPr>
      </p:pic>
      <p:sp>
        <p:nvSpPr>
          <p:cNvPr id="39" name="ZoneTexte 38">
            <a:extLst>
              <a:ext uri="{FF2B5EF4-FFF2-40B4-BE49-F238E27FC236}">
                <a16:creationId xmlns:a16="http://schemas.microsoft.com/office/drawing/2014/main" id="{5F8BED32-B4A8-4891-85DD-AFE32D911F26}"/>
              </a:ext>
            </a:extLst>
          </p:cNvPr>
          <p:cNvSpPr txBox="1"/>
          <p:nvPr/>
        </p:nvSpPr>
        <p:spPr>
          <a:xfrm>
            <a:off x="2726431" y="2708786"/>
            <a:ext cx="1906529" cy="1077218"/>
          </a:xfrm>
          <a:prstGeom prst="rect">
            <a:avLst/>
          </a:prstGeom>
          <a:noFill/>
        </p:spPr>
        <p:txBody>
          <a:bodyPr wrap="square" rtlCol="0">
            <a:spAutoFit/>
          </a:bodyPr>
          <a:lstStyle/>
          <a:p>
            <a:r>
              <a:rPr lang="fr-FR" sz="1600" dirty="0">
                <a:solidFill>
                  <a:srgbClr val="5695FF"/>
                </a:solidFill>
                <a:latin typeface="Work Sans SemiBold" panose="00000700000000000000" pitchFamily="2" charset="0"/>
              </a:rPr>
              <a:t>Cet espace vous donne le titre de l’écran sur lequel vous êtes</a:t>
            </a:r>
          </a:p>
        </p:txBody>
      </p:sp>
      <p:sp>
        <p:nvSpPr>
          <p:cNvPr id="40" name="ZoneTexte 39">
            <a:extLst>
              <a:ext uri="{FF2B5EF4-FFF2-40B4-BE49-F238E27FC236}">
                <a16:creationId xmlns:a16="http://schemas.microsoft.com/office/drawing/2014/main" id="{67990B77-37FD-488C-A844-7C7F4B58A20E}"/>
              </a:ext>
            </a:extLst>
          </p:cNvPr>
          <p:cNvSpPr txBox="1"/>
          <p:nvPr/>
        </p:nvSpPr>
        <p:spPr>
          <a:xfrm>
            <a:off x="2886075" y="4772117"/>
            <a:ext cx="1906529" cy="1077218"/>
          </a:xfrm>
          <a:prstGeom prst="rect">
            <a:avLst/>
          </a:prstGeom>
          <a:noFill/>
        </p:spPr>
        <p:txBody>
          <a:bodyPr wrap="square" rtlCol="0">
            <a:spAutoFit/>
          </a:bodyPr>
          <a:lstStyle/>
          <a:p>
            <a:r>
              <a:rPr lang="fr-FR" sz="1600" dirty="0">
                <a:solidFill>
                  <a:srgbClr val="5695FF"/>
                </a:solidFill>
                <a:latin typeface="Work Sans SemiBold" panose="00000700000000000000" pitchFamily="2" charset="0"/>
              </a:rPr>
              <a:t>Ce bouton permet de revenir à l’écran précédent.</a:t>
            </a:r>
          </a:p>
        </p:txBody>
      </p:sp>
      <p:sp>
        <p:nvSpPr>
          <p:cNvPr id="41" name="ZoneTexte 40">
            <a:extLst>
              <a:ext uri="{FF2B5EF4-FFF2-40B4-BE49-F238E27FC236}">
                <a16:creationId xmlns:a16="http://schemas.microsoft.com/office/drawing/2014/main" id="{54288333-40AD-4CDD-BDBF-CD45276B8C2E}"/>
              </a:ext>
            </a:extLst>
          </p:cNvPr>
          <p:cNvSpPr txBox="1"/>
          <p:nvPr/>
        </p:nvSpPr>
        <p:spPr>
          <a:xfrm>
            <a:off x="5708132" y="1662172"/>
            <a:ext cx="2620368" cy="584775"/>
          </a:xfrm>
          <a:prstGeom prst="rect">
            <a:avLst/>
          </a:prstGeom>
          <a:noFill/>
        </p:spPr>
        <p:txBody>
          <a:bodyPr wrap="square" rtlCol="0">
            <a:spAutoFit/>
          </a:bodyPr>
          <a:lstStyle/>
          <a:p>
            <a:r>
              <a:rPr lang="fr-FR" sz="1600" dirty="0">
                <a:solidFill>
                  <a:srgbClr val="5695FF"/>
                </a:solidFill>
                <a:latin typeface="Work Sans SemiBold" panose="00000700000000000000" pitchFamily="2" charset="0"/>
              </a:rPr>
              <a:t>Vous pouvez activer ou désactiver la voix off.</a:t>
            </a:r>
          </a:p>
        </p:txBody>
      </p:sp>
      <p:sp>
        <p:nvSpPr>
          <p:cNvPr id="42" name="ZoneTexte 41">
            <a:extLst>
              <a:ext uri="{FF2B5EF4-FFF2-40B4-BE49-F238E27FC236}">
                <a16:creationId xmlns:a16="http://schemas.microsoft.com/office/drawing/2014/main" id="{83F75F23-C66F-461E-92D9-B1807015ED27}"/>
              </a:ext>
            </a:extLst>
          </p:cNvPr>
          <p:cNvSpPr txBox="1"/>
          <p:nvPr/>
        </p:nvSpPr>
        <p:spPr>
          <a:xfrm>
            <a:off x="6456957" y="2243330"/>
            <a:ext cx="2620368" cy="584775"/>
          </a:xfrm>
          <a:prstGeom prst="rect">
            <a:avLst/>
          </a:prstGeom>
          <a:noFill/>
        </p:spPr>
        <p:txBody>
          <a:bodyPr wrap="square" rtlCol="0">
            <a:spAutoFit/>
          </a:bodyPr>
          <a:lstStyle/>
          <a:p>
            <a:r>
              <a:rPr lang="fr-FR" sz="1600" dirty="0">
                <a:solidFill>
                  <a:srgbClr val="5695FF"/>
                </a:solidFill>
                <a:latin typeface="Work Sans SemiBold" panose="00000700000000000000" pitchFamily="2" charset="0"/>
              </a:rPr>
              <a:t>Vous pouvez accéder à votre livret numérique.</a:t>
            </a:r>
          </a:p>
        </p:txBody>
      </p:sp>
      <p:sp>
        <p:nvSpPr>
          <p:cNvPr id="43" name="ZoneTexte 42">
            <a:extLst>
              <a:ext uri="{FF2B5EF4-FFF2-40B4-BE49-F238E27FC236}">
                <a16:creationId xmlns:a16="http://schemas.microsoft.com/office/drawing/2014/main" id="{29A94EE8-2CD0-4E06-9924-B68D78E1A00B}"/>
              </a:ext>
            </a:extLst>
          </p:cNvPr>
          <p:cNvSpPr txBox="1"/>
          <p:nvPr/>
        </p:nvSpPr>
        <p:spPr>
          <a:xfrm>
            <a:off x="7651202" y="2823816"/>
            <a:ext cx="2399072" cy="584775"/>
          </a:xfrm>
          <a:prstGeom prst="rect">
            <a:avLst/>
          </a:prstGeom>
          <a:noFill/>
        </p:spPr>
        <p:txBody>
          <a:bodyPr wrap="square" rtlCol="0">
            <a:spAutoFit/>
          </a:bodyPr>
          <a:lstStyle/>
          <a:p>
            <a:r>
              <a:rPr lang="fr-FR" sz="1600" dirty="0">
                <a:solidFill>
                  <a:srgbClr val="5695FF"/>
                </a:solidFill>
                <a:latin typeface="Work Sans SemiBold" panose="00000700000000000000" pitchFamily="2" charset="0"/>
              </a:rPr>
              <a:t>Vous voici ici, sur l’aide à la navigation.</a:t>
            </a:r>
          </a:p>
        </p:txBody>
      </p:sp>
      <p:sp>
        <p:nvSpPr>
          <p:cNvPr id="44" name="ZoneTexte 43">
            <a:extLst>
              <a:ext uri="{FF2B5EF4-FFF2-40B4-BE49-F238E27FC236}">
                <a16:creationId xmlns:a16="http://schemas.microsoft.com/office/drawing/2014/main" id="{5D38466D-0C7D-4627-9535-B4C1F5E26CDA}"/>
              </a:ext>
            </a:extLst>
          </p:cNvPr>
          <p:cNvSpPr txBox="1"/>
          <p:nvPr/>
        </p:nvSpPr>
        <p:spPr>
          <a:xfrm>
            <a:off x="9441333" y="3457262"/>
            <a:ext cx="1161897" cy="1077218"/>
          </a:xfrm>
          <a:prstGeom prst="rect">
            <a:avLst/>
          </a:prstGeom>
          <a:noFill/>
        </p:spPr>
        <p:txBody>
          <a:bodyPr wrap="square" rtlCol="0">
            <a:spAutoFit/>
          </a:bodyPr>
          <a:lstStyle/>
          <a:p>
            <a:r>
              <a:rPr lang="fr-FR" sz="1600" dirty="0">
                <a:solidFill>
                  <a:srgbClr val="5695FF"/>
                </a:solidFill>
                <a:latin typeface="Work Sans SemiBold" panose="00000700000000000000" pitchFamily="2" charset="0"/>
              </a:rPr>
              <a:t>Vous pouvez quitter le module.</a:t>
            </a:r>
          </a:p>
        </p:txBody>
      </p:sp>
      <p:sp>
        <p:nvSpPr>
          <p:cNvPr id="47" name="ZoneTexte 46">
            <a:extLst>
              <a:ext uri="{FF2B5EF4-FFF2-40B4-BE49-F238E27FC236}">
                <a16:creationId xmlns:a16="http://schemas.microsoft.com/office/drawing/2014/main" id="{2BDB17FE-38E5-41EA-9982-49B4E3393B77}"/>
              </a:ext>
            </a:extLst>
          </p:cNvPr>
          <p:cNvSpPr txBox="1"/>
          <p:nvPr/>
        </p:nvSpPr>
        <p:spPr>
          <a:xfrm>
            <a:off x="7509194" y="4767419"/>
            <a:ext cx="1825622" cy="830997"/>
          </a:xfrm>
          <a:prstGeom prst="rect">
            <a:avLst/>
          </a:prstGeom>
          <a:noFill/>
        </p:spPr>
        <p:txBody>
          <a:bodyPr wrap="square" rtlCol="0">
            <a:spAutoFit/>
          </a:bodyPr>
          <a:lstStyle/>
          <a:p>
            <a:r>
              <a:rPr lang="fr-FR" sz="1600" dirty="0">
                <a:solidFill>
                  <a:srgbClr val="5695FF"/>
                </a:solidFill>
                <a:latin typeface="Work Sans SemiBold" panose="00000700000000000000" pitchFamily="2" charset="0"/>
              </a:rPr>
              <a:t>Ce bouton permet d’aller à l’écran suivant.</a:t>
            </a:r>
          </a:p>
        </p:txBody>
      </p:sp>
      <p:sp>
        <p:nvSpPr>
          <p:cNvPr id="30" name="Espace réservé du texte 13">
            <a:extLst>
              <a:ext uri="{FF2B5EF4-FFF2-40B4-BE49-F238E27FC236}">
                <a16:creationId xmlns:a16="http://schemas.microsoft.com/office/drawing/2014/main" id="{152D9223-27C8-4268-A7E0-9B3B9E80D4A3}"/>
              </a:ext>
            </a:extLst>
          </p:cNvPr>
          <p:cNvSpPr txBox="1">
            <a:spLocks/>
          </p:cNvSpPr>
          <p:nvPr/>
        </p:nvSpPr>
        <p:spPr>
          <a:xfrm>
            <a:off x="-5461668" y="-668"/>
            <a:ext cx="5334672" cy="717110"/>
          </a:xfrm>
          <a:prstGeom prst="rect">
            <a:avLst/>
          </a:prstGeom>
        </p:spPr>
        <p:style>
          <a:lnRef idx="2">
            <a:schemeClr val="accent1"/>
          </a:lnRef>
          <a:fillRef idx="1">
            <a:schemeClr val="lt1"/>
          </a:fillRef>
          <a:effectRef idx="0">
            <a:schemeClr val="accent1"/>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marL="0" indent="0">
              <a:buNone/>
            </a:pPr>
            <a:r>
              <a:rPr lang="fr-FR" sz="2000" dirty="0"/>
              <a:t>Scène x</a:t>
            </a:r>
          </a:p>
          <a:p>
            <a:pPr marL="0" indent="0">
              <a:buNone/>
            </a:pPr>
            <a:endParaRPr lang="fr-FR" sz="2000" dirty="0"/>
          </a:p>
        </p:txBody>
      </p:sp>
      <p:sp>
        <p:nvSpPr>
          <p:cNvPr id="32" name="Espace réservé du texte 12">
            <a:extLst>
              <a:ext uri="{FF2B5EF4-FFF2-40B4-BE49-F238E27FC236}">
                <a16:creationId xmlns:a16="http://schemas.microsoft.com/office/drawing/2014/main" id="{A0049499-6FD4-4295-99DF-0D6AC11C77A0}"/>
              </a:ext>
            </a:extLst>
          </p:cNvPr>
          <p:cNvSpPr txBox="1">
            <a:spLocks/>
          </p:cNvSpPr>
          <p:nvPr/>
        </p:nvSpPr>
        <p:spPr>
          <a:xfrm>
            <a:off x="-5473700" y="838199"/>
            <a:ext cx="5309272" cy="8362829"/>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t"/>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1800" dirty="0">
                <a:solidFill>
                  <a:schemeClr val="tx2"/>
                </a:solidFill>
                <a:latin typeface="Century Gothic" panose="020B0502020202020204" pitchFamily="34" charset="0"/>
              </a:rPr>
              <a:t>Spécification de la vue</a:t>
            </a:r>
          </a:p>
          <a:p>
            <a:pPr marL="171450" indent="-171450" algn="l">
              <a:buFont typeface="Wingdings" panose="05000000000000000000" pitchFamily="2" charset="2"/>
              <a:buChar char="Ø"/>
            </a:pPr>
            <a:endParaRPr lang="fr-FR" sz="2400" dirty="0">
              <a:solidFill>
                <a:schemeClr val="tx2"/>
              </a:solidFill>
            </a:endParaRPr>
          </a:p>
          <a:p>
            <a:pPr marL="171450" indent="-171450" algn="l">
              <a:buFont typeface="Wingdings" panose="05000000000000000000" pitchFamily="2" charset="2"/>
              <a:buChar char="Ø"/>
            </a:pPr>
            <a:r>
              <a:rPr lang="fr-FR" sz="1800" dirty="0">
                <a:solidFill>
                  <a:schemeClr val="tx1"/>
                </a:solidFill>
                <a:latin typeface="Alstom" panose="02000503020000020004" pitchFamily="2" charset="0"/>
              </a:rPr>
              <a:t>  </a:t>
            </a:r>
            <a:r>
              <a:rPr lang="fr-FR" sz="2000" dirty="0">
                <a:solidFill>
                  <a:schemeClr val="tx1"/>
                </a:solidFill>
                <a:latin typeface="Calibri" panose="020F0502020204030204" pitchFamily="34" charset="0"/>
                <a:cs typeface="Calibri" panose="020F0502020204030204" pitchFamily="34" charset="0"/>
              </a:rPr>
              <a:t>Nom de la vue « type » :</a:t>
            </a:r>
          </a:p>
          <a:p>
            <a:pPr marL="171450" indent="-171450" algn="l">
              <a:buFont typeface="Wingdings" panose="05000000000000000000" pitchFamily="2" charset="2"/>
              <a:buChar char="Ø"/>
            </a:pPr>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Objectif / message principal de cette vue :</a:t>
            </a:r>
          </a:p>
          <a:p>
            <a:pPr algn="l"/>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Document / média de référence :</a:t>
            </a:r>
          </a:p>
          <a:p>
            <a:r>
              <a:rPr lang="fr-FR" sz="1800" dirty="0">
                <a:solidFill>
                  <a:schemeClr val="tx1"/>
                </a:solidFill>
                <a:latin typeface="Calibri" panose="020F0502020204030204" pitchFamily="34" charset="0"/>
                <a:cs typeface="Calibri" panose="020F0502020204030204" pitchFamily="34" charset="0"/>
              </a:rPr>
              <a:t>Charte graphique</a:t>
            </a:r>
          </a:p>
          <a:p>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Description de l'animation :</a:t>
            </a:r>
            <a:endParaRPr lang="en-US" sz="2000" b="1" dirty="0">
              <a:solidFill>
                <a:schemeClr val="tx1"/>
              </a:solidFill>
            </a:endParaRPr>
          </a:p>
          <a:p>
            <a:pPr algn="l"/>
            <a:r>
              <a:rPr lang="fr-FR" sz="1800" dirty="0">
                <a:solidFill>
                  <a:schemeClr val="tx1"/>
                </a:solidFill>
                <a:latin typeface="Calibri" panose="020F0502020204030204" pitchFamily="34" charset="0"/>
                <a:cs typeface="Calibri" panose="020F0502020204030204" pitchFamily="34" charset="0"/>
              </a:rPr>
              <a:t>Affichage synchronisée avec la voix-off.</a:t>
            </a:r>
          </a:p>
          <a:p>
            <a:pPr algn="l"/>
            <a:r>
              <a:rPr lang="fr-FR" sz="1800" dirty="0">
                <a:solidFill>
                  <a:schemeClr val="tx1"/>
                </a:solidFill>
                <a:latin typeface="Calibri" panose="020F0502020204030204" pitchFamily="34" charset="0"/>
                <a:cs typeface="Calibri" panose="020F0502020204030204" pitchFamily="34" charset="0"/>
              </a:rPr>
              <a:t>1 : Entrée du titre de la gauche vers la droite.</a:t>
            </a:r>
          </a:p>
          <a:p>
            <a:pPr algn="l"/>
            <a:r>
              <a:rPr lang="fr-FR" sz="1800" dirty="0">
                <a:solidFill>
                  <a:schemeClr val="tx1"/>
                </a:solidFill>
                <a:latin typeface="Calibri" panose="020F0502020204030204" pitchFamily="34" charset="0"/>
                <a:cs typeface="Calibri" panose="020F0502020204030204" pitchFamily="34" charset="0"/>
              </a:rPr>
              <a:t>2 : Entrée de l’image de la droite vers la gauche.</a:t>
            </a:r>
          </a:p>
          <a:p>
            <a:pPr algn="l"/>
            <a:endParaRPr lang="fr-FR" sz="2000" dirty="0">
              <a:solidFill>
                <a:schemeClr val="tx1"/>
              </a:solidFill>
              <a:latin typeface="Calibri" panose="020F0502020204030204" pitchFamily="34" charset="0"/>
              <a:cs typeface="Calibri" panose="020F0502020204030204" pitchFamily="34" charset="0"/>
            </a:endParaRPr>
          </a:p>
          <a:p>
            <a:r>
              <a:rPr lang="fr-FR" sz="1800" dirty="0">
                <a:solidFill>
                  <a:srgbClr val="0070C0"/>
                </a:solidFill>
                <a:latin typeface="Calibri" panose="020F0502020204030204" pitchFamily="34" charset="0"/>
                <a:cs typeface="Calibri" panose="020F0502020204030204" pitchFamily="34" charset="0"/>
              </a:rPr>
              <a:t>Pour tout le module : Le patient peut revoir la slide, mettre en pause et afficher ou non les sous-titres.</a:t>
            </a:r>
          </a:p>
          <a:p>
            <a:pPr algn="l"/>
            <a:endParaRPr lang="fr-FR" sz="1800" dirty="0"/>
          </a:p>
          <a:p>
            <a:pPr algn="l"/>
            <a:endParaRPr lang="fr-FR" sz="1100" dirty="0"/>
          </a:p>
        </p:txBody>
      </p:sp>
      <p:sp>
        <p:nvSpPr>
          <p:cNvPr id="34" name="Espace réservé du texte 13">
            <a:extLst>
              <a:ext uri="{FF2B5EF4-FFF2-40B4-BE49-F238E27FC236}">
                <a16:creationId xmlns:a16="http://schemas.microsoft.com/office/drawing/2014/main" id="{365C9DB2-39B7-426C-AF68-DE78B5CF9D0B}"/>
              </a:ext>
            </a:extLst>
          </p:cNvPr>
          <p:cNvSpPr txBox="1">
            <a:spLocks/>
          </p:cNvSpPr>
          <p:nvPr/>
        </p:nvSpPr>
        <p:spPr>
          <a:xfrm>
            <a:off x="12334151" y="24731"/>
            <a:ext cx="5168824" cy="4407569"/>
          </a:xfrm>
          <a:prstGeom prst="rect">
            <a:avLst/>
          </a:prstGeom>
        </p:spPr>
        <p:style>
          <a:lnRef idx="2">
            <a:schemeClr val="accent2"/>
          </a:lnRef>
          <a:fillRef idx="1">
            <a:schemeClr val="lt1"/>
          </a:fillRef>
          <a:effectRef idx="0">
            <a:schemeClr val="accent2"/>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2000" dirty="0">
                <a:solidFill>
                  <a:schemeClr val="tx2"/>
                </a:solidFill>
                <a:latin typeface="Century Gothic" panose="020B0502020202020204" pitchFamily="34" charset="0"/>
              </a:rPr>
              <a:t>Commentaires Léa / Inès</a:t>
            </a:r>
          </a:p>
          <a:p>
            <a:pPr algn="ctr"/>
            <a:endParaRPr lang="fr-FR" sz="2000" dirty="0">
              <a:solidFill>
                <a:schemeClr val="tx2"/>
              </a:solidFill>
              <a:latin typeface="Century Gothic" panose="020B0502020202020204" pitchFamily="34" charset="0"/>
            </a:endParaRPr>
          </a:p>
          <a:p>
            <a:endParaRPr lang="fr-FR" sz="2000" dirty="0">
              <a:solidFill>
                <a:schemeClr val="tx2"/>
              </a:solidFill>
            </a:endParaRPr>
          </a:p>
          <a:p>
            <a:pPr algn="ctr"/>
            <a:r>
              <a:rPr lang="fr-FR" sz="2000" dirty="0">
                <a:solidFill>
                  <a:schemeClr val="tx2"/>
                </a:solidFill>
                <a:latin typeface="Century Gothic" panose="020B0502020202020204" pitchFamily="34" charset="0"/>
              </a:rPr>
              <a:t>Slide à titre indicatif</a:t>
            </a:r>
          </a:p>
          <a:p>
            <a:pPr algn="ctr"/>
            <a:endParaRPr lang="fr-FR" sz="2000" dirty="0">
              <a:solidFill>
                <a:schemeClr val="tx2"/>
              </a:solidFill>
              <a:latin typeface="Century Gothic" panose="020B0502020202020204" pitchFamily="34" charset="0"/>
            </a:endParaRPr>
          </a:p>
        </p:txBody>
      </p:sp>
      <p:sp>
        <p:nvSpPr>
          <p:cNvPr id="36" name="Espace réservé du texte 13">
            <a:extLst>
              <a:ext uri="{FF2B5EF4-FFF2-40B4-BE49-F238E27FC236}">
                <a16:creationId xmlns:a16="http://schemas.microsoft.com/office/drawing/2014/main" id="{BB5AA27C-C783-4377-9A2C-5C2E37BA56AB}"/>
              </a:ext>
            </a:extLst>
          </p:cNvPr>
          <p:cNvSpPr txBox="1">
            <a:spLocks/>
          </p:cNvSpPr>
          <p:nvPr/>
        </p:nvSpPr>
        <p:spPr>
          <a:xfrm>
            <a:off x="12384951" y="5052085"/>
            <a:ext cx="5067224" cy="4131469"/>
          </a:xfrm>
          <a:prstGeom prst="rect">
            <a:avLst/>
          </a:prstGeom>
        </p:spPr>
        <p:style>
          <a:lnRef idx="2">
            <a:schemeClr val="accent2"/>
          </a:lnRef>
          <a:fillRef idx="1">
            <a:schemeClr val="lt1"/>
          </a:fillRef>
          <a:effectRef idx="0">
            <a:schemeClr val="accent2"/>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2000" dirty="0">
                <a:solidFill>
                  <a:schemeClr val="tx2"/>
                </a:solidFill>
                <a:latin typeface="Century Gothic" panose="020B0502020202020204" pitchFamily="34" charset="0"/>
              </a:rPr>
              <a:t>Commentaires Client</a:t>
            </a:r>
          </a:p>
          <a:p>
            <a:pPr algn="ctr"/>
            <a:endParaRPr lang="fr-FR" sz="2000" dirty="0">
              <a:solidFill>
                <a:schemeClr val="tx2"/>
              </a:solidFill>
              <a:latin typeface="Century Gothic" panose="020B0502020202020204" pitchFamily="34" charset="0"/>
            </a:endParaRPr>
          </a:p>
          <a:p>
            <a:endParaRPr lang="fr-FR" sz="1600" dirty="0">
              <a:solidFill>
                <a:schemeClr val="tx2"/>
              </a:solidFill>
            </a:endParaRPr>
          </a:p>
          <a:p>
            <a:endParaRPr lang="fr-FR" sz="1600" dirty="0">
              <a:solidFill>
                <a:schemeClr val="tx2"/>
              </a:solidFill>
              <a:latin typeface="Century Gothic" panose="020B0502020202020204" pitchFamily="34" charset="0"/>
            </a:endParaRPr>
          </a:p>
        </p:txBody>
      </p:sp>
      <p:sp>
        <p:nvSpPr>
          <p:cNvPr id="45" name="Espace réservé du texte 13">
            <a:extLst>
              <a:ext uri="{FF2B5EF4-FFF2-40B4-BE49-F238E27FC236}">
                <a16:creationId xmlns:a16="http://schemas.microsoft.com/office/drawing/2014/main" id="{66DC88DF-A1A7-48CB-AD5D-A45C10738585}"/>
              </a:ext>
            </a:extLst>
          </p:cNvPr>
          <p:cNvSpPr txBox="1">
            <a:spLocks/>
          </p:cNvSpPr>
          <p:nvPr/>
        </p:nvSpPr>
        <p:spPr>
          <a:xfrm>
            <a:off x="0" y="6948418"/>
            <a:ext cx="12192000" cy="3552807"/>
          </a:xfrm>
          <a:prstGeom prst="rect">
            <a:avLst/>
          </a:prstGeom>
        </p:spPr>
        <p:style>
          <a:lnRef idx="2">
            <a:schemeClr val="accent1"/>
          </a:lnRef>
          <a:fillRef idx="1">
            <a:schemeClr val="lt1"/>
          </a:fillRef>
          <a:effectRef idx="0">
            <a:schemeClr val="accent1"/>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r>
              <a:rPr lang="en-US" sz="2000" b="1" dirty="0" err="1"/>
              <a:t>Voix</a:t>
            </a:r>
            <a:r>
              <a:rPr lang="en-US" sz="2000" b="1" dirty="0"/>
              <a:t> off :</a:t>
            </a:r>
          </a:p>
          <a:p>
            <a:endParaRPr lang="en-US" sz="2000" dirty="0"/>
          </a:p>
        </p:txBody>
      </p:sp>
    </p:spTree>
    <p:extLst>
      <p:ext uri="{BB962C8B-B14F-4D97-AF65-F5344CB8AC3E}">
        <p14:creationId xmlns:p14="http://schemas.microsoft.com/office/powerpoint/2010/main" val="1289192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wipe(down)">
                                      <p:cBhvr>
                                        <p:cTn id="11" dur="500"/>
                                        <p:tgtEl>
                                          <p:spTgt spid="26"/>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9"/>
                                        </p:tgtEl>
                                        <p:attrNameLst>
                                          <p:attrName>style.visibility</p:attrName>
                                        </p:attrNameLst>
                                      </p:cBhvr>
                                      <p:to>
                                        <p:strVal val="visible"/>
                                      </p:to>
                                    </p:set>
                                    <p:animEffect transition="in" filter="fade">
                                      <p:cBhvr>
                                        <p:cTn id="14" dur="500"/>
                                        <p:tgtEl>
                                          <p:spTgt spid="39"/>
                                        </p:tgtEl>
                                      </p:cBhvr>
                                    </p:animEffect>
                                  </p:childTnLst>
                                </p:cTn>
                              </p:par>
                            </p:childTnLst>
                          </p:cTn>
                        </p:par>
                        <p:par>
                          <p:cTn id="15" fill="hold">
                            <p:stCondLst>
                              <p:cond delay="1000"/>
                            </p:stCondLst>
                            <p:childTnLst>
                              <p:par>
                                <p:cTn id="16" presetID="22" presetClass="entr" presetSubtype="1" fill="hold" nodeType="after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wipe(up)">
                                      <p:cBhvr>
                                        <p:cTn id="18" dur="500"/>
                                        <p:tgtEl>
                                          <p:spTgt spid="2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0"/>
                                        </p:tgtEl>
                                        <p:attrNameLst>
                                          <p:attrName>style.visibility</p:attrName>
                                        </p:attrNameLst>
                                      </p:cBhvr>
                                      <p:to>
                                        <p:strVal val="visible"/>
                                      </p:to>
                                    </p:set>
                                    <p:animEffect transition="in" filter="fade">
                                      <p:cBhvr>
                                        <p:cTn id="21" dur="500"/>
                                        <p:tgtEl>
                                          <p:spTgt spid="40"/>
                                        </p:tgtEl>
                                      </p:cBhvr>
                                    </p:animEffect>
                                  </p:childTnLst>
                                </p:cTn>
                              </p:par>
                            </p:childTnLst>
                          </p:cTn>
                        </p:par>
                        <p:par>
                          <p:cTn id="22" fill="hold">
                            <p:stCondLst>
                              <p:cond delay="1500"/>
                            </p:stCondLst>
                            <p:childTnLst>
                              <p:par>
                                <p:cTn id="23" presetID="22" presetClass="entr" presetSubtype="1" fill="hold" nodeType="after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wipe(up)">
                                      <p:cBhvr>
                                        <p:cTn id="25" dur="500"/>
                                        <p:tgtEl>
                                          <p:spTgt spid="2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7"/>
                                        </p:tgtEl>
                                        <p:attrNameLst>
                                          <p:attrName>style.visibility</p:attrName>
                                        </p:attrNameLst>
                                      </p:cBhvr>
                                      <p:to>
                                        <p:strVal val="visible"/>
                                      </p:to>
                                    </p:set>
                                    <p:animEffect transition="in" filter="fade">
                                      <p:cBhvr>
                                        <p:cTn id="28" dur="500"/>
                                        <p:tgtEl>
                                          <p:spTgt spid="47"/>
                                        </p:tgtEl>
                                      </p:cBhvr>
                                    </p:animEffect>
                                  </p:childTnLst>
                                </p:cTn>
                              </p:par>
                            </p:childTnLst>
                          </p:cTn>
                        </p:par>
                        <p:par>
                          <p:cTn id="29" fill="hold">
                            <p:stCondLst>
                              <p:cond delay="2000"/>
                            </p:stCondLst>
                            <p:childTnLst>
                              <p:par>
                                <p:cTn id="30" presetID="22" presetClass="entr" presetSubtype="4" fill="hold"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wipe(down)">
                                      <p:cBhvr>
                                        <p:cTn id="32" dur="500"/>
                                        <p:tgtEl>
                                          <p:spTgt spid="31"/>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fade">
                                      <p:cBhvr>
                                        <p:cTn id="35" dur="500"/>
                                        <p:tgtEl>
                                          <p:spTgt spid="41"/>
                                        </p:tgtEl>
                                      </p:cBhvr>
                                    </p:animEffect>
                                  </p:childTnLst>
                                </p:cTn>
                              </p:par>
                            </p:childTnLst>
                          </p:cTn>
                        </p:par>
                        <p:par>
                          <p:cTn id="36" fill="hold">
                            <p:stCondLst>
                              <p:cond delay="2500"/>
                            </p:stCondLst>
                            <p:childTnLst>
                              <p:par>
                                <p:cTn id="37" presetID="22" presetClass="entr" presetSubtype="4" fill="hold" nodeType="afterEffect">
                                  <p:stCondLst>
                                    <p:cond delay="0"/>
                                  </p:stCondLst>
                                  <p:childTnLst>
                                    <p:set>
                                      <p:cBhvr>
                                        <p:cTn id="38" dur="1" fill="hold">
                                          <p:stCondLst>
                                            <p:cond delay="0"/>
                                          </p:stCondLst>
                                        </p:cTn>
                                        <p:tgtEl>
                                          <p:spTgt spid="33"/>
                                        </p:tgtEl>
                                        <p:attrNameLst>
                                          <p:attrName>style.visibility</p:attrName>
                                        </p:attrNameLst>
                                      </p:cBhvr>
                                      <p:to>
                                        <p:strVal val="visible"/>
                                      </p:to>
                                    </p:set>
                                    <p:animEffect transition="in" filter="wipe(down)">
                                      <p:cBhvr>
                                        <p:cTn id="39" dur="500"/>
                                        <p:tgtEl>
                                          <p:spTgt spid="33"/>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42"/>
                                        </p:tgtEl>
                                        <p:attrNameLst>
                                          <p:attrName>style.visibility</p:attrName>
                                        </p:attrNameLst>
                                      </p:cBhvr>
                                      <p:to>
                                        <p:strVal val="visible"/>
                                      </p:to>
                                    </p:set>
                                    <p:animEffect transition="in" filter="fade">
                                      <p:cBhvr>
                                        <p:cTn id="42" dur="500"/>
                                        <p:tgtEl>
                                          <p:spTgt spid="42"/>
                                        </p:tgtEl>
                                      </p:cBhvr>
                                    </p:animEffect>
                                  </p:childTnLst>
                                </p:cTn>
                              </p:par>
                            </p:childTnLst>
                          </p:cTn>
                        </p:par>
                        <p:par>
                          <p:cTn id="43" fill="hold">
                            <p:stCondLst>
                              <p:cond delay="3000"/>
                            </p:stCondLst>
                            <p:childTnLst>
                              <p:par>
                                <p:cTn id="44" presetID="22" presetClass="entr" presetSubtype="4" fill="hold" nodeType="afterEffect">
                                  <p:stCondLst>
                                    <p:cond delay="0"/>
                                  </p:stCondLst>
                                  <p:childTnLst>
                                    <p:set>
                                      <p:cBhvr>
                                        <p:cTn id="45" dur="1" fill="hold">
                                          <p:stCondLst>
                                            <p:cond delay="0"/>
                                          </p:stCondLst>
                                        </p:cTn>
                                        <p:tgtEl>
                                          <p:spTgt spid="35"/>
                                        </p:tgtEl>
                                        <p:attrNameLst>
                                          <p:attrName>style.visibility</p:attrName>
                                        </p:attrNameLst>
                                      </p:cBhvr>
                                      <p:to>
                                        <p:strVal val="visible"/>
                                      </p:to>
                                    </p:set>
                                    <p:animEffect transition="in" filter="wipe(down)">
                                      <p:cBhvr>
                                        <p:cTn id="46" dur="500"/>
                                        <p:tgtEl>
                                          <p:spTgt spid="35"/>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43"/>
                                        </p:tgtEl>
                                        <p:attrNameLst>
                                          <p:attrName>style.visibility</p:attrName>
                                        </p:attrNameLst>
                                      </p:cBhvr>
                                      <p:to>
                                        <p:strVal val="visible"/>
                                      </p:to>
                                    </p:set>
                                    <p:animEffect transition="in" filter="fade">
                                      <p:cBhvr>
                                        <p:cTn id="49" dur="500"/>
                                        <p:tgtEl>
                                          <p:spTgt spid="43"/>
                                        </p:tgtEl>
                                      </p:cBhvr>
                                    </p:animEffect>
                                  </p:childTnLst>
                                </p:cTn>
                              </p:par>
                            </p:childTnLst>
                          </p:cTn>
                        </p:par>
                        <p:par>
                          <p:cTn id="50" fill="hold">
                            <p:stCondLst>
                              <p:cond delay="3500"/>
                            </p:stCondLst>
                            <p:childTnLst>
                              <p:par>
                                <p:cTn id="51" presetID="22" presetClass="entr" presetSubtype="4" fill="hold" nodeType="afterEffect">
                                  <p:stCondLst>
                                    <p:cond delay="0"/>
                                  </p:stCondLst>
                                  <p:childTnLst>
                                    <p:set>
                                      <p:cBhvr>
                                        <p:cTn id="52" dur="1" fill="hold">
                                          <p:stCondLst>
                                            <p:cond delay="0"/>
                                          </p:stCondLst>
                                        </p:cTn>
                                        <p:tgtEl>
                                          <p:spTgt spid="37"/>
                                        </p:tgtEl>
                                        <p:attrNameLst>
                                          <p:attrName>style.visibility</p:attrName>
                                        </p:attrNameLst>
                                      </p:cBhvr>
                                      <p:to>
                                        <p:strVal val="visible"/>
                                      </p:to>
                                    </p:set>
                                    <p:animEffect transition="in" filter="wipe(down)">
                                      <p:cBhvr>
                                        <p:cTn id="53" dur="500"/>
                                        <p:tgtEl>
                                          <p:spTgt spid="37"/>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44"/>
                                        </p:tgtEl>
                                        <p:attrNameLst>
                                          <p:attrName>style.visibility</p:attrName>
                                        </p:attrNameLst>
                                      </p:cBhvr>
                                      <p:to>
                                        <p:strVal val="visible"/>
                                      </p:to>
                                    </p:set>
                                    <p:animEffect transition="in" filter="fade">
                                      <p:cBhvr>
                                        <p:cTn id="56"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1" grpId="0"/>
      <p:bldP spid="42" grpId="0"/>
      <p:bldP spid="43" grpId="0"/>
      <p:bldP spid="44" grpId="0"/>
      <p:bldP spid="4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11A359DE-B8E2-49E1-9CED-5A3338097C74}"/>
              </a:ext>
            </a:extLst>
          </p:cNvPr>
          <p:cNvSpPr/>
          <p:nvPr/>
        </p:nvSpPr>
        <p:spPr>
          <a:xfrm rot="20424774">
            <a:off x="4106204" y="-111878"/>
            <a:ext cx="705962" cy="705962"/>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 coins arrondis 4">
            <a:extLst>
              <a:ext uri="{FF2B5EF4-FFF2-40B4-BE49-F238E27FC236}">
                <a16:creationId xmlns:a16="http://schemas.microsoft.com/office/drawing/2014/main" id="{A52E5E9D-89CE-46A8-BCA6-B2F991EA965D}"/>
              </a:ext>
            </a:extLst>
          </p:cNvPr>
          <p:cNvSpPr/>
          <p:nvPr/>
        </p:nvSpPr>
        <p:spPr>
          <a:xfrm rot="2748044">
            <a:off x="5801169" y="411396"/>
            <a:ext cx="341181" cy="341181"/>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 coins arrondis 5">
            <a:extLst>
              <a:ext uri="{FF2B5EF4-FFF2-40B4-BE49-F238E27FC236}">
                <a16:creationId xmlns:a16="http://schemas.microsoft.com/office/drawing/2014/main" id="{9F6599C0-FDC8-42FB-B6E8-C286E896DC43}"/>
              </a:ext>
            </a:extLst>
          </p:cNvPr>
          <p:cNvSpPr/>
          <p:nvPr/>
        </p:nvSpPr>
        <p:spPr>
          <a:xfrm rot="1018881">
            <a:off x="1629456" y="6462555"/>
            <a:ext cx="419507" cy="419507"/>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3" name="Groupe 32">
            <a:extLst>
              <a:ext uri="{FF2B5EF4-FFF2-40B4-BE49-F238E27FC236}">
                <a16:creationId xmlns:a16="http://schemas.microsoft.com/office/drawing/2014/main" id="{EF517728-1945-4422-9623-2742E7F77D84}"/>
              </a:ext>
            </a:extLst>
          </p:cNvPr>
          <p:cNvGrpSpPr/>
          <p:nvPr/>
        </p:nvGrpSpPr>
        <p:grpSpPr>
          <a:xfrm>
            <a:off x="478561" y="1066800"/>
            <a:ext cx="4333951" cy="5048250"/>
            <a:chOff x="478561" y="1066800"/>
            <a:chExt cx="4333951" cy="5048250"/>
          </a:xfrm>
        </p:grpSpPr>
        <p:sp>
          <p:nvSpPr>
            <p:cNvPr id="7" name="Rectangle : coins arrondis 6">
              <a:extLst>
                <a:ext uri="{FF2B5EF4-FFF2-40B4-BE49-F238E27FC236}">
                  <a16:creationId xmlns:a16="http://schemas.microsoft.com/office/drawing/2014/main" id="{DFAEE89C-E754-4E40-9849-8D4A051C5A59}"/>
                </a:ext>
              </a:extLst>
            </p:cNvPr>
            <p:cNvSpPr/>
            <p:nvPr/>
          </p:nvSpPr>
          <p:spPr>
            <a:xfrm>
              <a:off x="478561" y="1066800"/>
              <a:ext cx="4333951" cy="5048250"/>
            </a:xfrm>
            <a:prstGeom prst="roundRect">
              <a:avLst>
                <a:gd name="adj" fmla="val 7672"/>
              </a:avLst>
            </a:prstGeom>
            <a:solidFill>
              <a:srgbClr val="FFFF66"/>
            </a:solidFill>
            <a:ln>
              <a:noFill/>
            </a:ln>
            <a:effectLst>
              <a:outerShdw blurRad="330200" dist="50800" dir="2280000" sx="102000" sy="102000" algn="ctr"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a:extLst>
                <a:ext uri="{FF2B5EF4-FFF2-40B4-BE49-F238E27FC236}">
                  <a16:creationId xmlns:a16="http://schemas.microsoft.com/office/drawing/2014/main" id="{4641454F-BC3C-4864-9F03-0D2ED00666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8921" y="4201477"/>
              <a:ext cx="595859" cy="514320"/>
            </a:xfrm>
            <a:prstGeom prst="rect">
              <a:avLst/>
            </a:prstGeom>
          </p:spPr>
        </p:pic>
        <p:sp>
          <p:nvSpPr>
            <p:cNvPr id="10" name="ZoneTexte 9">
              <a:extLst>
                <a:ext uri="{FF2B5EF4-FFF2-40B4-BE49-F238E27FC236}">
                  <a16:creationId xmlns:a16="http://schemas.microsoft.com/office/drawing/2014/main" id="{9C4AC9E6-527B-4F40-8B0F-512CA4C1DB2F}"/>
                </a:ext>
              </a:extLst>
            </p:cNvPr>
            <p:cNvSpPr txBox="1"/>
            <p:nvPr/>
          </p:nvSpPr>
          <p:spPr>
            <a:xfrm>
              <a:off x="738910" y="1689942"/>
              <a:ext cx="3021559" cy="738664"/>
            </a:xfrm>
            <a:prstGeom prst="rect">
              <a:avLst/>
            </a:prstGeom>
            <a:noFill/>
          </p:spPr>
          <p:txBody>
            <a:bodyPr wrap="square" rtlCol="0">
              <a:spAutoFit/>
            </a:bodyPr>
            <a:lstStyle/>
            <a:p>
              <a:r>
                <a:rPr lang="fr-FR" sz="2100" b="1" dirty="0">
                  <a:solidFill>
                    <a:srgbClr val="171C6A"/>
                  </a:solidFill>
                  <a:latin typeface="Work Sans" panose="00000500000000000000" pitchFamily="2" charset="0"/>
                </a:rPr>
                <a:t>L’atelier « Manger en pleine conscience »</a:t>
              </a:r>
            </a:p>
          </p:txBody>
        </p:sp>
        <p:sp>
          <p:nvSpPr>
            <p:cNvPr id="11" name="ZoneTexte 10">
              <a:extLst>
                <a:ext uri="{FF2B5EF4-FFF2-40B4-BE49-F238E27FC236}">
                  <a16:creationId xmlns:a16="http://schemas.microsoft.com/office/drawing/2014/main" id="{FF17BC5F-ACE8-43E4-A888-1FAB041555D7}"/>
                </a:ext>
              </a:extLst>
            </p:cNvPr>
            <p:cNvSpPr txBox="1"/>
            <p:nvPr/>
          </p:nvSpPr>
          <p:spPr>
            <a:xfrm>
              <a:off x="738909" y="2381309"/>
              <a:ext cx="3364461" cy="1077218"/>
            </a:xfrm>
            <a:prstGeom prst="rect">
              <a:avLst/>
            </a:prstGeom>
            <a:noFill/>
          </p:spPr>
          <p:txBody>
            <a:bodyPr wrap="square" rtlCol="0">
              <a:spAutoFit/>
            </a:bodyPr>
            <a:lstStyle/>
            <a:p>
              <a:r>
                <a:rPr lang="fr-FR" sz="1600" dirty="0">
                  <a:solidFill>
                    <a:srgbClr val="171C6A"/>
                  </a:solidFill>
                  <a:latin typeface="Work Sans Medium" panose="00000600000000000000" pitchFamily="2" charset="0"/>
                </a:rPr>
                <a:t>va vous permettre d’identifier les différents comportements à augmenter, à aller vers et à réduire, en lien avec la prise alimentaire.</a:t>
              </a:r>
            </a:p>
          </p:txBody>
        </p:sp>
        <p:sp>
          <p:nvSpPr>
            <p:cNvPr id="12" name="ZoneTexte 11">
              <a:extLst>
                <a:ext uri="{FF2B5EF4-FFF2-40B4-BE49-F238E27FC236}">
                  <a16:creationId xmlns:a16="http://schemas.microsoft.com/office/drawing/2014/main" id="{10A44B13-32E8-44FA-96DD-3CCDFA6455F0}"/>
                </a:ext>
              </a:extLst>
            </p:cNvPr>
            <p:cNvSpPr txBox="1"/>
            <p:nvPr/>
          </p:nvSpPr>
          <p:spPr>
            <a:xfrm>
              <a:off x="1493068" y="4050142"/>
              <a:ext cx="2871668" cy="1323439"/>
            </a:xfrm>
            <a:prstGeom prst="rect">
              <a:avLst/>
            </a:prstGeom>
            <a:noFill/>
          </p:spPr>
          <p:txBody>
            <a:bodyPr wrap="square" rtlCol="0">
              <a:spAutoFit/>
            </a:bodyPr>
            <a:lstStyle/>
            <a:p>
              <a:r>
                <a:rPr lang="fr-FR" sz="1600" dirty="0">
                  <a:latin typeface="Work Sans" panose="00000500000000000000" pitchFamily="2" charset="0"/>
                </a:rPr>
                <a:t>Pour suivre cet atelier, nous vous conseillons de vous munir d'un casque ou d'écouteurs pour profiter de la sortie audio.</a:t>
              </a:r>
              <a:endParaRPr lang="fr-FR" sz="1400" dirty="0">
                <a:solidFill>
                  <a:srgbClr val="171C6A"/>
                </a:solidFill>
                <a:latin typeface="Work Sans" panose="00000500000000000000" pitchFamily="2" charset="0"/>
              </a:endParaRPr>
            </a:p>
          </p:txBody>
        </p:sp>
      </p:grpSp>
      <p:cxnSp>
        <p:nvCxnSpPr>
          <p:cNvPr id="19" name="Connecteur droit 18">
            <a:extLst>
              <a:ext uri="{FF2B5EF4-FFF2-40B4-BE49-F238E27FC236}">
                <a16:creationId xmlns:a16="http://schemas.microsoft.com/office/drawing/2014/main" id="{74332F0E-886D-4361-8CCA-E52B981735ED}"/>
              </a:ext>
            </a:extLst>
          </p:cNvPr>
          <p:cNvCxnSpPr>
            <a:cxnSpLocks/>
          </p:cNvCxnSpPr>
          <p:nvPr/>
        </p:nvCxnSpPr>
        <p:spPr>
          <a:xfrm>
            <a:off x="5568315" y="2941502"/>
            <a:ext cx="6326505" cy="0"/>
          </a:xfrm>
          <a:prstGeom prst="line">
            <a:avLst/>
          </a:prstGeom>
          <a:ln w="22225" cap="rnd">
            <a:solidFill>
              <a:srgbClr val="171C6A"/>
            </a:solidFill>
          </a:ln>
        </p:spPr>
        <p:style>
          <a:lnRef idx="1">
            <a:schemeClr val="accent1"/>
          </a:lnRef>
          <a:fillRef idx="0">
            <a:schemeClr val="accent1"/>
          </a:fillRef>
          <a:effectRef idx="0">
            <a:schemeClr val="accent1"/>
          </a:effectRef>
          <a:fontRef idx="minor">
            <a:schemeClr val="tx1"/>
          </a:fontRef>
        </p:style>
      </p:cxnSp>
      <p:cxnSp>
        <p:nvCxnSpPr>
          <p:cNvPr id="21" name="Connecteur droit 20">
            <a:extLst>
              <a:ext uri="{FF2B5EF4-FFF2-40B4-BE49-F238E27FC236}">
                <a16:creationId xmlns:a16="http://schemas.microsoft.com/office/drawing/2014/main" id="{DAD22645-F218-4E71-8421-AACF14BF9BE5}"/>
              </a:ext>
            </a:extLst>
          </p:cNvPr>
          <p:cNvCxnSpPr>
            <a:cxnSpLocks/>
          </p:cNvCxnSpPr>
          <p:nvPr/>
        </p:nvCxnSpPr>
        <p:spPr>
          <a:xfrm>
            <a:off x="5568315" y="4018749"/>
            <a:ext cx="6326505" cy="0"/>
          </a:xfrm>
          <a:prstGeom prst="line">
            <a:avLst/>
          </a:prstGeom>
          <a:ln w="22225" cap="rnd">
            <a:solidFill>
              <a:srgbClr val="171C6A"/>
            </a:solidFill>
          </a:ln>
        </p:spPr>
        <p:style>
          <a:lnRef idx="1">
            <a:schemeClr val="accent1"/>
          </a:lnRef>
          <a:fillRef idx="0">
            <a:schemeClr val="accent1"/>
          </a:fillRef>
          <a:effectRef idx="0">
            <a:schemeClr val="accent1"/>
          </a:effectRef>
          <a:fontRef idx="minor">
            <a:schemeClr val="tx1"/>
          </a:fontRef>
        </p:style>
      </p:cxnSp>
      <p:grpSp>
        <p:nvGrpSpPr>
          <p:cNvPr id="35" name="Groupe 34">
            <a:extLst>
              <a:ext uri="{FF2B5EF4-FFF2-40B4-BE49-F238E27FC236}">
                <a16:creationId xmlns:a16="http://schemas.microsoft.com/office/drawing/2014/main" id="{0EC2B5C8-2DAF-4A89-932D-60C8CB1422DC}"/>
              </a:ext>
            </a:extLst>
          </p:cNvPr>
          <p:cNvGrpSpPr/>
          <p:nvPr/>
        </p:nvGrpSpPr>
        <p:grpSpPr>
          <a:xfrm>
            <a:off x="5768271" y="1627722"/>
            <a:ext cx="5919817" cy="1151228"/>
            <a:chOff x="5768271" y="1627722"/>
            <a:chExt cx="5919817" cy="1151228"/>
          </a:xfrm>
        </p:grpSpPr>
        <p:pic>
          <p:nvPicPr>
            <p:cNvPr id="14" name="Image 13">
              <a:extLst>
                <a:ext uri="{FF2B5EF4-FFF2-40B4-BE49-F238E27FC236}">
                  <a16:creationId xmlns:a16="http://schemas.microsoft.com/office/drawing/2014/main" id="{73F0BEFF-BF97-4E3C-BDA3-BC88A57F30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78421" y="1694180"/>
              <a:ext cx="309667" cy="588367"/>
            </a:xfrm>
            <a:prstGeom prst="rect">
              <a:avLst/>
            </a:prstGeom>
          </p:spPr>
        </p:pic>
        <p:sp>
          <p:nvSpPr>
            <p:cNvPr id="24" name="ZoneTexte 23">
              <a:extLst>
                <a:ext uri="{FF2B5EF4-FFF2-40B4-BE49-F238E27FC236}">
                  <a16:creationId xmlns:a16="http://schemas.microsoft.com/office/drawing/2014/main" id="{3C83908B-1E4B-484F-95E2-09DABB1A356C}"/>
                </a:ext>
              </a:extLst>
            </p:cNvPr>
            <p:cNvSpPr txBox="1"/>
            <p:nvPr/>
          </p:nvSpPr>
          <p:spPr>
            <a:xfrm>
              <a:off x="5768271" y="1627722"/>
              <a:ext cx="995045" cy="707886"/>
            </a:xfrm>
            <a:prstGeom prst="rect">
              <a:avLst/>
            </a:prstGeom>
            <a:noFill/>
          </p:spPr>
          <p:txBody>
            <a:bodyPr wrap="square" rtlCol="0">
              <a:spAutoFit/>
            </a:bodyPr>
            <a:lstStyle/>
            <a:p>
              <a:r>
                <a:rPr lang="fr-FR" sz="4000" b="1" dirty="0">
                  <a:solidFill>
                    <a:srgbClr val="5695FF"/>
                  </a:solidFill>
                  <a:latin typeface="Work Sans" panose="00000500000000000000" pitchFamily="2" charset="0"/>
                </a:rPr>
                <a:t>01</a:t>
              </a:r>
            </a:p>
          </p:txBody>
        </p:sp>
        <p:sp>
          <p:nvSpPr>
            <p:cNvPr id="29" name="ZoneTexte 28">
              <a:extLst>
                <a:ext uri="{FF2B5EF4-FFF2-40B4-BE49-F238E27FC236}">
                  <a16:creationId xmlns:a16="http://schemas.microsoft.com/office/drawing/2014/main" id="{93BA9264-EBE4-4056-9006-1C27B725617E}"/>
                </a:ext>
              </a:extLst>
            </p:cNvPr>
            <p:cNvSpPr txBox="1"/>
            <p:nvPr/>
          </p:nvSpPr>
          <p:spPr>
            <a:xfrm>
              <a:off x="6562319" y="1701732"/>
              <a:ext cx="4634001" cy="1077218"/>
            </a:xfrm>
            <a:prstGeom prst="rect">
              <a:avLst/>
            </a:prstGeom>
            <a:noFill/>
          </p:spPr>
          <p:txBody>
            <a:bodyPr wrap="square" rtlCol="0">
              <a:spAutoFit/>
            </a:bodyPr>
            <a:lstStyle/>
            <a:p>
              <a:r>
                <a:rPr lang="fr-FR" sz="3200" b="1" dirty="0">
                  <a:solidFill>
                    <a:srgbClr val="171C6A"/>
                  </a:solidFill>
                  <a:latin typeface="Work Sans Medium" panose="00000600000000000000" pitchFamily="2" charset="0"/>
                </a:rPr>
                <a:t>Comment faire pour mieux manger ?</a:t>
              </a:r>
              <a:endParaRPr lang="fr-FR" sz="3000" b="1" dirty="0">
                <a:solidFill>
                  <a:srgbClr val="171C6A"/>
                </a:solidFill>
                <a:latin typeface="Work Sans SemiBold" panose="00000700000000000000" pitchFamily="2" charset="0"/>
              </a:endParaRPr>
            </a:p>
          </p:txBody>
        </p:sp>
      </p:grpSp>
      <p:grpSp>
        <p:nvGrpSpPr>
          <p:cNvPr id="36" name="Groupe 35">
            <a:extLst>
              <a:ext uri="{FF2B5EF4-FFF2-40B4-BE49-F238E27FC236}">
                <a16:creationId xmlns:a16="http://schemas.microsoft.com/office/drawing/2014/main" id="{7158791A-0566-4342-A5B5-2227179E0A56}"/>
              </a:ext>
            </a:extLst>
          </p:cNvPr>
          <p:cNvGrpSpPr/>
          <p:nvPr/>
        </p:nvGrpSpPr>
        <p:grpSpPr>
          <a:xfrm>
            <a:off x="5768271" y="3049686"/>
            <a:ext cx="5919817" cy="707886"/>
            <a:chOff x="5768271" y="2773917"/>
            <a:chExt cx="5919817" cy="707886"/>
          </a:xfrm>
        </p:grpSpPr>
        <p:pic>
          <p:nvPicPr>
            <p:cNvPr id="15" name="Image 14">
              <a:extLst>
                <a:ext uri="{FF2B5EF4-FFF2-40B4-BE49-F238E27FC236}">
                  <a16:creationId xmlns:a16="http://schemas.microsoft.com/office/drawing/2014/main" id="{E876CA30-8BE2-440F-8DB9-21B474F2AC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78421" y="2840633"/>
              <a:ext cx="309667" cy="588367"/>
            </a:xfrm>
            <a:prstGeom prst="rect">
              <a:avLst/>
            </a:prstGeom>
          </p:spPr>
        </p:pic>
        <p:sp>
          <p:nvSpPr>
            <p:cNvPr id="25" name="ZoneTexte 24">
              <a:extLst>
                <a:ext uri="{FF2B5EF4-FFF2-40B4-BE49-F238E27FC236}">
                  <a16:creationId xmlns:a16="http://schemas.microsoft.com/office/drawing/2014/main" id="{56EC00C1-4B43-48AB-8BC0-2D687E5B5731}"/>
                </a:ext>
              </a:extLst>
            </p:cNvPr>
            <p:cNvSpPr txBox="1"/>
            <p:nvPr/>
          </p:nvSpPr>
          <p:spPr>
            <a:xfrm>
              <a:off x="5768271" y="2773917"/>
              <a:ext cx="995045" cy="707886"/>
            </a:xfrm>
            <a:prstGeom prst="rect">
              <a:avLst/>
            </a:prstGeom>
            <a:noFill/>
          </p:spPr>
          <p:txBody>
            <a:bodyPr wrap="square" rtlCol="0">
              <a:spAutoFit/>
            </a:bodyPr>
            <a:lstStyle/>
            <a:p>
              <a:r>
                <a:rPr lang="fr-FR" sz="4000" b="1" dirty="0">
                  <a:solidFill>
                    <a:srgbClr val="5695FF"/>
                  </a:solidFill>
                  <a:latin typeface="Work Sans" panose="00000500000000000000" pitchFamily="2" charset="0"/>
                </a:rPr>
                <a:t>02</a:t>
              </a:r>
            </a:p>
          </p:txBody>
        </p:sp>
        <p:sp>
          <p:nvSpPr>
            <p:cNvPr id="30" name="ZoneTexte 29">
              <a:extLst>
                <a:ext uri="{FF2B5EF4-FFF2-40B4-BE49-F238E27FC236}">
                  <a16:creationId xmlns:a16="http://schemas.microsoft.com/office/drawing/2014/main" id="{E1D70F91-7A17-4C17-8FD3-8D627E082B19}"/>
                </a:ext>
              </a:extLst>
            </p:cNvPr>
            <p:cNvSpPr txBox="1"/>
            <p:nvPr/>
          </p:nvSpPr>
          <p:spPr>
            <a:xfrm>
              <a:off x="6562319" y="2884355"/>
              <a:ext cx="4965128" cy="553998"/>
            </a:xfrm>
            <a:prstGeom prst="rect">
              <a:avLst/>
            </a:prstGeom>
            <a:noFill/>
          </p:spPr>
          <p:txBody>
            <a:bodyPr wrap="square" rtlCol="0">
              <a:spAutoFit/>
            </a:bodyPr>
            <a:lstStyle/>
            <a:p>
              <a:r>
                <a:rPr lang="fr-FR" sz="3000" dirty="0">
                  <a:solidFill>
                    <a:srgbClr val="171C6A"/>
                  </a:solidFill>
                  <a:latin typeface="Work Sans SemiBold" panose="00000700000000000000" pitchFamily="2" charset="0"/>
                </a:rPr>
                <a:t>Comment créer mes menus ?</a:t>
              </a:r>
            </a:p>
          </p:txBody>
        </p:sp>
      </p:grpSp>
      <p:sp>
        <p:nvSpPr>
          <p:cNvPr id="34" name="Espace réservé du texte 13">
            <a:extLst>
              <a:ext uri="{FF2B5EF4-FFF2-40B4-BE49-F238E27FC236}">
                <a16:creationId xmlns:a16="http://schemas.microsoft.com/office/drawing/2014/main" id="{8D1853B1-1AD7-421A-8737-FF0955C7CD3F}"/>
              </a:ext>
            </a:extLst>
          </p:cNvPr>
          <p:cNvSpPr txBox="1">
            <a:spLocks/>
          </p:cNvSpPr>
          <p:nvPr/>
        </p:nvSpPr>
        <p:spPr>
          <a:xfrm>
            <a:off x="-5461668" y="-668"/>
            <a:ext cx="5334672" cy="717110"/>
          </a:xfrm>
          <a:prstGeom prst="rect">
            <a:avLst/>
          </a:prstGeom>
        </p:spPr>
        <p:style>
          <a:lnRef idx="2">
            <a:schemeClr val="accent1"/>
          </a:lnRef>
          <a:fillRef idx="1">
            <a:schemeClr val="lt1"/>
          </a:fillRef>
          <a:effectRef idx="0">
            <a:schemeClr val="accent1"/>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marL="0" indent="0">
              <a:buNone/>
            </a:pPr>
            <a:r>
              <a:rPr lang="fr-FR" sz="2000" dirty="0"/>
              <a:t>Scène x</a:t>
            </a:r>
          </a:p>
          <a:p>
            <a:pPr marL="0" indent="0">
              <a:buNone/>
            </a:pPr>
            <a:endParaRPr lang="fr-FR" sz="2000" dirty="0"/>
          </a:p>
        </p:txBody>
      </p:sp>
      <p:sp>
        <p:nvSpPr>
          <p:cNvPr id="39" name="Espace réservé du texte 12">
            <a:extLst>
              <a:ext uri="{FF2B5EF4-FFF2-40B4-BE49-F238E27FC236}">
                <a16:creationId xmlns:a16="http://schemas.microsoft.com/office/drawing/2014/main" id="{C2CCD638-0B19-4A64-9B21-6F3641307D1A}"/>
              </a:ext>
            </a:extLst>
          </p:cNvPr>
          <p:cNvSpPr txBox="1">
            <a:spLocks/>
          </p:cNvSpPr>
          <p:nvPr/>
        </p:nvSpPr>
        <p:spPr>
          <a:xfrm>
            <a:off x="-5473700" y="838199"/>
            <a:ext cx="5309272" cy="8362829"/>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t"/>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1800" dirty="0">
                <a:solidFill>
                  <a:schemeClr val="tx2"/>
                </a:solidFill>
                <a:latin typeface="Century Gothic" panose="020B0502020202020204" pitchFamily="34" charset="0"/>
              </a:rPr>
              <a:t>Spécification de la vue</a:t>
            </a:r>
          </a:p>
          <a:p>
            <a:pPr marL="171450" indent="-171450" algn="l">
              <a:buFont typeface="Wingdings" panose="05000000000000000000" pitchFamily="2" charset="2"/>
              <a:buChar char="Ø"/>
            </a:pPr>
            <a:endParaRPr lang="fr-FR" sz="2400" dirty="0">
              <a:solidFill>
                <a:schemeClr val="tx2"/>
              </a:solidFill>
            </a:endParaRPr>
          </a:p>
          <a:p>
            <a:pPr marL="171450" indent="-171450" algn="just">
              <a:buFont typeface="Wingdings" panose="05000000000000000000" pitchFamily="2" charset="2"/>
              <a:buChar char="Ø"/>
            </a:pPr>
            <a:r>
              <a:rPr lang="fr-FR" sz="1800" dirty="0">
                <a:solidFill>
                  <a:schemeClr val="tx1"/>
                </a:solidFill>
                <a:latin typeface="Alstom" panose="02000503020000020004" pitchFamily="2" charset="0"/>
              </a:rPr>
              <a:t>  </a:t>
            </a:r>
            <a:r>
              <a:rPr lang="fr-FR" sz="2000" b="1" dirty="0">
                <a:solidFill>
                  <a:schemeClr val="tx1"/>
                </a:solidFill>
                <a:latin typeface="Calibri" panose="020F0502020204030204" pitchFamily="34" charset="0"/>
                <a:cs typeface="Calibri" panose="020F0502020204030204" pitchFamily="34" charset="0"/>
              </a:rPr>
              <a:t>Nom de la vue « type » :</a:t>
            </a:r>
          </a:p>
          <a:p>
            <a:pPr algn="just"/>
            <a:r>
              <a:rPr lang="fr-FR" sz="2000" dirty="0">
                <a:solidFill>
                  <a:schemeClr val="tx1"/>
                </a:solidFill>
                <a:latin typeface="Calibri" panose="020F0502020204030204" pitchFamily="34" charset="0"/>
                <a:cs typeface="Calibri" panose="020F0502020204030204" pitchFamily="34" charset="0"/>
              </a:rPr>
              <a:t>Page d’accueil avant d’accéder au module</a:t>
            </a:r>
          </a:p>
          <a:p>
            <a:pPr marL="171450" indent="-171450" algn="just">
              <a:buFont typeface="Wingdings" panose="05000000000000000000" pitchFamily="2" charset="2"/>
              <a:buChar char="Ø"/>
            </a:pPr>
            <a:endParaRPr lang="fr-FR" sz="2000" dirty="0">
              <a:solidFill>
                <a:schemeClr val="tx1"/>
              </a:solidFill>
              <a:latin typeface="Calibri" panose="020F0502020204030204" pitchFamily="34" charset="0"/>
              <a:cs typeface="Calibri" panose="020F0502020204030204" pitchFamily="34" charset="0"/>
            </a:endParaRPr>
          </a:p>
          <a:p>
            <a:pPr marL="285750" indent="-285750" algn="just">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Objectif / message principal de cette vue :</a:t>
            </a:r>
          </a:p>
          <a:p>
            <a:pPr algn="just"/>
            <a:r>
              <a:rPr lang="fr-FR" sz="2000" dirty="0">
                <a:solidFill>
                  <a:schemeClr val="tx1"/>
                </a:solidFill>
                <a:latin typeface="Calibri" panose="020F0502020204030204" pitchFamily="34" charset="0"/>
                <a:cs typeface="Calibri" panose="020F0502020204030204" pitchFamily="34" charset="0"/>
              </a:rPr>
              <a:t>Page d’accueil du module permettant d’accéder au module</a:t>
            </a:r>
          </a:p>
          <a:p>
            <a:pPr marL="285750" indent="-285750" algn="just">
              <a:buFont typeface="Wingdings" panose="05000000000000000000" pitchFamily="2" charset="2"/>
              <a:buChar char="Ø"/>
            </a:pPr>
            <a:endParaRPr lang="fr-FR" sz="2000" dirty="0">
              <a:solidFill>
                <a:schemeClr val="tx1"/>
              </a:solidFill>
              <a:latin typeface="Calibri" panose="020F0502020204030204" pitchFamily="34" charset="0"/>
              <a:cs typeface="Calibri" panose="020F0502020204030204" pitchFamily="34" charset="0"/>
            </a:endParaRPr>
          </a:p>
          <a:p>
            <a:pPr marL="285750" indent="-285750" algn="just">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Document / média de référence :</a:t>
            </a:r>
          </a:p>
          <a:p>
            <a:pPr algn="just"/>
            <a:r>
              <a:rPr lang="fr-FR" sz="2000" dirty="0">
                <a:solidFill>
                  <a:schemeClr val="tx1"/>
                </a:solidFill>
                <a:latin typeface="Calibri" panose="020F0502020204030204" pitchFamily="34" charset="0"/>
                <a:cs typeface="Calibri" panose="020F0502020204030204" pitchFamily="34" charset="0"/>
              </a:rPr>
              <a:t>Charte graphique</a:t>
            </a:r>
          </a:p>
          <a:p>
            <a:pPr algn="just"/>
            <a:endParaRPr lang="fr-FR" sz="2000" dirty="0">
              <a:solidFill>
                <a:schemeClr val="tx1"/>
              </a:solidFill>
              <a:latin typeface="Calibri" panose="020F0502020204030204" pitchFamily="34" charset="0"/>
              <a:cs typeface="Calibri" panose="020F0502020204030204" pitchFamily="34" charset="0"/>
            </a:endParaRPr>
          </a:p>
          <a:p>
            <a:pPr marL="285750" indent="-285750" algn="just">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Description de l'animation :</a:t>
            </a:r>
            <a:endParaRPr lang="en-US" sz="2000" b="1" dirty="0">
              <a:solidFill>
                <a:schemeClr val="tx1"/>
              </a:solidFill>
            </a:endParaRPr>
          </a:p>
          <a:p>
            <a:pPr algn="just"/>
            <a:r>
              <a:rPr lang="fr-FR" sz="2000" dirty="0">
                <a:solidFill>
                  <a:schemeClr val="tx1"/>
                </a:solidFill>
                <a:latin typeface="Calibri" panose="020F0502020204030204" pitchFamily="34" charset="0"/>
                <a:cs typeface="Calibri" panose="020F0502020204030204" pitchFamily="34" charset="0"/>
              </a:rPr>
              <a:t>1 : Entrée agrandir et tourner des petits carrés bleus</a:t>
            </a:r>
          </a:p>
          <a:p>
            <a:pPr algn="just"/>
            <a:r>
              <a:rPr lang="fr-FR" sz="2000" dirty="0">
                <a:solidFill>
                  <a:schemeClr val="tx1"/>
                </a:solidFill>
                <a:latin typeface="Calibri" panose="020F0502020204030204" pitchFamily="34" charset="0"/>
                <a:cs typeface="Calibri" panose="020F0502020204030204" pitchFamily="34" charset="0"/>
              </a:rPr>
              <a:t>2 : Entrée flottant entrant vers le haut du cadre bleu avec le texte</a:t>
            </a:r>
          </a:p>
          <a:p>
            <a:pPr algn="just"/>
            <a:r>
              <a:rPr lang="fr-FR" sz="2000" dirty="0">
                <a:solidFill>
                  <a:schemeClr val="tx1"/>
                </a:solidFill>
                <a:latin typeface="Calibri" panose="020F0502020204030204" pitchFamily="34" charset="0"/>
                <a:cs typeface="Calibri" panose="020F0502020204030204" pitchFamily="34" charset="0"/>
              </a:rPr>
              <a:t>3 : Entrée balayer vers la gauche du module 1</a:t>
            </a:r>
          </a:p>
          <a:p>
            <a:pPr algn="just"/>
            <a:r>
              <a:rPr lang="fr-FR" sz="2000" dirty="0">
                <a:solidFill>
                  <a:schemeClr val="tx1"/>
                </a:solidFill>
                <a:latin typeface="Calibri" panose="020F0502020204030204" pitchFamily="34" charset="0"/>
                <a:cs typeface="Calibri" panose="020F0502020204030204" pitchFamily="34" charset="0"/>
              </a:rPr>
              <a:t>4 : Entrée fondue du trait entre module 1 et 2</a:t>
            </a:r>
          </a:p>
          <a:p>
            <a:pPr algn="just"/>
            <a:r>
              <a:rPr lang="fr-FR" sz="2000" dirty="0">
                <a:solidFill>
                  <a:schemeClr val="tx1"/>
                </a:solidFill>
                <a:latin typeface="Calibri" panose="020F0502020204030204" pitchFamily="34" charset="0"/>
                <a:cs typeface="Calibri" panose="020F0502020204030204" pitchFamily="34" charset="0"/>
              </a:rPr>
              <a:t>5 : Entrée balayer vers la gauche du module 2</a:t>
            </a:r>
          </a:p>
          <a:p>
            <a:pPr algn="just"/>
            <a:r>
              <a:rPr lang="fr-FR" sz="2000" dirty="0">
                <a:solidFill>
                  <a:schemeClr val="tx1"/>
                </a:solidFill>
                <a:latin typeface="Calibri" panose="020F0502020204030204" pitchFamily="34" charset="0"/>
                <a:cs typeface="Calibri" panose="020F0502020204030204" pitchFamily="34" charset="0"/>
              </a:rPr>
              <a:t>6 : Entrée fondue du trait entre module 2 et 3</a:t>
            </a:r>
          </a:p>
          <a:p>
            <a:pPr algn="just"/>
            <a:r>
              <a:rPr lang="fr-FR" sz="2000" dirty="0">
                <a:solidFill>
                  <a:schemeClr val="tx1"/>
                </a:solidFill>
                <a:latin typeface="Calibri" panose="020F0502020204030204" pitchFamily="34" charset="0"/>
                <a:cs typeface="Calibri" panose="020F0502020204030204" pitchFamily="34" charset="0"/>
              </a:rPr>
              <a:t>7 : Entrée balayer vers la gauche du module 3</a:t>
            </a:r>
          </a:p>
          <a:p>
            <a:pPr algn="l"/>
            <a:endParaRPr lang="fr-FR" sz="2000" dirty="0">
              <a:solidFill>
                <a:schemeClr val="tx1"/>
              </a:solidFill>
              <a:latin typeface="Calibri" panose="020F0502020204030204" pitchFamily="34" charset="0"/>
              <a:cs typeface="Calibri" panose="020F0502020204030204" pitchFamily="34" charset="0"/>
            </a:endParaRPr>
          </a:p>
          <a:p>
            <a:r>
              <a:rPr lang="fr-FR" sz="1800" dirty="0">
                <a:solidFill>
                  <a:srgbClr val="0070C0"/>
                </a:solidFill>
                <a:latin typeface="Calibri" panose="020F0502020204030204" pitchFamily="34" charset="0"/>
                <a:cs typeface="Calibri" panose="020F0502020204030204" pitchFamily="34" charset="0"/>
              </a:rPr>
              <a:t>Pour tout le module : Le patient peut revoir la slide, mettre en pause et afficher ou non les sous-titres.</a:t>
            </a:r>
          </a:p>
          <a:p>
            <a:pPr algn="l"/>
            <a:endParaRPr lang="fr-FR" sz="1800" dirty="0"/>
          </a:p>
          <a:p>
            <a:pPr algn="l"/>
            <a:endParaRPr lang="fr-FR" sz="1100" dirty="0"/>
          </a:p>
        </p:txBody>
      </p:sp>
      <p:sp>
        <p:nvSpPr>
          <p:cNvPr id="40" name="Espace réservé du texte 13">
            <a:extLst>
              <a:ext uri="{FF2B5EF4-FFF2-40B4-BE49-F238E27FC236}">
                <a16:creationId xmlns:a16="http://schemas.microsoft.com/office/drawing/2014/main" id="{7DD04C70-3431-4334-B209-1AE6173E8002}"/>
              </a:ext>
            </a:extLst>
          </p:cNvPr>
          <p:cNvSpPr txBox="1">
            <a:spLocks/>
          </p:cNvSpPr>
          <p:nvPr/>
        </p:nvSpPr>
        <p:spPr>
          <a:xfrm>
            <a:off x="12334151" y="24731"/>
            <a:ext cx="5168824" cy="4407569"/>
          </a:xfrm>
          <a:prstGeom prst="rect">
            <a:avLst/>
          </a:prstGeom>
        </p:spPr>
        <p:style>
          <a:lnRef idx="2">
            <a:schemeClr val="accent2"/>
          </a:lnRef>
          <a:fillRef idx="1">
            <a:schemeClr val="lt1"/>
          </a:fillRef>
          <a:effectRef idx="0">
            <a:schemeClr val="accent2"/>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2000" dirty="0">
                <a:solidFill>
                  <a:schemeClr val="tx2"/>
                </a:solidFill>
                <a:latin typeface="Century Gothic" panose="020B0502020202020204" pitchFamily="34" charset="0"/>
              </a:rPr>
              <a:t>Commentaires Léa / Inès</a:t>
            </a:r>
          </a:p>
          <a:p>
            <a:pPr algn="ctr"/>
            <a:endParaRPr lang="fr-FR" sz="2000" dirty="0">
              <a:solidFill>
                <a:schemeClr val="tx2"/>
              </a:solidFill>
              <a:latin typeface="Century Gothic" panose="020B0502020202020204" pitchFamily="34" charset="0"/>
            </a:endParaRPr>
          </a:p>
          <a:p>
            <a:endParaRPr lang="fr-FR" sz="2000" dirty="0">
              <a:solidFill>
                <a:schemeClr val="tx2"/>
              </a:solidFill>
            </a:endParaRPr>
          </a:p>
          <a:p>
            <a:pPr algn="ctr"/>
            <a:r>
              <a:rPr lang="fr-FR" sz="2000" dirty="0">
                <a:solidFill>
                  <a:schemeClr val="tx2"/>
                </a:solidFill>
                <a:latin typeface="Century Gothic" panose="020B0502020202020204" pitchFamily="34" charset="0"/>
              </a:rPr>
              <a:t>Slide à titre indicatif</a:t>
            </a:r>
          </a:p>
          <a:p>
            <a:pPr algn="ctr"/>
            <a:endParaRPr lang="fr-FR" sz="2000" dirty="0">
              <a:solidFill>
                <a:schemeClr val="tx2"/>
              </a:solidFill>
              <a:latin typeface="Century Gothic" panose="020B0502020202020204" pitchFamily="34" charset="0"/>
            </a:endParaRPr>
          </a:p>
        </p:txBody>
      </p:sp>
      <p:sp>
        <p:nvSpPr>
          <p:cNvPr id="41" name="Espace réservé du texte 13">
            <a:extLst>
              <a:ext uri="{FF2B5EF4-FFF2-40B4-BE49-F238E27FC236}">
                <a16:creationId xmlns:a16="http://schemas.microsoft.com/office/drawing/2014/main" id="{42F64A56-7B5A-44A6-9138-FE58A1B6A611}"/>
              </a:ext>
            </a:extLst>
          </p:cNvPr>
          <p:cNvSpPr txBox="1">
            <a:spLocks/>
          </p:cNvSpPr>
          <p:nvPr/>
        </p:nvSpPr>
        <p:spPr>
          <a:xfrm>
            <a:off x="12384951" y="5052085"/>
            <a:ext cx="5067224" cy="4131469"/>
          </a:xfrm>
          <a:prstGeom prst="rect">
            <a:avLst/>
          </a:prstGeom>
        </p:spPr>
        <p:style>
          <a:lnRef idx="2">
            <a:schemeClr val="accent2"/>
          </a:lnRef>
          <a:fillRef idx="1">
            <a:schemeClr val="lt1"/>
          </a:fillRef>
          <a:effectRef idx="0">
            <a:schemeClr val="accent2"/>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2000" dirty="0">
                <a:solidFill>
                  <a:schemeClr val="tx2"/>
                </a:solidFill>
                <a:latin typeface="Century Gothic" panose="020B0502020202020204" pitchFamily="34" charset="0"/>
              </a:rPr>
              <a:t>Commentaires Client</a:t>
            </a:r>
          </a:p>
          <a:p>
            <a:pPr algn="ctr"/>
            <a:endParaRPr lang="fr-FR" sz="2000" dirty="0">
              <a:solidFill>
                <a:schemeClr val="tx2"/>
              </a:solidFill>
              <a:latin typeface="Century Gothic" panose="020B0502020202020204" pitchFamily="34" charset="0"/>
            </a:endParaRPr>
          </a:p>
          <a:p>
            <a:endParaRPr lang="fr-FR" sz="1600" dirty="0">
              <a:solidFill>
                <a:schemeClr val="tx2"/>
              </a:solidFill>
            </a:endParaRPr>
          </a:p>
          <a:p>
            <a:endParaRPr lang="fr-FR" sz="1600" dirty="0">
              <a:solidFill>
                <a:schemeClr val="tx2"/>
              </a:solidFill>
              <a:latin typeface="Century Gothic" panose="020B0502020202020204" pitchFamily="34" charset="0"/>
            </a:endParaRPr>
          </a:p>
        </p:txBody>
      </p:sp>
      <p:sp>
        <p:nvSpPr>
          <p:cNvPr id="42" name="Espace réservé du texte 13">
            <a:extLst>
              <a:ext uri="{FF2B5EF4-FFF2-40B4-BE49-F238E27FC236}">
                <a16:creationId xmlns:a16="http://schemas.microsoft.com/office/drawing/2014/main" id="{A2713EA8-A135-402F-B208-DC8824A8D4FF}"/>
              </a:ext>
            </a:extLst>
          </p:cNvPr>
          <p:cNvSpPr txBox="1">
            <a:spLocks/>
          </p:cNvSpPr>
          <p:nvPr/>
        </p:nvSpPr>
        <p:spPr>
          <a:xfrm>
            <a:off x="0" y="6948418"/>
            <a:ext cx="12192000" cy="3552807"/>
          </a:xfrm>
          <a:prstGeom prst="rect">
            <a:avLst/>
          </a:prstGeom>
        </p:spPr>
        <p:style>
          <a:lnRef idx="2">
            <a:schemeClr val="accent1"/>
          </a:lnRef>
          <a:fillRef idx="1">
            <a:schemeClr val="lt1"/>
          </a:fillRef>
          <a:effectRef idx="0">
            <a:schemeClr val="accent1"/>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r>
              <a:rPr lang="en-US" sz="2000" b="1" dirty="0" err="1"/>
              <a:t>Voix</a:t>
            </a:r>
            <a:r>
              <a:rPr lang="en-US" sz="2000" b="1" dirty="0"/>
              <a:t> off :</a:t>
            </a:r>
          </a:p>
          <a:p>
            <a:endParaRPr lang="en-US" sz="2000" dirty="0"/>
          </a:p>
        </p:txBody>
      </p:sp>
      <p:cxnSp>
        <p:nvCxnSpPr>
          <p:cNvPr id="26" name="Connecteur droit 25">
            <a:extLst>
              <a:ext uri="{FF2B5EF4-FFF2-40B4-BE49-F238E27FC236}">
                <a16:creationId xmlns:a16="http://schemas.microsoft.com/office/drawing/2014/main" id="{B4075C7B-5EB0-4EE2-A0A3-31A16AAD4C0E}"/>
              </a:ext>
            </a:extLst>
          </p:cNvPr>
          <p:cNvCxnSpPr>
            <a:cxnSpLocks/>
          </p:cNvCxnSpPr>
          <p:nvPr/>
        </p:nvCxnSpPr>
        <p:spPr>
          <a:xfrm>
            <a:off x="5568315" y="5084922"/>
            <a:ext cx="6326505" cy="0"/>
          </a:xfrm>
          <a:prstGeom prst="line">
            <a:avLst/>
          </a:prstGeom>
          <a:ln w="22225" cap="rnd">
            <a:solidFill>
              <a:srgbClr val="171C6A"/>
            </a:solidFill>
          </a:ln>
        </p:spPr>
        <p:style>
          <a:lnRef idx="1">
            <a:schemeClr val="accent1"/>
          </a:lnRef>
          <a:fillRef idx="0">
            <a:schemeClr val="accent1"/>
          </a:fillRef>
          <a:effectRef idx="0">
            <a:schemeClr val="accent1"/>
          </a:effectRef>
          <a:fontRef idx="minor">
            <a:schemeClr val="tx1"/>
          </a:fontRef>
        </p:style>
      </p:cxnSp>
      <p:grpSp>
        <p:nvGrpSpPr>
          <p:cNvPr id="27" name="Groupe 26">
            <a:extLst>
              <a:ext uri="{FF2B5EF4-FFF2-40B4-BE49-F238E27FC236}">
                <a16:creationId xmlns:a16="http://schemas.microsoft.com/office/drawing/2014/main" id="{C61DA158-3D6F-42DB-BD49-34C5A81EB716}"/>
              </a:ext>
            </a:extLst>
          </p:cNvPr>
          <p:cNvGrpSpPr/>
          <p:nvPr/>
        </p:nvGrpSpPr>
        <p:grpSpPr>
          <a:xfrm>
            <a:off x="5768271" y="4115859"/>
            <a:ext cx="5919817" cy="707886"/>
            <a:chOff x="5768271" y="2773917"/>
            <a:chExt cx="5919817" cy="707886"/>
          </a:xfrm>
        </p:grpSpPr>
        <p:pic>
          <p:nvPicPr>
            <p:cNvPr id="28" name="Image 27">
              <a:extLst>
                <a:ext uri="{FF2B5EF4-FFF2-40B4-BE49-F238E27FC236}">
                  <a16:creationId xmlns:a16="http://schemas.microsoft.com/office/drawing/2014/main" id="{2DE767A4-04F8-40AF-94E4-14F765A0DD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78421" y="2840633"/>
              <a:ext cx="309667" cy="588367"/>
            </a:xfrm>
            <a:prstGeom prst="rect">
              <a:avLst/>
            </a:prstGeom>
          </p:spPr>
        </p:pic>
        <p:sp>
          <p:nvSpPr>
            <p:cNvPr id="31" name="ZoneTexte 30">
              <a:extLst>
                <a:ext uri="{FF2B5EF4-FFF2-40B4-BE49-F238E27FC236}">
                  <a16:creationId xmlns:a16="http://schemas.microsoft.com/office/drawing/2014/main" id="{9B54F739-E27E-4A42-B6B8-A523E262A7EE}"/>
                </a:ext>
              </a:extLst>
            </p:cNvPr>
            <p:cNvSpPr txBox="1"/>
            <p:nvPr/>
          </p:nvSpPr>
          <p:spPr>
            <a:xfrm>
              <a:off x="5768271" y="2773917"/>
              <a:ext cx="995045" cy="707886"/>
            </a:xfrm>
            <a:prstGeom prst="rect">
              <a:avLst/>
            </a:prstGeom>
            <a:noFill/>
          </p:spPr>
          <p:txBody>
            <a:bodyPr wrap="square" rtlCol="0">
              <a:spAutoFit/>
            </a:bodyPr>
            <a:lstStyle/>
            <a:p>
              <a:r>
                <a:rPr lang="fr-FR" sz="4000" b="1" dirty="0">
                  <a:solidFill>
                    <a:srgbClr val="5695FF"/>
                  </a:solidFill>
                  <a:latin typeface="Work Sans" panose="00000500000000000000" pitchFamily="2" charset="0"/>
                </a:rPr>
                <a:t>03</a:t>
              </a:r>
            </a:p>
          </p:txBody>
        </p:sp>
        <p:sp>
          <p:nvSpPr>
            <p:cNvPr id="32" name="ZoneTexte 31">
              <a:extLst>
                <a:ext uri="{FF2B5EF4-FFF2-40B4-BE49-F238E27FC236}">
                  <a16:creationId xmlns:a16="http://schemas.microsoft.com/office/drawing/2014/main" id="{19A2692E-28D7-4C0F-80D8-483778C01268}"/>
                </a:ext>
              </a:extLst>
            </p:cNvPr>
            <p:cNvSpPr txBox="1"/>
            <p:nvPr/>
          </p:nvSpPr>
          <p:spPr>
            <a:xfrm>
              <a:off x="6562319" y="2884355"/>
              <a:ext cx="4965128" cy="553998"/>
            </a:xfrm>
            <a:prstGeom prst="rect">
              <a:avLst/>
            </a:prstGeom>
            <a:noFill/>
          </p:spPr>
          <p:txBody>
            <a:bodyPr wrap="square" rtlCol="0">
              <a:spAutoFit/>
            </a:bodyPr>
            <a:lstStyle/>
            <a:p>
              <a:r>
                <a:rPr lang="fr-FR" sz="3000" dirty="0">
                  <a:solidFill>
                    <a:srgbClr val="171C6A"/>
                  </a:solidFill>
                  <a:latin typeface="Work Sans SemiBold" panose="00000700000000000000" pitchFamily="2" charset="0"/>
                </a:rPr>
                <a:t>Conclusion</a:t>
              </a:r>
            </a:p>
          </p:txBody>
        </p:sp>
      </p:grpSp>
    </p:spTree>
    <p:extLst>
      <p:ext uri="{BB962C8B-B14F-4D97-AF65-F5344CB8AC3E}">
        <p14:creationId xmlns:p14="http://schemas.microsoft.com/office/powerpoint/2010/main" val="626638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par>
                          <p:cTn id="11" fill="hold">
                            <p:stCondLst>
                              <p:cond delay="1000"/>
                            </p:stCondLst>
                            <p:childTnLst>
                              <p:par>
                                <p:cTn id="12" presetID="31" presetClass="entr" presetSubtype="0"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1000" fill="hold"/>
                                        <p:tgtEl>
                                          <p:spTgt spid="5"/>
                                        </p:tgtEl>
                                        <p:attrNameLst>
                                          <p:attrName>ppt_w</p:attrName>
                                        </p:attrNameLst>
                                      </p:cBhvr>
                                      <p:tavLst>
                                        <p:tav tm="0">
                                          <p:val>
                                            <p:fltVal val="0"/>
                                          </p:val>
                                        </p:tav>
                                        <p:tav tm="100000">
                                          <p:val>
                                            <p:strVal val="#ppt_w"/>
                                          </p:val>
                                        </p:tav>
                                      </p:tavLst>
                                    </p:anim>
                                    <p:anim calcmode="lin" valueType="num">
                                      <p:cBhvr>
                                        <p:cTn id="15" dur="1000" fill="hold"/>
                                        <p:tgtEl>
                                          <p:spTgt spid="5"/>
                                        </p:tgtEl>
                                        <p:attrNameLst>
                                          <p:attrName>ppt_h</p:attrName>
                                        </p:attrNameLst>
                                      </p:cBhvr>
                                      <p:tavLst>
                                        <p:tav tm="0">
                                          <p:val>
                                            <p:fltVal val="0"/>
                                          </p:val>
                                        </p:tav>
                                        <p:tav tm="100000">
                                          <p:val>
                                            <p:strVal val="#ppt_h"/>
                                          </p:val>
                                        </p:tav>
                                      </p:tavLst>
                                    </p:anim>
                                    <p:anim calcmode="lin" valueType="num">
                                      <p:cBhvr>
                                        <p:cTn id="16" dur="1000" fill="hold"/>
                                        <p:tgtEl>
                                          <p:spTgt spid="5"/>
                                        </p:tgtEl>
                                        <p:attrNameLst>
                                          <p:attrName>style.rotation</p:attrName>
                                        </p:attrNameLst>
                                      </p:cBhvr>
                                      <p:tavLst>
                                        <p:tav tm="0">
                                          <p:val>
                                            <p:fltVal val="90"/>
                                          </p:val>
                                        </p:tav>
                                        <p:tav tm="100000">
                                          <p:val>
                                            <p:fltVal val="0"/>
                                          </p:val>
                                        </p:tav>
                                      </p:tavLst>
                                    </p:anim>
                                    <p:animEffect transition="in" filter="fade">
                                      <p:cBhvr>
                                        <p:cTn id="17" dur="1000"/>
                                        <p:tgtEl>
                                          <p:spTgt spid="5"/>
                                        </p:tgtEl>
                                      </p:cBhvr>
                                    </p:animEffect>
                                  </p:childTnLst>
                                </p:cTn>
                              </p:par>
                              <p:par>
                                <p:cTn id="18" presetID="42" presetClass="entr" presetSubtype="0" fill="hold" nodeType="withEffect">
                                  <p:stCondLst>
                                    <p:cond delay="0"/>
                                  </p:stCondLst>
                                  <p:childTnLst>
                                    <p:set>
                                      <p:cBhvr>
                                        <p:cTn id="19" dur="1" fill="hold">
                                          <p:stCondLst>
                                            <p:cond delay="0"/>
                                          </p:stCondLst>
                                        </p:cTn>
                                        <p:tgtEl>
                                          <p:spTgt spid="33"/>
                                        </p:tgtEl>
                                        <p:attrNameLst>
                                          <p:attrName>style.visibility</p:attrName>
                                        </p:attrNameLst>
                                      </p:cBhvr>
                                      <p:to>
                                        <p:strVal val="visible"/>
                                      </p:to>
                                    </p:set>
                                    <p:animEffect transition="in" filter="fade">
                                      <p:cBhvr>
                                        <p:cTn id="20" dur="1000"/>
                                        <p:tgtEl>
                                          <p:spTgt spid="33"/>
                                        </p:tgtEl>
                                      </p:cBhvr>
                                    </p:animEffect>
                                    <p:anim calcmode="lin" valueType="num">
                                      <p:cBhvr>
                                        <p:cTn id="21" dur="1000" fill="hold"/>
                                        <p:tgtEl>
                                          <p:spTgt spid="33"/>
                                        </p:tgtEl>
                                        <p:attrNameLst>
                                          <p:attrName>ppt_x</p:attrName>
                                        </p:attrNameLst>
                                      </p:cBhvr>
                                      <p:tavLst>
                                        <p:tav tm="0">
                                          <p:val>
                                            <p:strVal val="#ppt_x"/>
                                          </p:val>
                                        </p:tav>
                                        <p:tav tm="100000">
                                          <p:val>
                                            <p:strVal val="#ppt_x"/>
                                          </p:val>
                                        </p:tav>
                                      </p:tavLst>
                                    </p:anim>
                                    <p:anim calcmode="lin" valueType="num">
                                      <p:cBhvr>
                                        <p:cTn id="22" dur="1000" fill="hold"/>
                                        <p:tgtEl>
                                          <p:spTgt spid="33"/>
                                        </p:tgtEl>
                                        <p:attrNameLst>
                                          <p:attrName>ppt_y</p:attrName>
                                        </p:attrNameLst>
                                      </p:cBhvr>
                                      <p:tavLst>
                                        <p:tav tm="0">
                                          <p:val>
                                            <p:strVal val="#ppt_y+.1"/>
                                          </p:val>
                                        </p:tav>
                                        <p:tav tm="100000">
                                          <p:val>
                                            <p:strVal val="#ppt_y"/>
                                          </p:val>
                                        </p:tav>
                                      </p:tavLst>
                                    </p:anim>
                                  </p:childTnLst>
                                </p:cTn>
                              </p:par>
                            </p:childTnLst>
                          </p:cTn>
                        </p:par>
                        <p:par>
                          <p:cTn id="23" fill="hold">
                            <p:stCondLst>
                              <p:cond delay="2000"/>
                            </p:stCondLst>
                            <p:childTnLst>
                              <p:par>
                                <p:cTn id="24" presetID="31" presetClass="entr" presetSubtype="0"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p:cTn id="26" dur="1000" fill="hold"/>
                                        <p:tgtEl>
                                          <p:spTgt spid="6"/>
                                        </p:tgtEl>
                                        <p:attrNameLst>
                                          <p:attrName>ppt_w</p:attrName>
                                        </p:attrNameLst>
                                      </p:cBhvr>
                                      <p:tavLst>
                                        <p:tav tm="0">
                                          <p:val>
                                            <p:fltVal val="0"/>
                                          </p:val>
                                        </p:tav>
                                        <p:tav tm="100000">
                                          <p:val>
                                            <p:strVal val="#ppt_w"/>
                                          </p:val>
                                        </p:tav>
                                      </p:tavLst>
                                    </p:anim>
                                    <p:anim calcmode="lin" valueType="num">
                                      <p:cBhvr>
                                        <p:cTn id="27" dur="1000" fill="hold"/>
                                        <p:tgtEl>
                                          <p:spTgt spid="6"/>
                                        </p:tgtEl>
                                        <p:attrNameLst>
                                          <p:attrName>ppt_h</p:attrName>
                                        </p:attrNameLst>
                                      </p:cBhvr>
                                      <p:tavLst>
                                        <p:tav tm="0">
                                          <p:val>
                                            <p:fltVal val="0"/>
                                          </p:val>
                                        </p:tav>
                                        <p:tav tm="100000">
                                          <p:val>
                                            <p:strVal val="#ppt_h"/>
                                          </p:val>
                                        </p:tav>
                                      </p:tavLst>
                                    </p:anim>
                                    <p:anim calcmode="lin" valueType="num">
                                      <p:cBhvr>
                                        <p:cTn id="28" dur="1000" fill="hold"/>
                                        <p:tgtEl>
                                          <p:spTgt spid="6"/>
                                        </p:tgtEl>
                                        <p:attrNameLst>
                                          <p:attrName>style.rotation</p:attrName>
                                        </p:attrNameLst>
                                      </p:cBhvr>
                                      <p:tavLst>
                                        <p:tav tm="0">
                                          <p:val>
                                            <p:fltVal val="90"/>
                                          </p:val>
                                        </p:tav>
                                        <p:tav tm="100000">
                                          <p:val>
                                            <p:fltVal val="0"/>
                                          </p:val>
                                        </p:tav>
                                      </p:tavLst>
                                    </p:anim>
                                    <p:animEffect transition="in" filter="fade">
                                      <p:cBhvr>
                                        <p:cTn id="29" dur="1000"/>
                                        <p:tgtEl>
                                          <p:spTgt spid="6"/>
                                        </p:tgtEl>
                                      </p:cBhvr>
                                    </p:animEffect>
                                  </p:childTnLst>
                                </p:cTn>
                              </p:par>
                            </p:childTnLst>
                          </p:cTn>
                        </p:par>
                        <p:par>
                          <p:cTn id="30" fill="hold">
                            <p:stCondLst>
                              <p:cond delay="3000"/>
                            </p:stCondLst>
                            <p:childTnLst>
                              <p:par>
                                <p:cTn id="31" presetID="22" presetClass="entr" presetSubtype="8" fill="hold" nodeType="afterEffect">
                                  <p:stCondLst>
                                    <p:cond delay="0"/>
                                  </p:stCondLst>
                                  <p:childTnLst>
                                    <p:set>
                                      <p:cBhvr>
                                        <p:cTn id="32" dur="1" fill="hold">
                                          <p:stCondLst>
                                            <p:cond delay="0"/>
                                          </p:stCondLst>
                                        </p:cTn>
                                        <p:tgtEl>
                                          <p:spTgt spid="35"/>
                                        </p:tgtEl>
                                        <p:attrNameLst>
                                          <p:attrName>style.visibility</p:attrName>
                                        </p:attrNameLst>
                                      </p:cBhvr>
                                      <p:to>
                                        <p:strVal val="visible"/>
                                      </p:to>
                                    </p:set>
                                    <p:animEffect transition="in" filter="wipe(left)">
                                      <p:cBhvr>
                                        <p:cTn id="33" dur="500"/>
                                        <p:tgtEl>
                                          <p:spTgt spid="35"/>
                                        </p:tgtEl>
                                      </p:cBhvr>
                                    </p:animEffect>
                                  </p:childTnLst>
                                </p:cTn>
                              </p:par>
                            </p:childTnLst>
                          </p:cTn>
                        </p:par>
                        <p:par>
                          <p:cTn id="34" fill="hold">
                            <p:stCondLst>
                              <p:cond delay="3500"/>
                            </p:stCondLst>
                            <p:childTnLst>
                              <p:par>
                                <p:cTn id="35" presetID="10" presetClass="entr" presetSubtype="0" fill="hold"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childTnLst>
                          </p:cTn>
                        </p:par>
                        <p:par>
                          <p:cTn id="38" fill="hold">
                            <p:stCondLst>
                              <p:cond delay="4000"/>
                            </p:stCondLst>
                            <p:childTnLst>
                              <p:par>
                                <p:cTn id="39" presetID="22" presetClass="entr" presetSubtype="8" fill="hold" nodeType="afterEffect">
                                  <p:stCondLst>
                                    <p:cond delay="0"/>
                                  </p:stCondLst>
                                  <p:childTnLst>
                                    <p:set>
                                      <p:cBhvr>
                                        <p:cTn id="40" dur="1" fill="hold">
                                          <p:stCondLst>
                                            <p:cond delay="0"/>
                                          </p:stCondLst>
                                        </p:cTn>
                                        <p:tgtEl>
                                          <p:spTgt spid="36"/>
                                        </p:tgtEl>
                                        <p:attrNameLst>
                                          <p:attrName>style.visibility</p:attrName>
                                        </p:attrNameLst>
                                      </p:cBhvr>
                                      <p:to>
                                        <p:strVal val="visible"/>
                                      </p:to>
                                    </p:set>
                                    <p:animEffect transition="in" filter="wipe(left)">
                                      <p:cBhvr>
                                        <p:cTn id="41" dur="500"/>
                                        <p:tgtEl>
                                          <p:spTgt spid="36"/>
                                        </p:tgtEl>
                                      </p:cBhvr>
                                    </p:animEffect>
                                  </p:childTnLst>
                                </p:cTn>
                              </p:par>
                            </p:childTnLst>
                          </p:cTn>
                        </p:par>
                        <p:par>
                          <p:cTn id="42" fill="hold">
                            <p:stCondLst>
                              <p:cond delay="4500"/>
                            </p:stCondLst>
                            <p:childTnLst>
                              <p:par>
                                <p:cTn id="43" presetID="10" presetClass="entr" presetSubtype="0" fill="hold"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fade">
                                      <p:cBhvr>
                                        <p:cTn id="45" dur="500"/>
                                        <p:tgtEl>
                                          <p:spTgt spid="21"/>
                                        </p:tgtEl>
                                      </p:cBhvr>
                                    </p:animEffect>
                                  </p:childTnLst>
                                </p:cTn>
                              </p:par>
                            </p:childTnLst>
                          </p:cTn>
                        </p:par>
                        <p:par>
                          <p:cTn id="46" fill="hold">
                            <p:stCondLst>
                              <p:cond delay="5000"/>
                            </p:stCondLst>
                            <p:childTnLst>
                              <p:par>
                                <p:cTn id="47" presetID="22" presetClass="entr" presetSubtype="8" fill="hold" nodeType="after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wipe(left)">
                                      <p:cBhvr>
                                        <p:cTn id="49" dur="500"/>
                                        <p:tgtEl>
                                          <p:spTgt spid="27"/>
                                        </p:tgtEl>
                                      </p:cBhvr>
                                    </p:animEffect>
                                  </p:childTnLst>
                                </p:cTn>
                              </p:par>
                            </p:childTnLst>
                          </p:cTn>
                        </p:par>
                        <p:par>
                          <p:cTn id="50" fill="hold">
                            <p:stCondLst>
                              <p:cond delay="5500"/>
                            </p:stCondLst>
                            <p:childTnLst>
                              <p:par>
                                <p:cTn id="51" presetID="10" presetClass="entr" presetSubtype="0" fill="hold" nodeType="after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fade">
                                      <p:cBhvr>
                                        <p:cTn id="5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5F43CD8C-475A-4B76-94A9-FACABD430D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7372350" cy="6858000"/>
          </a:xfrm>
          <a:prstGeom prst="rect">
            <a:avLst/>
          </a:prstGeom>
        </p:spPr>
      </p:pic>
      <p:sp>
        <p:nvSpPr>
          <p:cNvPr id="8" name="Rectangle : coins arrondis 7">
            <a:extLst>
              <a:ext uri="{FF2B5EF4-FFF2-40B4-BE49-F238E27FC236}">
                <a16:creationId xmlns:a16="http://schemas.microsoft.com/office/drawing/2014/main" id="{2A578AA7-7CE8-4EBB-A105-BC2D609F6B58}"/>
              </a:ext>
            </a:extLst>
          </p:cNvPr>
          <p:cNvSpPr/>
          <p:nvPr/>
        </p:nvSpPr>
        <p:spPr>
          <a:xfrm rot="20424774">
            <a:off x="986369" y="-132261"/>
            <a:ext cx="705962" cy="705962"/>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 coins arrondis 8">
            <a:extLst>
              <a:ext uri="{FF2B5EF4-FFF2-40B4-BE49-F238E27FC236}">
                <a16:creationId xmlns:a16="http://schemas.microsoft.com/office/drawing/2014/main" id="{A65EAB8D-8B31-459B-8602-8869A85497A2}"/>
              </a:ext>
            </a:extLst>
          </p:cNvPr>
          <p:cNvSpPr/>
          <p:nvPr/>
        </p:nvSpPr>
        <p:spPr>
          <a:xfrm rot="18939429">
            <a:off x="2211905" y="607463"/>
            <a:ext cx="334041" cy="334041"/>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 coins arrondis 9">
            <a:extLst>
              <a:ext uri="{FF2B5EF4-FFF2-40B4-BE49-F238E27FC236}">
                <a16:creationId xmlns:a16="http://schemas.microsoft.com/office/drawing/2014/main" id="{D8B8A960-207A-47C9-854F-066A6ACA7756}"/>
              </a:ext>
            </a:extLst>
          </p:cNvPr>
          <p:cNvSpPr/>
          <p:nvPr/>
        </p:nvSpPr>
        <p:spPr>
          <a:xfrm rot="1018881">
            <a:off x="6163355" y="999015"/>
            <a:ext cx="419507" cy="419507"/>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a:extLst>
              <a:ext uri="{FF2B5EF4-FFF2-40B4-BE49-F238E27FC236}">
                <a16:creationId xmlns:a16="http://schemas.microsoft.com/office/drawing/2014/main" id="{3D9D1B65-0DB1-4D53-8D5C-6DA8443249BB}"/>
              </a:ext>
            </a:extLst>
          </p:cNvPr>
          <p:cNvSpPr txBox="1"/>
          <p:nvPr/>
        </p:nvSpPr>
        <p:spPr>
          <a:xfrm>
            <a:off x="822690" y="1427436"/>
            <a:ext cx="4551177" cy="1508105"/>
          </a:xfrm>
          <a:prstGeom prst="rect">
            <a:avLst/>
          </a:prstGeom>
          <a:noFill/>
        </p:spPr>
        <p:txBody>
          <a:bodyPr wrap="square" rtlCol="0">
            <a:spAutoFit/>
          </a:bodyPr>
          <a:lstStyle/>
          <a:p>
            <a:r>
              <a:rPr lang="fr-FR" sz="3000" b="1" dirty="0">
                <a:solidFill>
                  <a:srgbClr val="171C6A"/>
                </a:solidFill>
                <a:latin typeface="Work Sans" panose="00000500000000000000" pitchFamily="2" charset="0"/>
              </a:rPr>
              <a:t>Atelier Alimentation –</a:t>
            </a:r>
          </a:p>
          <a:p>
            <a:r>
              <a:rPr lang="fr-FR" sz="3000" b="1" dirty="0">
                <a:solidFill>
                  <a:srgbClr val="171C6A"/>
                </a:solidFill>
                <a:latin typeface="Work Sans" panose="00000500000000000000" pitchFamily="2" charset="0"/>
              </a:rPr>
              <a:t>Équilibre alimentaire au quotidien</a:t>
            </a:r>
          </a:p>
        </p:txBody>
      </p:sp>
      <p:sp>
        <p:nvSpPr>
          <p:cNvPr id="12" name="ZoneTexte 11">
            <a:extLst>
              <a:ext uri="{FF2B5EF4-FFF2-40B4-BE49-F238E27FC236}">
                <a16:creationId xmlns:a16="http://schemas.microsoft.com/office/drawing/2014/main" id="{2B0DB892-2CEA-489A-B51C-703091BDFCE6}"/>
              </a:ext>
            </a:extLst>
          </p:cNvPr>
          <p:cNvSpPr txBox="1"/>
          <p:nvPr/>
        </p:nvSpPr>
        <p:spPr>
          <a:xfrm>
            <a:off x="802369" y="3120266"/>
            <a:ext cx="5033970" cy="1323439"/>
          </a:xfrm>
          <a:prstGeom prst="rect">
            <a:avLst/>
          </a:prstGeom>
          <a:noFill/>
        </p:spPr>
        <p:txBody>
          <a:bodyPr wrap="square" rtlCol="0">
            <a:spAutoFit/>
          </a:bodyPr>
          <a:lstStyle/>
          <a:p>
            <a:r>
              <a:rPr lang="fr-FR" sz="4000" dirty="0">
                <a:solidFill>
                  <a:srgbClr val="171C6A"/>
                </a:solidFill>
                <a:latin typeface="Work Sans Medium" panose="00000600000000000000" pitchFamily="2" charset="0"/>
              </a:rPr>
              <a:t>Comment faire pour mieux manger ?</a:t>
            </a:r>
          </a:p>
        </p:txBody>
      </p:sp>
      <p:pic>
        <p:nvPicPr>
          <p:cNvPr id="14" name="Image 13">
            <a:extLst>
              <a:ext uri="{FF2B5EF4-FFF2-40B4-BE49-F238E27FC236}">
                <a16:creationId xmlns:a16="http://schemas.microsoft.com/office/drawing/2014/main" id="{39C06E1E-2789-4C2A-A6FF-B5E617C1C1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0587" y="5414010"/>
            <a:ext cx="1992882" cy="573900"/>
          </a:xfrm>
          <a:prstGeom prst="rect">
            <a:avLst/>
          </a:prstGeom>
        </p:spPr>
      </p:pic>
      <p:pic>
        <p:nvPicPr>
          <p:cNvPr id="16" name="Image 15">
            <a:extLst>
              <a:ext uri="{FF2B5EF4-FFF2-40B4-BE49-F238E27FC236}">
                <a16:creationId xmlns:a16="http://schemas.microsoft.com/office/drawing/2014/main" id="{115A1ACA-CD79-4190-8040-0B810FD85BF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52471" y="1981770"/>
            <a:ext cx="4844408" cy="4091818"/>
          </a:xfrm>
          <a:prstGeom prst="rect">
            <a:avLst/>
          </a:prstGeom>
        </p:spPr>
      </p:pic>
      <p:sp>
        <p:nvSpPr>
          <p:cNvPr id="20" name="Espace réservé du texte 13">
            <a:extLst>
              <a:ext uri="{FF2B5EF4-FFF2-40B4-BE49-F238E27FC236}">
                <a16:creationId xmlns:a16="http://schemas.microsoft.com/office/drawing/2014/main" id="{0EDD8CDE-264D-44E8-A976-9B75215D2F04}"/>
              </a:ext>
            </a:extLst>
          </p:cNvPr>
          <p:cNvSpPr txBox="1">
            <a:spLocks/>
          </p:cNvSpPr>
          <p:nvPr/>
        </p:nvSpPr>
        <p:spPr>
          <a:xfrm>
            <a:off x="-5461668" y="-668"/>
            <a:ext cx="5334672" cy="717110"/>
          </a:xfrm>
          <a:prstGeom prst="rect">
            <a:avLst/>
          </a:prstGeom>
        </p:spPr>
        <p:style>
          <a:lnRef idx="2">
            <a:schemeClr val="accent1"/>
          </a:lnRef>
          <a:fillRef idx="1">
            <a:schemeClr val="lt1"/>
          </a:fillRef>
          <a:effectRef idx="0">
            <a:schemeClr val="accent1"/>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marL="0" indent="0">
              <a:buNone/>
            </a:pPr>
            <a:r>
              <a:rPr lang="fr-FR" sz="2000" dirty="0"/>
              <a:t>Scène X</a:t>
            </a:r>
          </a:p>
        </p:txBody>
      </p:sp>
      <p:sp>
        <p:nvSpPr>
          <p:cNvPr id="22" name="Espace réservé du texte 13">
            <a:extLst>
              <a:ext uri="{FF2B5EF4-FFF2-40B4-BE49-F238E27FC236}">
                <a16:creationId xmlns:a16="http://schemas.microsoft.com/office/drawing/2014/main" id="{842AFE6E-E05D-456F-92A5-5D716AF9897B}"/>
              </a:ext>
            </a:extLst>
          </p:cNvPr>
          <p:cNvSpPr txBox="1">
            <a:spLocks/>
          </p:cNvSpPr>
          <p:nvPr/>
        </p:nvSpPr>
        <p:spPr>
          <a:xfrm>
            <a:off x="12334151" y="24731"/>
            <a:ext cx="5168824" cy="4407569"/>
          </a:xfrm>
          <a:prstGeom prst="rect">
            <a:avLst/>
          </a:prstGeom>
        </p:spPr>
        <p:style>
          <a:lnRef idx="2">
            <a:schemeClr val="accent2"/>
          </a:lnRef>
          <a:fillRef idx="1">
            <a:schemeClr val="lt1"/>
          </a:fillRef>
          <a:effectRef idx="0">
            <a:schemeClr val="accent2"/>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2000" dirty="0">
                <a:solidFill>
                  <a:schemeClr val="tx2"/>
                </a:solidFill>
                <a:latin typeface="Century Gothic" panose="020B0502020202020204" pitchFamily="34" charset="0"/>
              </a:rPr>
              <a:t>Commentaires Léa / Inès</a:t>
            </a:r>
          </a:p>
          <a:p>
            <a:pPr algn="ctr"/>
            <a:endParaRPr lang="fr-FR" sz="2000" dirty="0">
              <a:solidFill>
                <a:schemeClr val="tx2"/>
              </a:solidFill>
              <a:latin typeface="Century Gothic" panose="020B0502020202020204" pitchFamily="34" charset="0"/>
            </a:endParaRPr>
          </a:p>
          <a:p>
            <a:endParaRPr lang="fr-FR" sz="2000" dirty="0">
              <a:solidFill>
                <a:schemeClr val="tx2"/>
              </a:solidFill>
            </a:endParaRPr>
          </a:p>
          <a:p>
            <a:pPr algn="ctr"/>
            <a:r>
              <a:rPr lang="fr-FR" sz="2000" dirty="0">
                <a:solidFill>
                  <a:schemeClr val="tx2"/>
                </a:solidFill>
                <a:latin typeface="Century Gothic" panose="020B0502020202020204" pitchFamily="34" charset="0"/>
              </a:rPr>
              <a:t>Slide à titre indicatif</a:t>
            </a:r>
          </a:p>
          <a:p>
            <a:pPr algn="ctr"/>
            <a:endParaRPr lang="fr-FR" sz="2000" dirty="0">
              <a:solidFill>
                <a:schemeClr val="tx2"/>
              </a:solidFill>
              <a:latin typeface="Century Gothic" panose="020B0502020202020204" pitchFamily="34" charset="0"/>
            </a:endParaRPr>
          </a:p>
        </p:txBody>
      </p:sp>
      <p:sp>
        <p:nvSpPr>
          <p:cNvPr id="23" name="Espace réservé du texte 13">
            <a:extLst>
              <a:ext uri="{FF2B5EF4-FFF2-40B4-BE49-F238E27FC236}">
                <a16:creationId xmlns:a16="http://schemas.microsoft.com/office/drawing/2014/main" id="{D505B929-66AA-4A58-9281-1E70A353AD37}"/>
              </a:ext>
            </a:extLst>
          </p:cNvPr>
          <p:cNvSpPr txBox="1">
            <a:spLocks/>
          </p:cNvSpPr>
          <p:nvPr/>
        </p:nvSpPr>
        <p:spPr>
          <a:xfrm>
            <a:off x="12384951" y="5052085"/>
            <a:ext cx="5067224" cy="4131469"/>
          </a:xfrm>
          <a:prstGeom prst="rect">
            <a:avLst/>
          </a:prstGeom>
        </p:spPr>
        <p:style>
          <a:lnRef idx="2">
            <a:schemeClr val="accent2"/>
          </a:lnRef>
          <a:fillRef idx="1">
            <a:schemeClr val="lt1"/>
          </a:fillRef>
          <a:effectRef idx="0">
            <a:schemeClr val="accent2"/>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2000" dirty="0">
                <a:solidFill>
                  <a:schemeClr val="tx2"/>
                </a:solidFill>
                <a:latin typeface="Century Gothic" panose="020B0502020202020204" pitchFamily="34" charset="0"/>
              </a:rPr>
              <a:t>Commentaires Client</a:t>
            </a:r>
          </a:p>
          <a:p>
            <a:pPr algn="ctr"/>
            <a:endParaRPr lang="fr-FR" sz="2000" dirty="0">
              <a:solidFill>
                <a:schemeClr val="tx2"/>
              </a:solidFill>
              <a:latin typeface="Century Gothic" panose="020B0502020202020204" pitchFamily="34" charset="0"/>
            </a:endParaRPr>
          </a:p>
          <a:p>
            <a:endParaRPr lang="fr-FR" sz="1600" dirty="0">
              <a:solidFill>
                <a:schemeClr val="tx2"/>
              </a:solidFill>
            </a:endParaRPr>
          </a:p>
          <a:p>
            <a:endParaRPr lang="fr-FR" sz="1600" dirty="0">
              <a:solidFill>
                <a:schemeClr val="tx2"/>
              </a:solidFill>
              <a:latin typeface="Century Gothic" panose="020B0502020202020204" pitchFamily="34" charset="0"/>
            </a:endParaRPr>
          </a:p>
        </p:txBody>
      </p:sp>
      <p:sp>
        <p:nvSpPr>
          <p:cNvPr id="15" name="Espace réservé du texte 12">
            <a:extLst>
              <a:ext uri="{FF2B5EF4-FFF2-40B4-BE49-F238E27FC236}">
                <a16:creationId xmlns:a16="http://schemas.microsoft.com/office/drawing/2014/main" id="{9D06E97C-586F-4259-8071-8CA89FE00747}"/>
              </a:ext>
            </a:extLst>
          </p:cNvPr>
          <p:cNvSpPr txBox="1">
            <a:spLocks/>
          </p:cNvSpPr>
          <p:nvPr/>
        </p:nvSpPr>
        <p:spPr>
          <a:xfrm>
            <a:off x="-5473700" y="838199"/>
            <a:ext cx="5309272" cy="8362829"/>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t"/>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1800" dirty="0">
                <a:solidFill>
                  <a:schemeClr val="tx2"/>
                </a:solidFill>
                <a:latin typeface="Century Gothic" panose="020B0502020202020204" pitchFamily="34" charset="0"/>
              </a:rPr>
              <a:t>Spécification de la vue</a:t>
            </a:r>
          </a:p>
          <a:p>
            <a:pPr marL="171450" indent="-171450" algn="l">
              <a:buFont typeface="Wingdings" panose="05000000000000000000" pitchFamily="2" charset="2"/>
              <a:buChar char="Ø"/>
            </a:pPr>
            <a:endParaRPr lang="fr-FR" sz="2400" dirty="0">
              <a:solidFill>
                <a:schemeClr val="tx2"/>
              </a:solidFill>
            </a:endParaRPr>
          </a:p>
          <a:p>
            <a:pPr marL="171450" indent="-171450" algn="l">
              <a:buFont typeface="Wingdings" panose="05000000000000000000" pitchFamily="2" charset="2"/>
              <a:buChar char="Ø"/>
            </a:pPr>
            <a:r>
              <a:rPr lang="fr-FR" sz="1800" dirty="0">
                <a:solidFill>
                  <a:schemeClr val="tx1"/>
                </a:solidFill>
                <a:latin typeface="Alstom" panose="02000503020000020004" pitchFamily="2" charset="0"/>
              </a:rPr>
              <a:t>  </a:t>
            </a:r>
            <a:r>
              <a:rPr lang="fr-FR" sz="2000" b="1" dirty="0">
                <a:solidFill>
                  <a:schemeClr val="tx1"/>
                </a:solidFill>
                <a:latin typeface="Calibri" panose="020F0502020204030204" pitchFamily="34" charset="0"/>
                <a:cs typeface="Calibri" panose="020F0502020204030204" pitchFamily="34" charset="0"/>
              </a:rPr>
              <a:t>Nom de la vue « type » :</a:t>
            </a:r>
          </a:p>
          <a:p>
            <a:pPr algn="l"/>
            <a:endParaRPr lang="fr-FR" sz="2000" dirty="0">
              <a:solidFill>
                <a:schemeClr val="tx1"/>
              </a:solidFill>
              <a:latin typeface="Calibri" panose="020F0502020204030204" pitchFamily="34" charset="0"/>
              <a:cs typeface="Calibri" panose="020F0502020204030204" pitchFamily="34" charset="0"/>
            </a:endParaRPr>
          </a:p>
          <a:p>
            <a:pPr algn="l"/>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Objectif / message principal de cette vue :</a:t>
            </a:r>
          </a:p>
          <a:p>
            <a:pPr algn="l"/>
            <a:endParaRPr lang="fr-FR" sz="2000" dirty="0">
              <a:solidFill>
                <a:schemeClr val="tx1"/>
              </a:solidFill>
              <a:latin typeface="Calibri" panose="020F0502020204030204" pitchFamily="34" charset="0"/>
              <a:cs typeface="Calibri" panose="020F0502020204030204" pitchFamily="34" charset="0"/>
            </a:endParaRPr>
          </a:p>
          <a:p>
            <a:pPr algn="l"/>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Document / média de référence :</a:t>
            </a:r>
          </a:p>
          <a:p>
            <a:r>
              <a:rPr lang="fr-FR" sz="1800" dirty="0">
                <a:solidFill>
                  <a:schemeClr val="tx1"/>
                </a:solidFill>
                <a:latin typeface="Calibri" panose="020F0502020204030204" pitchFamily="34" charset="0"/>
                <a:cs typeface="Calibri" panose="020F0502020204030204" pitchFamily="34" charset="0"/>
              </a:rPr>
              <a:t>Charte graphique</a:t>
            </a:r>
          </a:p>
          <a:p>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Description de l'animation :</a:t>
            </a:r>
            <a:endParaRPr lang="en-US" sz="2000" b="1" dirty="0">
              <a:solidFill>
                <a:schemeClr val="tx1"/>
              </a:solidFill>
            </a:endParaRPr>
          </a:p>
          <a:p>
            <a:pPr algn="l"/>
            <a:r>
              <a:rPr lang="fr-FR" sz="2000" dirty="0">
                <a:solidFill>
                  <a:schemeClr val="tx1"/>
                </a:solidFill>
                <a:latin typeface="Calibri" panose="020F0502020204030204" pitchFamily="34" charset="0"/>
                <a:cs typeface="Calibri" panose="020F0502020204030204" pitchFamily="34" charset="0"/>
              </a:rPr>
              <a:t>Affichage synchronisée avec la voix-off.</a:t>
            </a:r>
          </a:p>
          <a:p>
            <a:pPr algn="l"/>
            <a:r>
              <a:rPr lang="fr-FR" sz="2000" dirty="0">
                <a:solidFill>
                  <a:schemeClr val="tx1"/>
                </a:solidFill>
                <a:latin typeface="Calibri" panose="020F0502020204030204" pitchFamily="34" charset="0"/>
                <a:cs typeface="Calibri" panose="020F0502020204030204" pitchFamily="34" charset="0"/>
              </a:rPr>
              <a:t>1 : Entrée brusque du cercle vers la gauche</a:t>
            </a:r>
          </a:p>
          <a:p>
            <a:pPr algn="l"/>
            <a:r>
              <a:rPr lang="fr-FR" sz="2000" dirty="0">
                <a:solidFill>
                  <a:schemeClr val="tx1"/>
                </a:solidFill>
                <a:latin typeface="Calibri" panose="020F0502020204030204" pitchFamily="34" charset="0"/>
                <a:cs typeface="Calibri" panose="020F0502020204030204" pitchFamily="34" charset="0"/>
              </a:rPr>
              <a:t>2 : Entrée agrandir et tourner des petits carrés bleus</a:t>
            </a:r>
          </a:p>
          <a:p>
            <a:pPr algn="l"/>
            <a:r>
              <a:rPr lang="fr-FR" sz="2000" dirty="0">
                <a:solidFill>
                  <a:schemeClr val="tx1"/>
                </a:solidFill>
                <a:latin typeface="Calibri" panose="020F0502020204030204" pitchFamily="34" charset="0"/>
                <a:cs typeface="Calibri" panose="020F0502020204030204" pitchFamily="34" charset="0"/>
              </a:rPr>
              <a:t>3 : Entrée fondue du titre de l’atelier</a:t>
            </a:r>
          </a:p>
          <a:p>
            <a:pPr algn="l"/>
            <a:r>
              <a:rPr lang="fr-FR" sz="2000" dirty="0">
                <a:solidFill>
                  <a:schemeClr val="tx1"/>
                </a:solidFill>
                <a:latin typeface="Calibri" panose="020F0502020204030204" pitchFamily="34" charset="0"/>
                <a:cs typeface="Calibri" panose="020F0502020204030204" pitchFamily="34" charset="0"/>
              </a:rPr>
              <a:t>4 : Entrée flottant entrant vers le haut de Pulsi</a:t>
            </a:r>
          </a:p>
          <a:p>
            <a:pPr algn="l"/>
            <a:r>
              <a:rPr lang="fr-FR" sz="2000" dirty="0">
                <a:solidFill>
                  <a:schemeClr val="tx1"/>
                </a:solidFill>
                <a:latin typeface="Calibri" panose="020F0502020204030204" pitchFamily="34" charset="0"/>
                <a:cs typeface="Calibri" panose="020F0502020204030204" pitchFamily="34" charset="0"/>
              </a:rPr>
              <a:t>5 : Entrée fondue du titre du module</a:t>
            </a:r>
          </a:p>
          <a:p>
            <a:pPr algn="l"/>
            <a:r>
              <a:rPr lang="fr-FR" sz="2000" dirty="0">
                <a:solidFill>
                  <a:schemeClr val="tx1"/>
                </a:solidFill>
                <a:latin typeface="Calibri" panose="020F0502020204030204" pitchFamily="34" charset="0"/>
                <a:cs typeface="Calibri" panose="020F0502020204030204" pitchFamily="34" charset="0"/>
              </a:rPr>
              <a:t>6 : Entrée fondue du bouton Démarrer</a:t>
            </a:r>
          </a:p>
          <a:p>
            <a:pPr algn="l"/>
            <a:endParaRPr lang="fr-FR" sz="2000" dirty="0">
              <a:solidFill>
                <a:schemeClr val="tx1"/>
              </a:solidFill>
              <a:latin typeface="Calibri" panose="020F0502020204030204" pitchFamily="34" charset="0"/>
              <a:cs typeface="Calibri" panose="020F0502020204030204" pitchFamily="34" charset="0"/>
            </a:endParaRPr>
          </a:p>
          <a:p>
            <a:r>
              <a:rPr lang="fr-FR" sz="2000" dirty="0">
                <a:solidFill>
                  <a:schemeClr val="accent5"/>
                </a:solidFill>
                <a:latin typeface="Calibri" panose="020F0502020204030204" pitchFamily="34" charset="0"/>
                <a:cs typeface="Calibri" panose="020F0502020204030204" pitchFamily="34" charset="0"/>
              </a:rPr>
              <a:t>Pour tout le module :</a:t>
            </a:r>
          </a:p>
          <a:p>
            <a:r>
              <a:rPr lang="fr-FR" sz="2000" dirty="0">
                <a:solidFill>
                  <a:schemeClr val="accent5"/>
                </a:solidFill>
                <a:latin typeface="Calibri" panose="020F0502020204030204" pitchFamily="34" charset="0"/>
                <a:cs typeface="Calibri" panose="020F0502020204030204" pitchFamily="34" charset="0"/>
              </a:rPr>
              <a:t>Le patient peut revoir la slide, mettre en pause et afficher ou non les sous-titres.</a:t>
            </a:r>
          </a:p>
          <a:p>
            <a:pPr algn="l"/>
            <a:r>
              <a:rPr lang="fr-FR" sz="2000" dirty="0">
                <a:solidFill>
                  <a:schemeClr val="accent5"/>
                </a:solidFill>
                <a:latin typeface="Calibri" panose="020F0502020204030204" pitchFamily="34" charset="0"/>
                <a:cs typeface="Calibri" panose="020F0502020204030204" pitchFamily="34" charset="0"/>
              </a:rPr>
              <a:t>Les boutons orange passent en blanc au survol de la souris.</a:t>
            </a:r>
          </a:p>
          <a:p>
            <a:pPr algn="l"/>
            <a:endParaRPr lang="fr-FR" sz="1100" dirty="0"/>
          </a:p>
        </p:txBody>
      </p:sp>
      <p:sp>
        <p:nvSpPr>
          <p:cNvPr id="17" name="Espace réservé du texte 13">
            <a:extLst>
              <a:ext uri="{FF2B5EF4-FFF2-40B4-BE49-F238E27FC236}">
                <a16:creationId xmlns:a16="http://schemas.microsoft.com/office/drawing/2014/main" id="{3C7359D3-E721-4E1D-93D8-27F2853DB360}"/>
              </a:ext>
            </a:extLst>
          </p:cNvPr>
          <p:cNvSpPr txBox="1">
            <a:spLocks/>
          </p:cNvSpPr>
          <p:nvPr/>
        </p:nvSpPr>
        <p:spPr>
          <a:xfrm>
            <a:off x="0" y="6948418"/>
            <a:ext cx="12192000" cy="3552807"/>
          </a:xfrm>
          <a:prstGeom prst="rect">
            <a:avLst/>
          </a:prstGeom>
        </p:spPr>
        <p:style>
          <a:lnRef idx="2">
            <a:schemeClr val="accent1"/>
          </a:lnRef>
          <a:fillRef idx="1">
            <a:schemeClr val="lt1"/>
          </a:fillRef>
          <a:effectRef idx="0">
            <a:schemeClr val="accent1"/>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just"/>
            <a:r>
              <a:rPr lang="fr-FR" sz="2000" b="1" dirty="0"/>
              <a:t>Voix-off :</a:t>
            </a:r>
          </a:p>
          <a:p>
            <a:pPr algn="just"/>
            <a:r>
              <a:rPr lang="fr-FR" sz="2000" dirty="0"/>
              <a:t>Bienvenue dans le module « Comment faire pour mieux manger ? » ! Dans ce module, tu vas identifier les aliments, les activités et les comportements à mettre en place. Ce module dure environ [durée] minutes et pour le suivre, je te conseille de te munir d’un casque ou d’écouteurs pour profiter de la sortie audio. Clique sur « Démarrer » pour commencer.</a:t>
            </a:r>
          </a:p>
        </p:txBody>
      </p:sp>
    </p:spTree>
    <p:extLst>
      <p:ext uri="{BB962C8B-B14F-4D97-AF65-F5344CB8AC3E}">
        <p14:creationId xmlns:p14="http://schemas.microsoft.com/office/powerpoint/2010/main" val="989215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1" presetClass="entr" presetSubtype="0"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1000" fill="hold"/>
                                        <p:tgtEl>
                                          <p:spTgt spid="8"/>
                                        </p:tgtEl>
                                        <p:attrNameLst>
                                          <p:attrName>ppt_w</p:attrName>
                                        </p:attrNameLst>
                                      </p:cBhvr>
                                      <p:tavLst>
                                        <p:tav tm="0">
                                          <p:val>
                                            <p:fltVal val="0"/>
                                          </p:val>
                                        </p:tav>
                                        <p:tav tm="100000">
                                          <p:val>
                                            <p:strVal val="#ppt_w"/>
                                          </p:val>
                                        </p:tav>
                                      </p:tavLst>
                                    </p:anim>
                                    <p:anim calcmode="lin" valueType="num">
                                      <p:cBhvr>
                                        <p:cTn id="13" dur="1000" fill="hold"/>
                                        <p:tgtEl>
                                          <p:spTgt spid="8"/>
                                        </p:tgtEl>
                                        <p:attrNameLst>
                                          <p:attrName>ppt_h</p:attrName>
                                        </p:attrNameLst>
                                      </p:cBhvr>
                                      <p:tavLst>
                                        <p:tav tm="0">
                                          <p:val>
                                            <p:fltVal val="0"/>
                                          </p:val>
                                        </p:tav>
                                        <p:tav tm="100000">
                                          <p:val>
                                            <p:strVal val="#ppt_h"/>
                                          </p:val>
                                        </p:tav>
                                      </p:tavLst>
                                    </p:anim>
                                    <p:anim calcmode="lin" valueType="num">
                                      <p:cBhvr>
                                        <p:cTn id="14" dur="1000" fill="hold"/>
                                        <p:tgtEl>
                                          <p:spTgt spid="8"/>
                                        </p:tgtEl>
                                        <p:attrNameLst>
                                          <p:attrName>style.rotation</p:attrName>
                                        </p:attrNameLst>
                                      </p:cBhvr>
                                      <p:tavLst>
                                        <p:tav tm="0">
                                          <p:val>
                                            <p:fltVal val="90"/>
                                          </p:val>
                                        </p:tav>
                                        <p:tav tm="100000">
                                          <p:val>
                                            <p:fltVal val="0"/>
                                          </p:val>
                                        </p:tav>
                                      </p:tavLst>
                                    </p:anim>
                                    <p:animEffect transition="in" filter="fade">
                                      <p:cBhvr>
                                        <p:cTn id="15" dur="1000"/>
                                        <p:tgtEl>
                                          <p:spTgt spid="8"/>
                                        </p:tgtEl>
                                      </p:cBhvr>
                                    </p:animEffect>
                                  </p:childTnLst>
                                </p:cTn>
                              </p:par>
                            </p:childTnLst>
                          </p:cTn>
                        </p:par>
                        <p:par>
                          <p:cTn id="16" fill="hold">
                            <p:stCondLst>
                              <p:cond delay="1500"/>
                            </p:stCondLst>
                            <p:childTnLst>
                              <p:par>
                                <p:cTn id="17" presetID="31"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fltVal val="0"/>
                                          </p:val>
                                        </p:tav>
                                        <p:tav tm="100000">
                                          <p:val>
                                            <p:strVal val="#ppt_w"/>
                                          </p:val>
                                        </p:tav>
                                      </p:tavLst>
                                    </p:anim>
                                    <p:anim calcmode="lin" valueType="num">
                                      <p:cBhvr>
                                        <p:cTn id="20" dur="1000" fill="hold"/>
                                        <p:tgtEl>
                                          <p:spTgt spid="9"/>
                                        </p:tgtEl>
                                        <p:attrNameLst>
                                          <p:attrName>ppt_h</p:attrName>
                                        </p:attrNameLst>
                                      </p:cBhvr>
                                      <p:tavLst>
                                        <p:tav tm="0">
                                          <p:val>
                                            <p:fltVal val="0"/>
                                          </p:val>
                                        </p:tav>
                                        <p:tav tm="100000">
                                          <p:val>
                                            <p:strVal val="#ppt_h"/>
                                          </p:val>
                                        </p:tav>
                                      </p:tavLst>
                                    </p:anim>
                                    <p:anim calcmode="lin" valueType="num">
                                      <p:cBhvr>
                                        <p:cTn id="21" dur="1000" fill="hold"/>
                                        <p:tgtEl>
                                          <p:spTgt spid="9"/>
                                        </p:tgtEl>
                                        <p:attrNameLst>
                                          <p:attrName>style.rotation</p:attrName>
                                        </p:attrNameLst>
                                      </p:cBhvr>
                                      <p:tavLst>
                                        <p:tav tm="0">
                                          <p:val>
                                            <p:fltVal val="90"/>
                                          </p:val>
                                        </p:tav>
                                        <p:tav tm="100000">
                                          <p:val>
                                            <p:fltVal val="0"/>
                                          </p:val>
                                        </p:tav>
                                      </p:tavLst>
                                    </p:anim>
                                    <p:animEffect transition="in" filter="fade">
                                      <p:cBhvr>
                                        <p:cTn id="22" dur="1000"/>
                                        <p:tgtEl>
                                          <p:spTgt spid="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childTnLst>
                          </p:cTn>
                        </p:par>
                        <p:par>
                          <p:cTn id="26" fill="hold">
                            <p:stCondLst>
                              <p:cond delay="2500"/>
                            </p:stCondLst>
                            <p:childTnLst>
                              <p:par>
                                <p:cTn id="27" presetID="31" presetClass="entr" presetSubtype="0"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p:cTn id="29" dur="1000" fill="hold"/>
                                        <p:tgtEl>
                                          <p:spTgt spid="10"/>
                                        </p:tgtEl>
                                        <p:attrNameLst>
                                          <p:attrName>ppt_w</p:attrName>
                                        </p:attrNameLst>
                                      </p:cBhvr>
                                      <p:tavLst>
                                        <p:tav tm="0">
                                          <p:val>
                                            <p:fltVal val="0"/>
                                          </p:val>
                                        </p:tav>
                                        <p:tav tm="100000">
                                          <p:val>
                                            <p:strVal val="#ppt_w"/>
                                          </p:val>
                                        </p:tav>
                                      </p:tavLst>
                                    </p:anim>
                                    <p:anim calcmode="lin" valueType="num">
                                      <p:cBhvr>
                                        <p:cTn id="30" dur="1000" fill="hold"/>
                                        <p:tgtEl>
                                          <p:spTgt spid="10"/>
                                        </p:tgtEl>
                                        <p:attrNameLst>
                                          <p:attrName>ppt_h</p:attrName>
                                        </p:attrNameLst>
                                      </p:cBhvr>
                                      <p:tavLst>
                                        <p:tav tm="0">
                                          <p:val>
                                            <p:fltVal val="0"/>
                                          </p:val>
                                        </p:tav>
                                        <p:tav tm="100000">
                                          <p:val>
                                            <p:strVal val="#ppt_h"/>
                                          </p:val>
                                        </p:tav>
                                      </p:tavLst>
                                    </p:anim>
                                    <p:anim calcmode="lin" valueType="num">
                                      <p:cBhvr>
                                        <p:cTn id="31" dur="1000" fill="hold"/>
                                        <p:tgtEl>
                                          <p:spTgt spid="10"/>
                                        </p:tgtEl>
                                        <p:attrNameLst>
                                          <p:attrName>style.rotation</p:attrName>
                                        </p:attrNameLst>
                                      </p:cBhvr>
                                      <p:tavLst>
                                        <p:tav tm="0">
                                          <p:val>
                                            <p:fltVal val="90"/>
                                          </p:val>
                                        </p:tav>
                                        <p:tav tm="100000">
                                          <p:val>
                                            <p:fltVal val="0"/>
                                          </p:val>
                                        </p:tav>
                                      </p:tavLst>
                                    </p:anim>
                                    <p:animEffect transition="in" filter="fade">
                                      <p:cBhvr>
                                        <p:cTn id="32" dur="1000"/>
                                        <p:tgtEl>
                                          <p:spTgt spid="10"/>
                                        </p:tgtEl>
                                      </p:cBhvr>
                                    </p:animEffect>
                                  </p:childTnLst>
                                </p:cTn>
                              </p:par>
                            </p:childTnLst>
                          </p:cTn>
                        </p:par>
                        <p:par>
                          <p:cTn id="33" fill="hold">
                            <p:stCondLst>
                              <p:cond delay="3500"/>
                            </p:stCondLst>
                            <p:childTnLst>
                              <p:par>
                                <p:cTn id="34" presetID="42" presetClass="entr" presetSubtype="0" fill="hold" nodeType="after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1000"/>
                                        <p:tgtEl>
                                          <p:spTgt spid="16"/>
                                        </p:tgtEl>
                                      </p:cBhvr>
                                    </p:animEffect>
                                    <p:anim calcmode="lin" valueType="num">
                                      <p:cBhvr>
                                        <p:cTn id="37" dur="1000" fill="hold"/>
                                        <p:tgtEl>
                                          <p:spTgt spid="16"/>
                                        </p:tgtEl>
                                        <p:attrNameLst>
                                          <p:attrName>ppt_x</p:attrName>
                                        </p:attrNameLst>
                                      </p:cBhvr>
                                      <p:tavLst>
                                        <p:tav tm="0">
                                          <p:val>
                                            <p:strVal val="#ppt_x"/>
                                          </p:val>
                                        </p:tav>
                                        <p:tav tm="100000">
                                          <p:val>
                                            <p:strVal val="#ppt_x"/>
                                          </p:val>
                                        </p:tav>
                                      </p:tavLst>
                                    </p:anim>
                                    <p:anim calcmode="lin" valueType="num">
                                      <p:cBhvr>
                                        <p:cTn id="38" dur="1000" fill="hold"/>
                                        <p:tgtEl>
                                          <p:spTgt spid="16"/>
                                        </p:tgtEl>
                                        <p:attrNameLst>
                                          <p:attrName>ppt_y</p:attrName>
                                        </p:attrNameLst>
                                      </p:cBhvr>
                                      <p:tavLst>
                                        <p:tav tm="0">
                                          <p:val>
                                            <p:strVal val="#ppt_y+.1"/>
                                          </p:val>
                                        </p:tav>
                                        <p:tav tm="100000">
                                          <p:val>
                                            <p:strVal val="#ppt_y"/>
                                          </p:val>
                                        </p:tav>
                                      </p:tavLst>
                                    </p:anim>
                                  </p:childTnLst>
                                </p:cTn>
                              </p:par>
                              <p:par>
                                <p:cTn id="39" presetID="10" presetClass="entr" presetSubtype="0"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500"/>
                                        <p:tgtEl>
                                          <p:spTgt spid="12"/>
                                        </p:tgtEl>
                                      </p:cBhvr>
                                    </p:animEffect>
                                  </p:childTnLst>
                                </p:cTn>
                              </p:par>
                            </p:childTnLst>
                          </p:cTn>
                        </p:par>
                        <p:par>
                          <p:cTn id="42" fill="hold">
                            <p:stCondLst>
                              <p:cond delay="4500"/>
                            </p:stCondLst>
                            <p:childTnLst>
                              <p:par>
                                <p:cTn id="43" presetID="10" presetClass="entr" presetSubtype="0" fill="hold" nodeType="after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fade">
                                      <p:cBhvr>
                                        <p:cTn id="4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 coins arrondis 42">
            <a:extLst>
              <a:ext uri="{FF2B5EF4-FFF2-40B4-BE49-F238E27FC236}">
                <a16:creationId xmlns:a16="http://schemas.microsoft.com/office/drawing/2014/main" id="{664FDA3E-F684-472F-A34B-EC3331BA46EA}"/>
              </a:ext>
            </a:extLst>
          </p:cNvPr>
          <p:cNvSpPr/>
          <p:nvPr/>
        </p:nvSpPr>
        <p:spPr>
          <a:xfrm>
            <a:off x="3980746" y="767375"/>
            <a:ext cx="7100037" cy="5310482"/>
          </a:xfrm>
          <a:prstGeom prst="roundRect">
            <a:avLst>
              <a:gd name="adj" fmla="val 10605"/>
            </a:avLst>
          </a:prstGeom>
          <a:solidFill>
            <a:srgbClr val="FFFF66"/>
          </a:solidFill>
          <a:ln>
            <a:noFill/>
          </a:ln>
          <a:effectLst>
            <a:outerShdw blurRad="330200" dist="50800" dir="2280000" sx="102000" sy="102000" algn="ctr"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sp>
        <p:nvSpPr>
          <p:cNvPr id="44" name="Rectangle : coins arrondis 43">
            <a:extLst>
              <a:ext uri="{FF2B5EF4-FFF2-40B4-BE49-F238E27FC236}">
                <a16:creationId xmlns:a16="http://schemas.microsoft.com/office/drawing/2014/main" id="{165C7579-C42F-40CF-9636-D5C28CB471C1}"/>
              </a:ext>
            </a:extLst>
          </p:cNvPr>
          <p:cNvSpPr/>
          <p:nvPr/>
        </p:nvSpPr>
        <p:spPr>
          <a:xfrm>
            <a:off x="4070071" y="1648032"/>
            <a:ext cx="6872570" cy="4261279"/>
          </a:xfrm>
          <a:prstGeom prst="roundRect">
            <a:avLst>
              <a:gd name="adj" fmla="val 790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7" name="Image 6">
            <a:extLst>
              <a:ext uri="{FF2B5EF4-FFF2-40B4-BE49-F238E27FC236}">
                <a16:creationId xmlns:a16="http://schemas.microsoft.com/office/drawing/2014/main" id="{10747708-A996-4B77-BA08-CFD06BA96A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667" y="6281189"/>
            <a:ext cx="1456724" cy="419842"/>
          </a:xfrm>
          <a:prstGeom prst="rect">
            <a:avLst/>
          </a:prstGeom>
        </p:spPr>
      </p:pic>
      <p:pic>
        <p:nvPicPr>
          <p:cNvPr id="9" name="Image 8">
            <a:extLst>
              <a:ext uri="{FF2B5EF4-FFF2-40B4-BE49-F238E27FC236}">
                <a16:creationId xmlns:a16="http://schemas.microsoft.com/office/drawing/2014/main" id="{8EE5A1DC-CDB7-4416-90A1-99DC152BFF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99420" y="6282287"/>
            <a:ext cx="1452913" cy="418743"/>
          </a:xfrm>
          <a:prstGeom prst="rect">
            <a:avLst/>
          </a:prstGeom>
        </p:spPr>
      </p:pic>
      <p:pic>
        <p:nvPicPr>
          <p:cNvPr id="10" name="Image 9">
            <a:extLst>
              <a:ext uri="{FF2B5EF4-FFF2-40B4-BE49-F238E27FC236}">
                <a16:creationId xmlns:a16="http://schemas.microsoft.com/office/drawing/2014/main" id="{45584A95-C541-48A0-BEBA-9B42E46BF1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56961" y="170181"/>
            <a:ext cx="823359" cy="342010"/>
          </a:xfrm>
          <a:prstGeom prst="rect">
            <a:avLst/>
          </a:prstGeom>
        </p:spPr>
      </p:pic>
      <p:pic>
        <p:nvPicPr>
          <p:cNvPr id="11" name="Image 10">
            <a:extLst>
              <a:ext uri="{FF2B5EF4-FFF2-40B4-BE49-F238E27FC236}">
                <a16:creationId xmlns:a16="http://schemas.microsoft.com/office/drawing/2014/main" id="{BCD8DF88-6F52-4CB8-9B4E-78DF537A41B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35260" y="162561"/>
            <a:ext cx="59689" cy="366661"/>
          </a:xfrm>
          <a:prstGeom prst="rect">
            <a:avLst/>
          </a:prstGeom>
        </p:spPr>
      </p:pic>
      <p:pic>
        <p:nvPicPr>
          <p:cNvPr id="12" name="Image 11">
            <a:extLst>
              <a:ext uri="{FF2B5EF4-FFF2-40B4-BE49-F238E27FC236}">
                <a16:creationId xmlns:a16="http://schemas.microsoft.com/office/drawing/2014/main" id="{4A594A96-9474-4B6B-A4D4-12BF36D5C78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576559" y="170181"/>
            <a:ext cx="263526" cy="353510"/>
          </a:xfrm>
          <a:prstGeom prst="rect">
            <a:avLst/>
          </a:prstGeom>
        </p:spPr>
      </p:pic>
      <p:pic>
        <p:nvPicPr>
          <p:cNvPr id="13" name="Image 12">
            <a:extLst>
              <a:ext uri="{FF2B5EF4-FFF2-40B4-BE49-F238E27FC236}">
                <a16:creationId xmlns:a16="http://schemas.microsoft.com/office/drawing/2014/main" id="{4B30D668-CF9E-4971-A17B-2C3EBD0D5D5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036935" y="186690"/>
            <a:ext cx="325501" cy="325501"/>
          </a:xfrm>
          <a:prstGeom prst="rect">
            <a:avLst/>
          </a:prstGeom>
        </p:spPr>
      </p:pic>
      <p:pic>
        <p:nvPicPr>
          <p:cNvPr id="14" name="Image 13">
            <a:extLst>
              <a:ext uri="{FF2B5EF4-FFF2-40B4-BE49-F238E27FC236}">
                <a16:creationId xmlns:a16="http://schemas.microsoft.com/office/drawing/2014/main" id="{0C4F27B8-8FEE-4970-8F93-0392782DE34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736705" y="222631"/>
            <a:ext cx="246444" cy="240283"/>
          </a:xfrm>
          <a:prstGeom prst="rect">
            <a:avLst/>
          </a:prstGeom>
        </p:spPr>
      </p:pic>
      <p:sp>
        <p:nvSpPr>
          <p:cNvPr id="15" name="Rectangle : coins arrondis 14">
            <a:extLst>
              <a:ext uri="{FF2B5EF4-FFF2-40B4-BE49-F238E27FC236}">
                <a16:creationId xmlns:a16="http://schemas.microsoft.com/office/drawing/2014/main" id="{5A7E4AE8-ACB7-4A01-84D2-3BD7F933E283}"/>
              </a:ext>
            </a:extLst>
          </p:cNvPr>
          <p:cNvSpPr/>
          <p:nvPr/>
        </p:nvSpPr>
        <p:spPr>
          <a:xfrm rot="2362016">
            <a:off x="2982504" y="-167560"/>
            <a:ext cx="705962" cy="705962"/>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 coins arrondis 15">
            <a:extLst>
              <a:ext uri="{FF2B5EF4-FFF2-40B4-BE49-F238E27FC236}">
                <a16:creationId xmlns:a16="http://schemas.microsoft.com/office/drawing/2014/main" id="{068D4D8E-3BEE-4A32-8263-0CC061C14156}"/>
              </a:ext>
            </a:extLst>
          </p:cNvPr>
          <p:cNvSpPr/>
          <p:nvPr/>
        </p:nvSpPr>
        <p:spPr>
          <a:xfrm rot="1018881">
            <a:off x="2367082" y="5268756"/>
            <a:ext cx="419507" cy="419507"/>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 coins arrondis 16">
            <a:extLst>
              <a:ext uri="{FF2B5EF4-FFF2-40B4-BE49-F238E27FC236}">
                <a16:creationId xmlns:a16="http://schemas.microsoft.com/office/drawing/2014/main" id="{CB2C8708-6A36-41BA-AAD9-6A693BC1F2FD}"/>
              </a:ext>
            </a:extLst>
          </p:cNvPr>
          <p:cNvSpPr/>
          <p:nvPr/>
        </p:nvSpPr>
        <p:spPr>
          <a:xfrm rot="21091630">
            <a:off x="1363780" y="5631500"/>
            <a:ext cx="217757" cy="217757"/>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ZoneTexte 17">
            <a:extLst>
              <a:ext uri="{FF2B5EF4-FFF2-40B4-BE49-F238E27FC236}">
                <a16:creationId xmlns:a16="http://schemas.microsoft.com/office/drawing/2014/main" id="{4B25F560-2700-45C3-B5AF-14999165AEAD}"/>
              </a:ext>
            </a:extLst>
          </p:cNvPr>
          <p:cNvSpPr txBox="1"/>
          <p:nvPr/>
        </p:nvSpPr>
        <p:spPr>
          <a:xfrm>
            <a:off x="541708" y="1055910"/>
            <a:ext cx="2352010" cy="1323439"/>
          </a:xfrm>
          <a:prstGeom prst="rect">
            <a:avLst/>
          </a:prstGeom>
          <a:noFill/>
        </p:spPr>
        <p:txBody>
          <a:bodyPr wrap="square" rtlCol="0">
            <a:spAutoFit/>
          </a:bodyPr>
          <a:lstStyle/>
          <a:p>
            <a:pPr>
              <a:lnSpc>
                <a:spcPts val="3200"/>
              </a:lnSpc>
            </a:pPr>
            <a:r>
              <a:rPr lang="fr-FR" sz="3000" dirty="0">
                <a:solidFill>
                  <a:srgbClr val="171C6A"/>
                </a:solidFill>
                <a:latin typeface="Work Sans SemiBold" panose="00000700000000000000" pitchFamily="2" charset="0"/>
              </a:rPr>
              <a:t>Pour un mode de vie plus équilibré</a:t>
            </a:r>
          </a:p>
        </p:txBody>
      </p:sp>
      <p:grpSp>
        <p:nvGrpSpPr>
          <p:cNvPr id="25" name="Groupe 24">
            <a:extLst>
              <a:ext uri="{FF2B5EF4-FFF2-40B4-BE49-F238E27FC236}">
                <a16:creationId xmlns:a16="http://schemas.microsoft.com/office/drawing/2014/main" id="{689C98CC-FBFE-4379-8761-EE73E1536758}"/>
              </a:ext>
            </a:extLst>
          </p:cNvPr>
          <p:cNvGrpSpPr/>
          <p:nvPr/>
        </p:nvGrpSpPr>
        <p:grpSpPr>
          <a:xfrm>
            <a:off x="6589317" y="3610850"/>
            <a:ext cx="2470294" cy="1484236"/>
            <a:chOff x="4105256" y="788670"/>
            <a:chExt cx="3095644" cy="5295900"/>
          </a:xfrm>
        </p:grpSpPr>
        <p:sp>
          <p:nvSpPr>
            <p:cNvPr id="21" name="Rectangle : coins arrondis 20">
              <a:extLst>
                <a:ext uri="{FF2B5EF4-FFF2-40B4-BE49-F238E27FC236}">
                  <a16:creationId xmlns:a16="http://schemas.microsoft.com/office/drawing/2014/main" id="{41CF5A3A-41EF-484B-8322-9F752106A03C}"/>
                </a:ext>
              </a:extLst>
            </p:cNvPr>
            <p:cNvSpPr/>
            <p:nvPr/>
          </p:nvSpPr>
          <p:spPr>
            <a:xfrm>
              <a:off x="4105256" y="788670"/>
              <a:ext cx="3095644" cy="5295900"/>
            </a:xfrm>
            <a:prstGeom prst="roundRect">
              <a:avLst>
                <a:gd name="adj" fmla="val 10605"/>
              </a:avLst>
            </a:prstGeom>
            <a:solidFill>
              <a:srgbClr val="FFFF66"/>
            </a:solidFill>
            <a:ln>
              <a:noFill/>
            </a:ln>
            <a:effectLst>
              <a:outerShdw blurRad="330200" dist="50800" dir="2280000" sx="102000" sy="102000" algn="ctr"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a:p>
          </p:txBody>
        </p:sp>
        <p:sp>
          <p:nvSpPr>
            <p:cNvPr id="22" name="Rectangle : coins arrondis 21">
              <a:extLst>
                <a:ext uri="{FF2B5EF4-FFF2-40B4-BE49-F238E27FC236}">
                  <a16:creationId xmlns:a16="http://schemas.microsoft.com/office/drawing/2014/main" id="{91D5E483-C14B-480D-B788-B355247293B9}"/>
                </a:ext>
              </a:extLst>
            </p:cNvPr>
            <p:cNvSpPr/>
            <p:nvPr/>
          </p:nvSpPr>
          <p:spPr>
            <a:xfrm>
              <a:off x="4296506" y="3191770"/>
              <a:ext cx="2782004" cy="2751828"/>
            </a:xfrm>
            <a:prstGeom prst="roundRect">
              <a:avLst>
                <a:gd name="adj" fmla="val 790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3" name="ZoneTexte 22">
              <a:extLst>
                <a:ext uri="{FF2B5EF4-FFF2-40B4-BE49-F238E27FC236}">
                  <a16:creationId xmlns:a16="http://schemas.microsoft.com/office/drawing/2014/main" id="{DA684C2A-ED7C-4CF5-8BA5-43CE02F458C7}"/>
                </a:ext>
              </a:extLst>
            </p:cNvPr>
            <p:cNvSpPr txBox="1"/>
            <p:nvPr/>
          </p:nvSpPr>
          <p:spPr>
            <a:xfrm>
              <a:off x="4319979" y="912337"/>
              <a:ext cx="2666195" cy="2306173"/>
            </a:xfrm>
            <a:prstGeom prst="rect">
              <a:avLst/>
            </a:prstGeom>
            <a:noFill/>
          </p:spPr>
          <p:txBody>
            <a:bodyPr wrap="square" rtlCol="0">
              <a:spAutoFit/>
            </a:bodyPr>
            <a:lstStyle/>
            <a:p>
              <a:pPr algn="ctr"/>
              <a:r>
                <a:rPr lang="fr-FR" b="1" dirty="0">
                  <a:solidFill>
                    <a:srgbClr val="171C6A"/>
                  </a:solidFill>
                  <a:latin typeface="Work Sans" panose="00000500000000000000" pitchFamily="2" charset="0"/>
                </a:rPr>
                <a:t>Catégorie 1 :</a:t>
              </a:r>
            </a:p>
            <a:p>
              <a:pPr algn="ctr"/>
              <a:r>
                <a:rPr lang="fr-FR" b="1" dirty="0">
                  <a:solidFill>
                    <a:srgbClr val="171C6A"/>
                  </a:solidFill>
                  <a:latin typeface="Work Sans" panose="00000500000000000000" pitchFamily="2" charset="0"/>
                </a:rPr>
                <a:t>AUGMENTER</a:t>
              </a:r>
            </a:p>
          </p:txBody>
        </p:sp>
      </p:grpSp>
      <p:sp>
        <p:nvSpPr>
          <p:cNvPr id="31" name="Espace réservé du texte 13">
            <a:extLst>
              <a:ext uri="{FF2B5EF4-FFF2-40B4-BE49-F238E27FC236}">
                <a16:creationId xmlns:a16="http://schemas.microsoft.com/office/drawing/2014/main" id="{BB8DFBF7-18E2-4326-A185-5D3949ECB4B1}"/>
              </a:ext>
            </a:extLst>
          </p:cNvPr>
          <p:cNvSpPr txBox="1">
            <a:spLocks/>
          </p:cNvSpPr>
          <p:nvPr/>
        </p:nvSpPr>
        <p:spPr>
          <a:xfrm>
            <a:off x="-5461668" y="-668"/>
            <a:ext cx="5334672" cy="717110"/>
          </a:xfrm>
          <a:prstGeom prst="rect">
            <a:avLst/>
          </a:prstGeom>
        </p:spPr>
        <p:style>
          <a:lnRef idx="2">
            <a:schemeClr val="accent1"/>
          </a:lnRef>
          <a:fillRef idx="1">
            <a:schemeClr val="lt1"/>
          </a:fillRef>
          <a:effectRef idx="0">
            <a:schemeClr val="accent1"/>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marL="0" indent="0">
              <a:buNone/>
            </a:pPr>
            <a:r>
              <a:rPr lang="fr-FR" sz="2000" dirty="0"/>
              <a:t>Scène 1</a:t>
            </a:r>
          </a:p>
          <a:p>
            <a:pPr marL="0" indent="0">
              <a:buNone/>
            </a:pPr>
            <a:endParaRPr lang="fr-FR" sz="2000" dirty="0"/>
          </a:p>
        </p:txBody>
      </p:sp>
      <p:sp>
        <p:nvSpPr>
          <p:cNvPr id="32" name="Espace réservé du texte 12">
            <a:extLst>
              <a:ext uri="{FF2B5EF4-FFF2-40B4-BE49-F238E27FC236}">
                <a16:creationId xmlns:a16="http://schemas.microsoft.com/office/drawing/2014/main" id="{96CF4625-51DB-4388-BCA6-EF9BC7B71FB7}"/>
              </a:ext>
            </a:extLst>
          </p:cNvPr>
          <p:cNvSpPr txBox="1">
            <a:spLocks/>
          </p:cNvSpPr>
          <p:nvPr/>
        </p:nvSpPr>
        <p:spPr>
          <a:xfrm>
            <a:off x="-5473700" y="838199"/>
            <a:ext cx="5309272" cy="8362829"/>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t"/>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1800" dirty="0">
                <a:solidFill>
                  <a:schemeClr val="tx2"/>
                </a:solidFill>
                <a:latin typeface="Century Gothic" panose="020B0502020202020204" pitchFamily="34" charset="0"/>
              </a:rPr>
              <a:t>Spécification de la vue</a:t>
            </a:r>
          </a:p>
          <a:p>
            <a:pPr marL="171450" indent="-171450" algn="l">
              <a:buFont typeface="Wingdings" panose="05000000000000000000" pitchFamily="2" charset="2"/>
              <a:buChar char="Ø"/>
            </a:pPr>
            <a:endParaRPr lang="fr-FR" sz="2400" dirty="0">
              <a:solidFill>
                <a:schemeClr val="tx2"/>
              </a:solidFill>
            </a:endParaRPr>
          </a:p>
          <a:p>
            <a:pPr marL="171450" indent="-171450" algn="l">
              <a:buFont typeface="Wingdings" panose="05000000000000000000" pitchFamily="2" charset="2"/>
              <a:buChar char="Ø"/>
            </a:pPr>
            <a:r>
              <a:rPr lang="fr-FR" sz="1800" dirty="0">
                <a:solidFill>
                  <a:schemeClr val="tx1"/>
                </a:solidFill>
                <a:latin typeface="Alstom" panose="02000503020000020004" pitchFamily="2" charset="0"/>
              </a:rPr>
              <a:t>  </a:t>
            </a:r>
            <a:r>
              <a:rPr lang="fr-FR" sz="2000" dirty="0">
                <a:solidFill>
                  <a:schemeClr val="tx1"/>
                </a:solidFill>
                <a:latin typeface="Calibri" panose="020F0502020204030204" pitchFamily="34" charset="0"/>
                <a:cs typeface="Calibri" panose="020F0502020204030204" pitchFamily="34" charset="0"/>
              </a:rPr>
              <a:t>Nom de la vue « type » :</a:t>
            </a:r>
          </a:p>
          <a:p>
            <a:pPr algn="l"/>
            <a:r>
              <a:rPr lang="fr-FR" sz="2000" dirty="0">
                <a:solidFill>
                  <a:schemeClr val="tx1"/>
                </a:solidFill>
                <a:latin typeface="Calibri" panose="020F0502020204030204" pitchFamily="34" charset="0"/>
                <a:cs typeface="Calibri" panose="020F0502020204030204" pitchFamily="34" charset="0"/>
              </a:rPr>
              <a:t>Un mode de vie plus équilibré</a:t>
            </a:r>
          </a:p>
          <a:p>
            <a:pPr marL="171450" indent="-171450" algn="l">
              <a:buFont typeface="Wingdings" panose="05000000000000000000" pitchFamily="2" charset="2"/>
              <a:buChar char="Ø"/>
            </a:pPr>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Objectif / message principal de cette vue :</a:t>
            </a:r>
          </a:p>
          <a:p>
            <a:pPr algn="l"/>
            <a:r>
              <a:rPr lang="fr-FR" sz="2000" dirty="0">
                <a:solidFill>
                  <a:schemeClr val="tx1"/>
                </a:solidFill>
                <a:latin typeface="Calibri" panose="020F0502020204030204" pitchFamily="34" charset="0"/>
                <a:cs typeface="Calibri" panose="020F0502020204030204" pitchFamily="34" charset="0"/>
              </a:rPr>
              <a:t>Glisser déposer les différents items dans les catégories Augmenter, Aller vers et Réduire</a:t>
            </a:r>
          </a:p>
          <a:p>
            <a:pPr marL="285750" indent="-285750" algn="l">
              <a:buFont typeface="Wingdings" panose="05000000000000000000" pitchFamily="2" charset="2"/>
              <a:buChar char="Ø"/>
            </a:pPr>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Document / média de référence :</a:t>
            </a:r>
          </a:p>
          <a:p>
            <a:r>
              <a:rPr lang="fr-FR" sz="1800" dirty="0">
                <a:solidFill>
                  <a:schemeClr val="tx1"/>
                </a:solidFill>
                <a:latin typeface="Calibri" panose="020F0502020204030204" pitchFamily="34" charset="0"/>
                <a:cs typeface="Calibri" panose="020F0502020204030204" pitchFamily="34" charset="0"/>
              </a:rPr>
              <a:t>Charte graphique</a:t>
            </a:r>
          </a:p>
          <a:p>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Description de l'animation :</a:t>
            </a:r>
            <a:endParaRPr lang="en-US" sz="2000" b="1" dirty="0">
              <a:solidFill>
                <a:schemeClr val="tx1"/>
              </a:solidFill>
            </a:endParaRPr>
          </a:p>
          <a:p>
            <a:pPr algn="l"/>
            <a:r>
              <a:rPr lang="fr-FR" sz="1800" dirty="0">
                <a:solidFill>
                  <a:schemeClr val="tx1"/>
                </a:solidFill>
                <a:latin typeface="Calibri" panose="020F0502020204030204" pitchFamily="34" charset="0"/>
                <a:cs typeface="Calibri" panose="020F0502020204030204" pitchFamily="34" charset="0"/>
              </a:rPr>
              <a:t>Affichage synchronisée avec la voix-off.</a:t>
            </a:r>
          </a:p>
          <a:p>
            <a:pPr algn="l"/>
            <a:r>
              <a:rPr lang="fr-FR" sz="1800" dirty="0">
                <a:solidFill>
                  <a:schemeClr val="tx1"/>
                </a:solidFill>
                <a:latin typeface="Calibri" panose="020F0502020204030204" pitchFamily="34" charset="0"/>
                <a:cs typeface="Calibri" panose="020F0502020204030204" pitchFamily="34" charset="0"/>
              </a:rPr>
              <a:t>1 : Entrée du titre de la gauche vers la droite.</a:t>
            </a:r>
          </a:p>
          <a:p>
            <a:pPr algn="l"/>
            <a:r>
              <a:rPr lang="fr-FR" sz="1800" dirty="0">
                <a:solidFill>
                  <a:schemeClr val="tx1"/>
                </a:solidFill>
                <a:latin typeface="Calibri" panose="020F0502020204030204" pitchFamily="34" charset="0"/>
                <a:cs typeface="Calibri" panose="020F0502020204030204" pitchFamily="34" charset="0"/>
              </a:rPr>
              <a:t>2 : Entrée de l’image de la droite vers la gauche.</a:t>
            </a:r>
          </a:p>
          <a:p>
            <a:pPr algn="just"/>
            <a:r>
              <a:rPr lang="fr-FR" sz="1800" dirty="0">
                <a:solidFill>
                  <a:schemeClr val="tx1"/>
                </a:solidFill>
                <a:latin typeface="Calibri" panose="020F0502020204030204" pitchFamily="34" charset="0"/>
                <a:cs typeface="Calibri" panose="020F0502020204030204" pitchFamily="34" charset="0"/>
              </a:rPr>
              <a:t>3 : Entrée fondue de la consigne</a:t>
            </a:r>
          </a:p>
          <a:p>
            <a:pPr algn="just"/>
            <a:r>
              <a:rPr lang="fr-FR" sz="1800" dirty="0">
                <a:solidFill>
                  <a:schemeClr val="tx1"/>
                </a:solidFill>
                <a:latin typeface="Calibri" panose="020F0502020204030204" pitchFamily="34" charset="0"/>
                <a:cs typeface="Calibri" panose="020F0502020204030204" pitchFamily="34" charset="0"/>
              </a:rPr>
              <a:t>4 : Entrée flottant entrant vers le haut du cadre jaune et blanc avec le texte explicatif</a:t>
            </a:r>
          </a:p>
          <a:p>
            <a:pPr algn="just"/>
            <a:r>
              <a:rPr lang="fr-FR" sz="1800" dirty="0">
                <a:solidFill>
                  <a:schemeClr val="tx1"/>
                </a:solidFill>
                <a:latin typeface="Calibri" panose="020F0502020204030204" pitchFamily="34" charset="0"/>
                <a:cs typeface="Calibri" panose="020F0502020204030204" pitchFamily="34" charset="0"/>
              </a:rPr>
              <a:t>5 : Entrée fondue des éléments de réponse</a:t>
            </a:r>
          </a:p>
          <a:p>
            <a:pPr algn="just"/>
            <a:r>
              <a:rPr lang="fr-FR" sz="1800" dirty="0">
                <a:solidFill>
                  <a:schemeClr val="tx1"/>
                </a:solidFill>
                <a:latin typeface="Calibri" panose="020F0502020204030204" pitchFamily="34" charset="0"/>
                <a:cs typeface="Calibri" panose="020F0502020204030204" pitchFamily="34" charset="0"/>
              </a:rPr>
              <a:t>6 : Entrée fondue du curseur de la souris qui vient changer la couleur du bouton Valider</a:t>
            </a:r>
          </a:p>
          <a:p>
            <a:pPr algn="just"/>
            <a:endParaRPr lang="fr-FR" sz="1800" dirty="0">
              <a:solidFill>
                <a:schemeClr val="tx1"/>
              </a:solidFill>
              <a:latin typeface="Calibri" panose="020F0502020204030204" pitchFamily="34" charset="0"/>
              <a:cs typeface="Calibri" panose="020F0502020204030204" pitchFamily="34" charset="0"/>
            </a:endParaRPr>
          </a:p>
          <a:p>
            <a:pPr algn="l"/>
            <a:endParaRPr lang="fr-FR" sz="2000" dirty="0">
              <a:solidFill>
                <a:schemeClr val="tx1"/>
              </a:solidFill>
              <a:latin typeface="Calibri" panose="020F0502020204030204" pitchFamily="34" charset="0"/>
              <a:cs typeface="Calibri" panose="020F0502020204030204" pitchFamily="34" charset="0"/>
            </a:endParaRPr>
          </a:p>
          <a:p>
            <a:r>
              <a:rPr lang="fr-FR" sz="1800" dirty="0">
                <a:solidFill>
                  <a:srgbClr val="0070C0"/>
                </a:solidFill>
                <a:latin typeface="Calibri" panose="020F0502020204030204" pitchFamily="34" charset="0"/>
                <a:cs typeface="Calibri" panose="020F0502020204030204" pitchFamily="34" charset="0"/>
              </a:rPr>
              <a:t>Pour tout le module : Le patient peut revoir la slide, mettre en pause et afficher ou non les sous-titres.</a:t>
            </a:r>
          </a:p>
          <a:p>
            <a:pPr algn="l"/>
            <a:endParaRPr lang="fr-FR" sz="1800" dirty="0"/>
          </a:p>
          <a:p>
            <a:pPr algn="l"/>
            <a:endParaRPr lang="fr-FR" sz="1100" dirty="0"/>
          </a:p>
        </p:txBody>
      </p:sp>
      <p:sp>
        <p:nvSpPr>
          <p:cNvPr id="33" name="Espace réservé du texte 13">
            <a:extLst>
              <a:ext uri="{FF2B5EF4-FFF2-40B4-BE49-F238E27FC236}">
                <a16:creationId xmlns:a16="http://schemas.microsoft.com/office/drawing/2014/main" id="{E2A0B0B9-4ADF-449E-B88C-5F5CC527614D}"/>
              </a:ext>
            </a:extLst>
          </p:cNvPr>
          <p:cNvSpPr txBox="1">
            <a:spLocks/>
          </p:cNvSpPr>
          <p:nvPr/>
        </p:nvSpPr>
        <p:spPr>
          <a:xfrm>
            <a:off x="12334151" y="24731"/>
            <a:ext cx="5168824" cy="4407569"/>
          </a:xfrm>
          <a:prstGeom prst="rect">
            <a:avLst/>
          </a:prstGeom>
        </p:spPr>
        <p:style>
          <a:lnRef idx="2">
            <a:schemeClr val="accent2"/>
          </a:lnRef>
          <a:fillRef idx="1">
            <a:schemeClr val="lt1"/>
          </a:fillRef>
          <a:effectRef idx="0">
            <a:schemeClr val="accent2"/>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2000" dirty="0">
                <a:solidFill>
                  <a:schemeClr val="tx2"/>
                </a:solidFill>
                <a:latin typeface="Century Gothic" panose="020B0502020202020204" pitchFamily="34" charset="0"/>
              </a:rPr>
              <a:t>Commentaires Léa / Inès</a:t>
            </a:r>
          </a:p>
          <a:p>
            <a:pPr algn="ctr"/>
            <a:endParaRPr lang="fr-FR" sz="2000" dirty="0">
              <a:solidFill>
                <a:schemeClr val="tx2"/>
              </a:solidFill>
              <a:latin typeface="Century Gothic" panose="020B0502020202020204" pitchFamily="34" charset="0"/>
            </a:endParaRPr>
          </a:p>
          <a:p>
            <a:pPr algn="ctr"/>
            <a:endParaRPr lang="fr-FR" sz="2000" dirty="0">
              <a:solidFill>
                <a:schemeClr val="tx2"/>
              </a:solidFill>
              <a:latin typeface="Century Gothic" panose="020B0502020202020204" pitchFamily="34" charset="0"/>
            </a:endParaRPr>
          </a:p>
        </p:txBody>
      </p:sp>
      <p:sp>
        <p:nvSpPr>
          <p:cNvPr id="34" name="Espace réservé du texte 13">
            <a:extLst>
              <a:ext uri="{FF2B5EF4-FFF2-40B4-BE49-F238E27FC236}">
                <a16:creationId xmlns:a16="http://schemas.microsoft.com/office/drawing/2014/main" id="{C0AB06CE-6C30-4EB4-AD01-59B00071E75A}"/>
              </a:ext>
            </a:extLst>
          </p:cNvPr>
          <p:cNvSpPr txBox="1">
            <a:spLocks/>
          </p:cNvSpPr>
          <p:nvPr/>
        </p:nvSpPr>
        <p:spPr>
          <a:xfrm>
            <a:off x="12384951" y="5052085"/>
            <a:ext cx="5067224" cy="4131469"/>
          </a:xfrm>
          <a:prstGeom prst="rect">
            <a:avLst/>
          </a:prstGeom>
        </p:spPr>
        <p:style>
          <a:lnRef idx="2">
            <a:schemeClr val="accent2"/>
          </a:lnRef>
          <a:fillRef idx="1">
            <a:schemeClr val="lt1"/>
          </a:fillRef>
          <a:effectRef idx="0">
            <a:schemeClr val="accent2"/>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2000" dirty="0">
                <a:solidFill>
                  <a:schemeClr val="tx2"/>
                </a:solidFill>
                <a:latin typeface="Century Gothic" panose="020B0502020202020204" pitchFamily="34" charset="0"/>
              </a:rPr>
              <a:t>Commentaires Client</a:t>
            </a:r>
          </a:p>
          <a:p>
            <a:pPr algn="ctr"/>
            <a:endParaRPr lang="fr-FR" sz="2000" dirty="0">
              <a:solidFill>
                <a:schemeClr val="tx2"/>
              </a:solidFill>
              <a:latin typeface="Century Gothic" panose="020B0502020202020204" pitchFamily="34" charset="0"/>
            </a:endParaRPr>
          </a:p>
          <a:p>
            <a:endParaRPr lang="fr-FR" sz="1600" dirty="0">
              <a:solidFill>
                <a:schemeClr val="tx2"/>
              </a:solidFill>
            </a:endParaRPr>
          </a:p>
          <a:p>
            <a:endParaRPr lang="fr-FR" sz="1600" dirty="0">
              <a:solidFill>
                <a:schemeClr val="tx2"/>
              </a:solidFill>
              <a:latin typeface="Century Gothic" panose="020B0502020202020204" pitchFamily="34" charset="0"/>
            </a:endParaRPr>
          </a:p>
        </p:txBody>
      </p:sp>
      <p:sp>
        <p:nvSpPr>
          <p:cNvPr id="35" name="Espace réservé du texte 13">
            <a:extLst>
              <a:ext uri="{FF2B5EF4-FFF2-40B4-BE49-F238E27FC236}">
                <a16:creationId xmlns:a16="http://schemas.microsoft.com/office/drawing/2014/main" id="{2C3FB128-400C-4CA8-86BC-A30DD9C80FDB}"/>
              </a:ext>
            </a:extLst>
          </p:cNvPr>
          <p:cNvSpPr txBox="1">
            <a:spLocks/>
          </p:cNvSpPr>
          <p:nvPr/>
        </p:nvSpPr>
        <p:spPr>
          <a:xfrm>
            <a:off x="0" y="7079903"/>
            <a:ext cx="12192000" cy="3552807"/>
          </a:xfrm>
          <a:prstGeom prst="rect">
            <a:avLst/>
          </a:prstGeom>
        </p:spPr>
        <p:style>
          <a:lnRef idx="2">
            <a:schemeClr val="accent1"/>
          </a:lnRef>
          <a:fillRef idx="1">
            <a:schemeClr val="lt1"/>
          </a:fillRef>
          <a:effectRef idx="0">
            <a:schemeClr val="accent1"/>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r>
              <a:rPr lang="en-US" sz="2000" b="1" dirty="0" err="1"/>
              <a:t>Voix</a:t>
            </a:r>
            <a:r>
              <a:rPr lang="en-US" sz="2000" b="1" dirty="0"/>
              <a:t> off :</a:t>
            </a:r>
          </a:p>
          <a:p>
            <a:r>
              <a:rPr lang="fr-FR" sz="2000" dirty="0"/>
              <a:t>À partir de ta représentation de l’équilibrage alimentaire, déplace les groupes d’aliments et les comportements dans les catégories correspondantes.</a:t>
            </a:r>
          </a:p>
          <a:p>
            <a:r>
              <a:rPr lang="en-US" sz="2000" dirty="0" err="1"/>
              <a:t>Déplace</a:t>
            </a:r>
            <a:r>
              <a:rPr lang="en-US" sz="2000" dirty="0"/>
              <a:t> les items dans les categories : Augmenter, Aller </a:t>
            </a:r>
            <a:r>
              <a:rPr lang="en-US" sz="2000" dirty="0" err="1"/>
              <a:t>vers</a:t>
            </a:r>
            <a:r>
              <a:rPr lang="en-US" sz="2000" dirty="0"/>
              <a:t> et </a:t>
            </a:r>
            <a:r>
              <a:rPr lang="en-US" sz="2000" dirty="0" err="1"/>
              <a:t>Réduire</a:t>
            </a:r>
            <a:r>
              <a:rPr lang="en-US" sz="2000" dirty="0"/>
              <a:t> , </a:t>
            </a:r>
            <a:r>
              <a:rPr lang="en-US" sz="2000" dirty="0" err="1"/>
              <a:t>puis</a:t>
            </a:r>
            <a:r>
              <a:rPr lang="en-US" sz="2000" dirty="0"/>
              <a:t> clique sur </a:t>
            </a:r>
            <a:r>
              <a:rPr lang="en-US" sz="2000" dirty="0" err="1"/>
              <a:t>valider</a:t>
            </a:r>
            <a:r>
              <a:rPr lang="en-US" sz="2000" dirty="0"/>
              <a:t>. </a:t>
            </a:r>
          </a:p>
        </p:txBody>
      </p:sp>
      <p:pic>
        <p:nvPicPr>
          <p:cNvPr id="2" name="Image 1">
            <a:extLst>
              <a:ext uri="{FF2B5EF4-FFF2-40B4-BE49-F238E27FC236}">
                <a16:creationId xmlns:a16="http://schemas.microsoft.com/office/drawing/2014/main" id="{E943A515-64A6-4B43-BBE4-1B85FA0B39D4}"/>
              </a:ext>
            </a:extLst>
          </p:cNvPr>
          <p:cNvPicPr>
            <a:picLocks noChangeAspect="1"/>
          </p:cNvPicPr>
          <p:nvPr/>
        </p:nvPicPr>
        <p:blipFill>
          <a:blip r:embed="rId9"/>
          <a:stretch>
            <a:fillRect/>
          </a:stretch>
        </p:blipFill>
        <p:spPr>
          <a:xfrm>
            <a:off x="6800683" y="2250155"/>
            <a:ext cx="1460162" cy="955025"/>
          </a:xfrm>
          <a:prstGeom prst="rect">
            <a:avLst/>
          </a:prstGeom>
        </p:spPr>
      </p:pic>
      <p:pic>
        <p:nvPicPr>
          <p:cNvPr id="46" name="Image 45">
            <a:extLst>
              <a:ext uri="{FF2B5EF4-FFF2-40B4-BE49-F238E27FC236}">
                <a16:creationId xmlns:a16="http://schemas.microsoft.com/office/drawing/2014/main" id="{6DCCF378-727C-42F6-AC86-DEA7BD2C460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423220" y="5366259"/>
            <a:ext cx="1064878" cy="306908"/>
          </a:xfrm>
          <a:prstGeom prst="rect">
            <a:avLst/>
          </a:prstGeom>
        </p:spPr>
      </p:pic>
      <p:pic>
        <p:nvPicPr>
          <p:cNvPr id="47" name="Image 46">
            <a:extLst>
              <a:ext uri="{FF2B5EF4-FFF2-40B4-BE49-F238E27FC236}">
                <a16:creationId xmlns:a16="http://schemas.microsoft.com/office/drawing/2014/main" id="{BCA12AAF-9FE1-4B65-9277-4BE6A88A4AD5}"/>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214116" y="5509780"/>
            <a:ext cx="483985" cy="483985"/>
          </a:xfrm>
          <a:prstGeom prst="rect">
            <a:avLst/>
          </a:prstGeom>
        </p:spPr>
      </p:pic>
      <p:sp>
        <p:nvSpPr>
          <p:cNvPr id="48" name="ZoneTexte 47">
            <a:extLst>
              <a:ext uri="{FF2B5EF4-FFF2-40B4-BE49-F238E27FC236}">
                <a16:creationId xmlns:a16="http://schemas.microsoft.com/office/drawing/2014/main" id="{93673139-9A82-401C-9985-740D25709EAA}"/>
              </a:ext>
            </a:extLst>
          </p:cNvPr>
          <p:cNvSpPr txBox="1"/>
          <p:nvPr/>
        </p:nvSpPr>
        <p:spPr>
          <a:xfrm>
            <a:off x="4405557" y="917165"/>
            <a:ext cx="6250414" cy="646331"/>
          </a:xfrm>
          <a:prstGeom prst="rect">
            <a:avLst/>
          </a:prstGeom>
          <a:noFill/>
        </p:spPr>
        <p:txBody>
          <a:bodyPr wrap="square" rtlCol="0">
            <a:spAutoFit/>
          </a:bodyPr>
          <a:lstStyle/>
          <a:p>
            <a:pPr algn="ctr"/>
            <a:r>
              <a:rPr lang="fr-FR" b="1" dirty="0">
                <a:solidFill>
                  <a:srgbClr val="171C6A"/>
                </a:solidFill>
                <a:latin typeface="Work Sans"/>
              </a:rPr>
              <a:t>Glisser-déposer les items dans les catégories correspondantes avec le curseur de la souris. Puis clique sur valider.</a:t>
            </a:r>
            <a:endParaRPr lang="fr-FR" sz="1600" b="1" dirty="0">
              <a:solidFill>
                <a:srgbClr val="171C6A"/>
              </a:solidFill>
              <a:latin typeface="Work Sans"/>
            </a:endParaRPr>
          </a:p>
        </p:txBody>
      </p:sp>
      <p:pic>
        <p:nvPicPr>
          <p:cNvPr id="49" name="Image 48">
            <a:extLst>
              <a:ext uri="{FF2B5EF4-FFF2-40B4-BE49-F238E27FC236}">
                <a16:creationId xmlns:a16="http://schemas.microsoft.com/office/drawing/2014/main" id="{AD53174B-5FB1-4B20-A441-CF2D0B9E2234}"/>
              </a:ext>
            </a:extLst>
          </p:cNvPr>
          <p:cNvPicPr>
            <a:picLocks noChangeAspect="1"/>
          </p:cNvPicPr>
          <p:nvPr/>
        </p:nvPicPr>
        <p:blipFill>
          <a:blip r:embed="rId12"/>
          <a:stretch>
            <a:fillRect/>
          </a:stretch>
        </p:blipFill>
        <p:spPr>
          <a:xfrm>
            <a:off x="5034736" y="2103582"/>
            <a:ext cx="1145765" cy="1088477"/>
          </a:xfrm>
          <a:prstGeom prst="rect">
            <a:avLst/>
          </a:prstGeom>
        </p:spPr>
      </p:pic>
      <p:pic>
        <p:nvPicPr>
          <p:cNvPr id="50" name="Image 49">
            <a:extLst>
              <a:ext uri="{FF2B5EF4-FFF2-40B4-BE49-F238E27FC236}">
                <a16:creationId xmlns:a16="http://schemas.microsoft.com/office/drawing/2014/main" id="{130A6CDA-8CF6-40BE-B83C-733C5B35F5D4}"/>
              </a:ext>
            </a:extLst>
          </p:cNvPr>
          <p:cNvPicPr>
            <a:picLocks noChangeAspect="1"/>
          </p:cNvPicPr>
          <p:nvPr/>
        </p:nvPicPr>
        <p:blipFill>
          <a:blip r:embed="rId13"/>
          <a:stretch>
            <a:fillRect/>
          </a:stretch>
        </p:blipFill>
        <p:spPr>
          <a:xfrm>
            <a:off x="8593974" y="2236992"/>
            <a:ext cx="1620142" cy="858194"/>
          </a:xfrm>
          <a:prstGeom prst="rect">
            <a:avLst/>
          </a:prstGeom>
        </p:spPr>
      </p:pic>
      <p:sp>
        <p:nvSpPr>
          <p:cNvPr id="45" name="ZoneTexte 44">
            <a:extLst>
              <a:ext uri="{FF2B5EF4-FFF2-40B4-BE49-F238E27FC236}">
                <a16:creationId xmlns:a16="http://schemas.microsoft.com/office/drawing/2014/main" id="{2569F1A8-5850-4CC1-A9BF-56A8A4D2DAD3}"/>
              </a:ext>
            </a:extLst>
          </p:cNvPr>
          <p:cNvSpPr txBox="1"/>
          <p:nvPr/>
        </p:nvSpPr>
        <p:spPr>
          <a:xfrm>
            <a:off x="616632" y="3356441"/>
            <a:ext cx="2810149" cy="1323439"/>
          </a:xfrm>
          <a:prstGeom prst="rect">
            <a:avLst/>
          </a:prstGeom>
          <a:noFill/>
        </p:spPr>
        <p:txBody>
          <a:bodyPr wrap="square" rtlCol="0">
            <a:spAutoFit/>
          </a:bodyPr>
          <a:lstStyle/>
          <a:p>
            <a:r>
              <a:rPr lang="fr-FR" sz="1600" dirty="0"/>
              <a:t>À partir de ta représentation de l’équilibrage alimentaire, déplace les groupes d’aliments et les comportements dans les catégories correspondantes.</a:t>
            </a:r>
          </a:p>
        </p:txBody>
      </p:sp>
    </p:spTree>
    <p:extLst>
      <p:ext uri="{BB962C8B-B14F-4D97-AF65-F5344CB8AC3E}">
        <p14:creationId xmlns:p14="http://schemas.microsoft.com/office/powerpoint/2010/main" val="628795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 calcmode="lin" valueType="num">
                                      <p:cBhvr>
                                        <p:cTn id="9" dur="1000" fill="hold"/>
                                        <p:tgtEl>
                                          <p:spTgt spid="15"/>
                                        </p:tgtEl>
                                        <p:attrNameLst>
                                          <p:attrName>style.rotation</p:attrName>
                                        </p:attrNameLst>
                                      </p:cBhvr>
                                      <p:tavLst>
                                        <p:tav tm="0">
                                          <p:val>
                                            <p:fltVal val="90"/>
                                          </p:val>
                                        </p:tav>
                                        <p:tav tm="100000">
                                          <p:val>
                                            <p:fltVal val="0"/>
                                          </p:val>
                                        </p:tav>
                                      </p:tavLst>
                                    </p:anim>
                                    <p:animEffect transition="in" filter="fade">
                                      <p:cBhvr>
                                        <p:cTn id="10" dur="1000"/>
                                        <p:tgtEl>
                                          <p:spTgt spid="15"/>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500"/>
                                        <p:tgtEl>
                                          <p:spTgt spid="18"/>
                                        </p:tgtEl>
                                      </p:cBhvr>
                                    </p:animEffect>
                                  </p:childTnLst>
                                </p:cTn>
                              </p:par>
                              <p:par>
                                <p:cTn id="15" presetID="31"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p:cTn id="17" dur="1000" fill="hold"/>
                                        <p:tgtEl>
                                          <p:spTgt spid="16"/>
                                        </p:tgtEl>
                                        <p:attrNameLst>
                                          <p:attrName>ppt_w</p:attrName>
                                        </p:attrNameLst>
                                      </p:cBhvr>
                                      <p:tavLst>
                                        <p:tav tm="0">
                                          <p:val>
                                            <p:fltVal val="0"/>
                                          </p:val>
                                        </p:tav>
                                        <p:tav tm="100000">
                                          <p:val>
                                            <p:strVal val="#ppt_w"/>
                                          </p:val>
                                        </p:tav>
                                      </p:tavLst>
                                    </p:anim>
                                    <p:anim calcmode="lin" valueType="num">
                                      <p:cBhvr>
                                        <p:cTn id="18" dur="1000" fill="hold"/>
                                        <p:tgtEl>
                                          <p:spTgt spid="16"/>
                                        </p:tgtEl>
                                        <p:attrNameLst>
                                          <p:attrName>ppt_h</p:attrName>
                                        </p:attrNameLst>
                                      </p:cBhvr>
                                      <p:tavLst>
                                        <p:tav tm="0">
                                          <p:val>
                                            <p:fltVal val="0"/>
                                          </p:val>
                                        </p:tav>
                                        <p:tav tm="100000">
                                          <p:val>
                                            <p:strVal val="#ppt_h"/>
                                          </p:val>
                                        </p:tav>
                                      </p:tavLst>
                                    </p:anim>
                                    <p:anim calcmode="lin" valueType="num">
                                      <p:cBhvr>
                                        <p:cTn id="19" dur="1000" fill="hold"/>
                                        <p:tgtEl>
                                          <p:spTgt spid="16"/>
                                        </p:tgtEl>
                                        <p:attrNameLst>
                                          <p:attrName>style.rotation</p:attrName>
                                        </p:attrNameLst>
                                      </p:cBhvr>
                                      <p:tavLst>
                                        <p:tav tm="0">
                                          <p:val>
                                            <p:fltVal val="90"/>
                                          </p:val>
                                        </p:tav>
                                        <p:tav tm="100000">
                                          <p:val>
                                            <p:fltVal val="0"/>
                                          </p:val>
                                        </p:tav>
                                      </p:tavLst>
                                    </p:anim>
                                    <p:animEffect transition="in" filter="fade">
                                      <p:cBhvr>
                                        <p:cTn id="20" dur="1000"/>
                                        <p:tgtEl>
                                          <p:spTgt spid="16"/>
                                        </p:tgtEl>
                                      </p:cBhvr>
                                    </p:animEffect>
                                  </p:childTnLst>
                                </p:cTn>
                              </p:par>
                            </p:childTnLst>
                          </p:cTn>
                        </p:par>
                        <p:par>
                          <p:cTn id="21" fill="hold">
                            <p:stCondLst>
                              <p:cond delay="2000"/>
                            </p:stCondLst>
                            <p:childTnLst>
                              <p:par>
                                <p:cTn id="22" presetID="31" presetClass="entr" presetSubtype="0"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p:cTn id="24" dur="1000" fill="hold"/>
                                        <p:tgtEl>
                                          <p:spTgt spid="17"/>
                                        </p:tgtEl>
                                        <p:attrNameLst>
                                          <p:attrName>ppt_w</p:attrName>
                                        </p:attrNameLst>
                                      </p:cBhvr>
                                      <p:tavLst>
                                        <p:tav tm="0">
                                          <p:val>
                                            <p:fltVal val="0"/>
                                          </p:val>
                                        </p:tav>
                                        <p:tav tm="100000">
                                          <p:val>
                                            <p:strVal val="#ppt_w"/>
                                          </p:val>
                                        </p:tav>
                                      </p:tavLst>
                                    </p:anim>
                                    <p:anim calcmode="lin" valueType="num">
                                      <p:cBhvr>
                                        <p:cTn id="25" dur="1000" fill="hold"/>
                                        <p:tgtEl>
                                          <p:spTgt spid="17"/>
                                        </p:tgtEl>
                                        <p:attrNameLst>
                                          <p:attrName>ppt_h</p:attrName>
                                        </p:attrNameLst>
                                      </p:cBhvr>
                                      <p:tavLst>
                                        <p:tav tm="0">
                                          <p:val>
                                            <p:fltVal val="0"/>
                                          </p:val>
                                        </p:tav>
                                        <p:tav tm="100000">
                                          <p:val>
                                            <p:strVal val="#ppt_h"/>
                                          </p:val>
                                        </p:tav>
                                      </p:tavLst>
                                    </p:anim>
                                    <p:anim calcmode="lin" valueType="num">
                                      <p:cBhvr>
                                        <p:cTn id="26" dur="1000" fill="hold"/>
                                        <p:tgtEl>
                                          <p:spTgt spid="17"/>
                                        </p:tgtEl>
                                        <p:attrNameLst>
                                          <p:attrName>style.rotation</p:attrName>
                                        </p:attrNameLst>
                                      </p:cBhvr>
                                      <p:tavLst>
                                        <p:tav tm="0">
                                          <p:val>
                                            <p:fltVal val="90"/>
                                          </p:val>
                                        </p:tav>
                                        <p:tav tm="100000">
                                          <p:val>
                                            <p:fltVal val="0"/>
                                          </p:val>
                                        </p:tav>
                                      </p:tavLst>
                                    </p:anim>
                                    <p:animEffect transition="in" filter="fade">
                                      <p:cBhvr>
                                        <p:cTn id="27" dur="1000"/>
                                        <p:tgtEl>
                                          <p:spTgt spid="17"/>
                                        </p:tgtEl>
                                      </p:cBhvr>
                                    </p:animEffect>
                                  </p:childTnLst>
                                </p:cTn>
                              </p:par>
                            </p:childTnLst>
                          </p:cTn>
                        </p:par>
                        <p:par>
                          <p:cTn id="28" fill="hold">
                            <p:stCondLst>
                              <p:cond delay="3000"/>
                            </p:stCondLst>
                            <p:childTnLst>
                              <p:par>
                                <p:cTn id="29" presetID="42" presetClass="entr" presetSubtype="0" fill="hold"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fade">
                                      <p:cBhvr>
                                        <p:cTn id="31" dur="1000"/>
                                        <p:tgtEl>
                                          <p:spTgt spid="25"/>
                                        </p:tgtEl>
                                      </p:cBhvr>
                                    </p:animEffect>
                                    <p:anim calcmode="lin" valueType="num">
                                      <p:cBhvr>
                                        <p:cTn id="32" dur="1000" fill="hold"/>
                                        <p:tgtEl>
                                          <p:spTgt spid="25"/>
                                        </p:tgtEl>
                                        <p:attrNameLst>
                                          <p:attrName>ppt_x</p:attrName>
                                        </p:attrNameLst>
                                      </p:cBhvr>
                                      <p:tavLst>
                                        <p:tav tm="0">
                                          <p:val>
                                            <p:strVal val="#ppt_x"/>
                                          </p:val>
                                        </p:tav>
                                        <p:tav tm="100000">
                                          <p:val>
                                            <p:strVal val="#ppt_x"/>
                                          </p:val>
                                        </p:tav>
                                      </p:tavLst>
                                    </p:anim>
                                    <p:anim calcmode="lin" valueType="num">
                                      <p:cBhvr>
                                        <p:cTn id="33" dur="1000" fill="hold"/>
                                        <p:tgtEl>
                                          <p:spTgt spid="25"/>
                                        </p:tgtEl>
                                        <p:attrNameLst>
                                          <p:attrName>ppt_y</p:attrName>
                                        </p:attrNameLst>
                                      </p:cBhvr>
                                      <p:tavLst>
                                        <p:tav tm="0">
                                          <p:val>
                                            <p:strVal val="#ppt_y+.1"/>
                                          </p:val>
                                        </p:tav>
                                        <p:tav tm="100000">
                                          <p:val>
                                            <p:strVal val="#ppt_y"/>
                                          </p:val>
                                        </p:tav>
                                      </p:tavLst>
                                    </p:anim>
                                  </p:childTnLst>
                                </p:cTn>
                              </p:par>
                            </p:childTnLst>
                          </p:cTn>
                        </p:par>
                        <p:par>
                          <p:cTn id="34" fill="hold">
                            <p:stCondLst>
                              <p:cond delay="4000"/>
                            </p:stCondLst>
                            <p:childTnLst>
                              <p:par>
                                <p:cTn id="35" presetID="10" presetClass="entr" presetSubtype="0" fill="hold" nodeType="afterEffect">
                                  <p:stCondLst>
                                    <p:cond delay="0"/>
                                  </p:stCondLst>
                                  <p:childTnLst>
                                    <p:set>
                                      <p:cBhvr>
                                        <p:cTn id="36" dur="1" fill="hold">
                                          <p:stCondLst>
                                            <p:cond delay="0"/>
                                          </p:stCondLst>
                                        </p:cTn>
                                        <p:tgtEl>
                                          <p:spTgt spid="46"/>
                                        </p:tgtEl>
                                        <p:attrNameLst>
                                          <p:attrName>style.visibility</p:attrName>
                                        </p:attrNameLst>
                                      </p:cBhvr>
                                      <p:to>
                                        <p:strVal val="visible"/>
                                      </p:to>
                                    </p:set>
                                    <p:animEffect transition="in" filter="fade">
                                      <p:cBhvr>
                                        <p:cTn id="37" dur="500"/>
                                        <p:tgtEl>
                                          <p:spTgt spid="46"/>
                                        </p:tgtEl>
                                      </p:cBhvr>
                                    </p:animEffect>
                                  </p:childTnLst>
                                </p:cTn>
                              </p:par>
                            </p:childTnLst>
                          </p:cTn>
                        </p:par>
                        <p:par>
                          <p:cTn id="38" fill="hold">
                            <p:stCondLst>
                              <p:cond delay="4500"/>
                            </p:stCondLst>
                            <p:childTnLst>
                              <p:par>
                                <p:cTn id="39" presetID="10" presetClass="entr" presetSubtype="0" fill="hold" nodeType="afterEffect">
                                  <p:stCondLst>
                                    <p:cond delay="0"/>
                                  </p:stCondLst>
                                  <p:childTnLst>
                                    <p:set>
                                      <p:cBhvr>
                                        <p:cTn id="40" dur="1" fill="hold">
                                          <p:stCondLst>
                                            <p:cond delay="0"/>
                                          </p:stCondLst>
                                        </p:cTn>
                                        <p:tgtEl>
                                          <p:spTgt spid="47"/>
                                        </p:tgtEl>
                                        <p:attrNameLst>
                                          <p:attrName>style.visibility</p:attrName>
                                        </p:attrNameLst>
                                      </p:cBhvr>
                                      <p:to>
                                        <p:strVal val="visible"/>
                                      </p:to>
                                    </p:set>
                                    <p:animEffect transition="in" filter="fade">
                                      <p:cBhvr>
                                        <p:cTn id="41" dur="500"/>
                                        <p:tgtEl>
                                          <p:spTgt spid="47"/>
                                        </p:tgtEl>
                                      </p:cBhvr>
                                    </p:animEffect>
                                  </p:childTnLst>
                                </p:cTn>
                              </p:par>
                            </p:childTnLst>
                          </p:cTn>
                        </p:par>
                        <p:par>
                          <p:cTn id="42" fill="hold">
                            <p:stCondLst>
                              <p:cond delay="5000"/>
                            </p:stCondLst>
                            <p:childTnLst>
                              <p:par>
                                <p:cTn id="43" presetID="10" presetClass="entr" presetSubtype="0" fill="hold" grpId="0" nodeType="afterEffect">
                                  <p:stCondLst>
                                    <p:cond delay="0"/>
                                  </p:stCondLst>
                                  <p:childTnLst>
                                    <p:set>
                                      <p:cBhvr>
                                        <p:cTn id="44" dur="1" fill="hold">
                                          <p:stCondLst>
                                            <p:cond delay="0"/>
                                          </p:stCondLst>
                                        </p:cTn>
                                        <p:tgtEl>
                                          <p:spTgt spid="45"/>
                                        </p:tgtEl>
                                        <p:attrNameLst>
                                          <p:attrName>style.visibility</p:attrName>
                                        </p:attrNameLst>
                                      </p:cBhvr>
                                      <p:to>
                                        <p:strVal val="visible"/>
                                      </p:to>
                                    </p:set>
                                    <p:animEffect transition="in" filter="fade">
                                      <p:cBhvr>
                                        <p:cTn id="45"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p:bldP spid="4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CB2AB43B-CB89-45EF-A664-6A9BF24353D0}"/>
              </a:ext>
            </a:extLst>
          </p:cNvPr>
          <p:cNvSpPr txBox="1"/>
          <p:nvPr/>
        </p:nvSpPr>
        <p:spPr>
          <a:xfrm>
            <a:off x="615373" y="474027"/>
            <a:ext cx="9285927" cy="954107"/>
          </a:xfrm>
          <a:prstGeom prst="rect">
            <a:avLst/>
          </a:prstGeom>
          <a:noFill/>
        </p:spPr>
        <p:txBody>
          <a:bodyPr wrap="square" rtlCol="0">
            <a:spAutoFit/>
          </a:bodyPr>
          <a:lstStyle/>
          <a:p>
            <a:r>
              <a:rPr lang="fr-FR" sz="2800" dirty="0">
                <a:solidFill>
                  <a:srgbClr val="171C6A"/>
                </a:solidFill>
                <a:latin typeface="Work Sans"/>
              </a:rPr>
              <a:t>Glisser-déposer les items dans les catégories correspondantes avec le curseur de la souris. Puis clique sur valider.</a:t>
            </a:r>
            <a:endParaRPr lang="fr-FR" sz="2400" dirty="0">
              <a:solidFill>
                <a:srgbClr val="171C6A"/>
              </a:solidFill>
              <a:latin typeface="Work Sans"/>
            </a:endParaRPr>
          </a:p>
        </p:txBody>
      </p:sp>
      <p:pic>
        <p:nvPicPr>
          <p:cNvPr id="8" name="Image 7">
            <a:extLst>
              <a:ext uri="{FF2B5EF4-FFF2-40B4-BE49-F238E27FC236}">
                <a16:creationId xmlns:a16="http://schemas.microsoft.com/office/drawing/2014/main" id="{D59A895B-D4A8-43F1-91D2-2E97CA9E7F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6961" y="170181"/>
            <a:ext cx="823359" cy="342010"/>
          </a:xfrm>
          <a:prstGeom prst="rect">
            <a:avLst/>
          </a:prstGeom>
        </p:spPr>
      </p:pic>
      <p:pic>
        <p:nvPicPr>
          <p:cNvPr id="9" name="Image 8">
            <a:extLst>
              <a:ext uri="{FF2B5EF4-FFF2-40B4-BE49-F238E27FC236}">
                <a16:creationId xmlns:a16="http://schemas.microsoft.com/office/drawing/2014/main" id="{8D1A5273-70D1-4845-91E9-2DB24F736C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35260" y="162561"/>
            <a:ext cx="59689" cy="366661"/>
          </a:xfrm>
          <a:prstGeom prst="rect">
            <a:avLst/>
          </a:prstGeom>
        </p:spPr>
      </p:pic>
      <p:pic>
        <p:nvPicPr>
          <p:cNvPr id="10" name="Image 9">
            <a:extLst>
              <a:ext uri="{FF2B5EF4-FFF2-40B4-BE49-F238E27FC236}">
                <a16:creationId xmlns:a16="http://schemas.microsoft.com/office/drawing/2014/main" id="{70C073E4-C426-480D-AB28-8A41313FA4E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76559" y="170181"/>
            <a:ext cx="263526" cy="353510"/>
          </a:xfrm>
          <a:prstGeom prst="rect">
            <a:avLst/>
          </a:prstGeom>
        </p:spPr>
      </p:pic>
      <p:pic>
        <p:nvPicPr>
          <p:cNvPr id="11" name="Image 10">
            <a:extLst>
              <a:ext uri="{FF2B5EF4-FFF2-40B4-BE49-F238E27FC236}">
                <a16:creationId xmlns:a16="http://schemas.microsoft.com/office/drawing/2014/main" id="{87FECB3E-CC3D-4052-B5F2-D195BC62034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36935" y="186690"/>
            <a:ext cx="325501" cy="325501"/>
          </a:xfrm>
          <a:prstGeom prst="rect">
            <a:avLst/>
          </a:prstGeom>
        </p:spPr>
      </p:pic>
      <p:pic>
        <p:nvPicPr>
          <p:cNvPr id="12" name="Image 11">
            <a:extLst>
              <a:ext uri="{FF2B5EF4-FFF2-40B4-BE49-F238E27FC236}">
                <a16:creationId xmlns:a16="http://schemas.microsoft.com/office/drawing/2014/main" id="{0FA470C5-B331-47AE-8339-99B03BE07A8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736705" y="222631"/>
            <a:ext cx="246444" cy="240283"/>
          </a:xfrm>
          <a:prstGeom prst="rect">
            <a:avLst/>
          </a:prstGeom>
        </p:spPr>
      </p:pic>
      <p:pic>
        <p:nvPicPr>
          <p:cNvPr id="15" name="Image 14">
            <a:extLst>
              <a:ext uri="{FF2B5EF4-FFF2-40B4-BE49-F238E27FC236}">
                <a16:creationId xmlns:a16="http://schemas.microsoft.com/office/drawing/2014/main" id="{FE363CD2-7E5B-44A5-9170-EFE74824C04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40190" y="5888885"/>
            <a:ext cx="1451611" cy="418368"/>
          </a:xfrm>
          <a:prstGeom prst="rect">
            <a:avLst/>
          </a:prstGeom>
        </p:spPr>
      </p:pic>
      <p:sp>
        <p:nvSpPr>
          <p:cNvPr id="28" name="Espace réservé du texte 13">
            <a:extLst>
              <a:ext uri="{FF2B5EF4-FFF2-40B4-BE49-F238E27FC236}">
                <a16:creationId xmlns:a16="http://schemas.microsoft.com/office/drawing/2014/main" id="{63440B28-CC57-46FB-B78E-5A4442C1712E}"/>
              </a:ext>
            </a:extLst>
          </p:cNvPr>
          <p:cNvSpPr txBox="1">
            <a:spLocks/>
          </p:cNvSpPr>
          <p:nvPr/>
        </p:nvSpPr>
        <p:spPr>
          <a:xfrm>
            <a:off x="-5461668" y="-668"/>
            <a:ext cx="5334672" cy="717110"/>
          </a:xfrm>
          <a:prstGeom prst="rect">
            <a:avLst/>
          </a:prstGeom>
        </p:spPr>
        <p:style>
          <a:lnRef idx="2">
            <a:schemeClr val="accent1"/>
          </a:lnRef>
          <a:fillRef idx="1">
            <a:schemeClr val="lt1"/>
          </a:fillRef>
          <a:effectRef idx="0">
            <a:schemeClr val="accent1"/>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marL="0" indent="0">
              <a:buNone/>
            </a:pPr>
            <a:r>
              <a:rPr lang="fr-FR" sz="2000" dirty="0"/>
              <a:t>Scène 2</a:t>
            </a:r>
          </a:p>
          <a:p>
            <a:pPr marL="0" indent="0">
              <a:buNone/>
            </a:pPr>
            <a:endParaRPr lang="fr-FR" sz="2000" dirty="0"/>
          </a:p>
        </p:txBody>
      </p:sp>
      <p:sp>
        <p:nvSpPr>
          <p:cNvPr id="29" name="Espace réservé du texte 12">
            <a:extLst>
              <a:ext uri="{FF2B5EF4-FFF2-40B4-BE49-F238E27FC236}">
                <a16:creationId xmlns:a16="http://schemas.microsoft.com/office/drawing/2014/main" id="{F94F89C9-5497-4D3E-A990-AC74019C5802}"/>
              </a:ext>
            </a:extLst>
          </p:cNvPr>
          <p:cNvSpPr txBox="1">
            <a:spLocks/>
          </p:cNvSpPr>
          <p:nvPr/>
        </p:nvSpPr>
        <p:spPr>
          <a:xfrm>
            <a:off x="-5473700" y="838199"/>
            <a:ext cx="5309272" cy="8362829"/>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t"/>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1800" dirty="0">
                <a:solidFill>
                  <a:schemeClr val="tx2"/>
                </a:solidFill>
                <a:latin typeface="Century Gothic" panose="020B0502020202020204" pitchFamily="34" charset="0"/>
              </a:rPr>
              <a:t>Spécification de la vue</a:t>
            </a:r>
          </a:p>
          <a:p>
            <a:pPr marL="171450" indent="-171450" algn="l">
              <a:buFont typeface="Wingdings" panose="05000000000000000000" pitchFamily="2" charset="2"/>
              <a:buChar char="Ø"/>
            </a:pPr>
            <a:endParaRPr lang="fr-FR" sz="2400" dirty="0">
              <a:solidFill>
                <a:schemeClr val="tx2"/>
              </a:solidFill>
            </a:endParaRPr>
          </a:p>
          <a:p>
            <a:pPr marL="171450" indent="-171450" algn="l">
              <a:buFont typeface="Wingdings" panose="05000000000000000000" pitchFamily="2" charset="2"/>
              <a:buChar char="Ø"/>
            </a:pPr>
            <a:r>
              <a:rPr lang="fr-FR" sz="1800" dirty="0">
                <a:solidFill>
                  <a:schemeClr val="tx1"/>
                </a:solidFill>
                <a:latin typeface="Alstom" panose="02000503020000020004" pitchFamily="2" charset="0"/>
              </a:rPr>
              <a:t>  </a:t>
            </a:r>
            <a:r>
              <a:rPr lang="fr-FR" sz="2000" dirty="0">
                <a:solidFill>
                  <a:schemeClr val="tx1"/>
                </a:solidFill>
                <a:latin typeface="Calibri" panose="020F0502020204030204" pitchFamily="34" charset="0"/>
                <a:cs typeface="Calibri" panose="020F0502020204030204" pitchFamily="34" charset="0"/>
              </a:rPr>
              <a:t>Nom de la vue « type » :</a:t>
            </a:r>
          </a:p>
          <a:p>
            <a:pPr algn="l"/>
            <a:r>
              <a:rPr lang="fr-FR" sz="2000" dirty="0">
                <a:solidFill>
                  <a:schemeClr val="tx1"/>
                </a:solidFill>
                <a:latin typeface="Calibri" panose="020F0502020204030204" pitchFamily="34" charset="0"/>
                <a:cs typeface="Calibri" panose="020F0502020204030204" pitchFamily="34" charset="0"/>
              </a:rPr>
              <a:t>Exercice</a:t>
            </a:r>
          </a:p>
          <a:p>
            <a:pPr algn="l"/>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Objectif / message principal de cette vue :</a:t>
            </a:r>
          </a:p>
          <a:p>
            <a:r>
              <a:rPr lang="fr-FR" sz="2000" dirty="0">
                <a:solidFill>
                  <a:srgbClr val="171C6A"/>
                </a:solidFill>
                <a:latin typeface="Work Sans"/>
              </a:rPr>
              <a:t>Glissez-déposez les items dans les catégories correspondantes avec le curseur de la souris</a:t>
            </a:r>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Document / média de référence :</a:t>
            </a:r>
          </a:p>
          <a:p>
            <a:r>
              <a:rPr lang="fr-FR" sz="1800" dirty="0">
                <a:solidFill>
                  <a:schemeClr val="tx1"/>
                </a:solidFill>
                <a:latin typeface="Calibri" panose="020F0502020204030204" pitchFamily="34" charset="0"/>
                <a:cs typeface="Calibri" panose="020F0502020204030204" pitchFamily="34" charset="0"/>
              </a:rPr>
              <a:t>Charte graphique</a:t>
            </a:r>
          </a:p>
          <a:p>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Description de l'animation :</a:t>
            </a:r>
            <a:endParaRPr lang="en-US" sz="2000" b="1" dirty="0">
              <a:solidFill>
                <a:schemeClr val="tx1"/>
              </a:solidFill>
            </a:endParaRPr>
          </a:p>
          <a:p>
            <a:pPr algn="l"/>
            <a:r>
              <a:rPr lang="fr-FR" sz="1800" dirty="0">
                <a:solidFill>
                  <a:schemeClr val="tx1"/>
                </a:solidFill>
                <a:latin typeface="Calibri" panose="020F0502020204030204" pitchFamily="34" charset="0"/>
                <a:cs typeface="Calibri" panose="020F0502020204030204" pitchFamily="34" charset="0"/>
              </a:rPr>
              <a:t>Affichage synchronisée avec la voix-off.</a:t>
            </a:r>
          </a:p>
          <a:p>
            <a:pPr algn="l"/>
            <a:r>
              <a:rPr lang="fr-FR" sz="1800" dirty="0">
                <a:solidFill>
                  <a:schemeClr val="tx1"/>
                </a:solidFill>
                <a:latin typeface="Calibri" panose="020F0502020204030204" pitchFamily="34" charset="0"/>
                <a:cs typeface="Calibri" panose="020F0502020204030204" pitchFamily="34" charset="0"/>
              </a:rPr>
              <a:t>1 : Entrée du titre de la gauche vers la droite.</a:t>
            </a:r>
          </a:p>
          <a:p>
            <a:pPr algn="l"/>
            <a:r>
              <a:rPr lang="fr-FR" sz="1800" dirty="0">
                <a:solidFill>
                  <a:schemeClr val="tx1"/>
                </a:solidFill>
                <a:latin typeface="Calibri" panose="020F0502020204030204" pitchFamily="34" charset="0"/>
                <a:cs typeface="Calibri" panose="020F0502020204030204" pitchFamily="34" charset="0"/>
              </a:rPr>
              <a:t>2 : Entrée de l’image de la droite vers la gauche.</a:t>
            </a:r>
          </a:p>
          <a:p>
            <a:pPr algn="just"/>
            <a:r>
              <a:rPr lang="fr-FR" sz="2000" dirty="0">
                <a:solidFill>
                  <a:schemeClr val="tx1"/>
                </a:solidFill>
                <a:latin typeface="Calibri" panose="020F0502020204030204" pitchFamily="34" charset="0"/>
                <a:cs typeface="Calibri" panose="020F0502020204030204" pitchFamily="34" charset="0"/>
              </a:rPr>
              <a:t>3 : Entrée fondue de la consigne</a:t>
            </a:r>
          </a:p>
          <a:p>
            <a:pPr algn="just"/>
            <a:r>
              <a:rPr lang="fr-FR" sz="2000" dirty="0">
                <a:solidFill>
                  <a:schemeClr val="tx1"/>
                </a:solidFill>
                <a:latin typeface="Calibri" panose="020F0502020204030204" pitchFamily="34" charset="0"/>
                <a:cs typeface="Calibri" panose="020F0502020204030204" pitchFamily="34" charset="0"/>
              </a:rPr>
              <a:t>4 : Entrée flottant entrant vers le haut du cadre jaune et blanc avec les catégories</a:t>
            </a:r>
          </a:p>
          <a:p>
            <a:pPr algn="just"/>
            <a:r>
              <a:rPr lang="fr-FR" sz="2000" dirty="0">
                <a:solidFill>
                  <a:schemeClr val="tx1"/>
                </a:solidFill>
                <a:latin typeface="Calibri" panose="020F0502020204030204" pitchFamily="34" charset="0"/>
                <a:cs typeface="Calibri" panose="020F0502020204030204" pitchFamily="34" charset="0"/>
              </a:rPr>
              <a:t>5 : Entrée fondue des éléments de réponse</a:t>
            </a:r>
          </a:p>
          <a:p>
            <a:pPr algn="l"/>
            <a:endParaRPr lang="fr-FR" sz="2000" dirty="0">
              <a:solidFill>
                <a:schemeClr val="tx1"/>
              </a:solidFill>
              <a:latin typeface="Calibri" panose="020F0502020204030204" pitchFamily="34" charset="0"/>
              <a:cs typeface="Calibri" panose="020F0502020204030204" pitchFamily="34" charset="0"/>
            </a:endParaRPr>
          </a:p>
          <a:p>
            <a:r>
              <a:rPr lang="fr-FR" sz="1800" dirty="0">
                <a:solidFill>
                  <a:srgbClr val="0070C0"/>
                </a:solidFill>
                <a:latin typeface="Calibri" panose="020F0502020204030204" pitchFamily="34" charset="0"/>
                <a:cs typeface="Calibri" panose="020F0502020204030204" pitchFamily="34" charset="0"/>
              </a:rPr>
              <a:t>Pour tout le module : Le patient peut revoir la slide, mettre en pause et afficher ou non les sous-titres.</a:t>
            </a:r>
          </a:p>
          <a:p>
            <a:pPr algn="l"/>
            <a:endParaRPr lang="fr-FR" sz="1800" dirty="0"/>
          </a:p>
          <a:p>
            <a:pPr algn="l"/>
            <a:endParaRPr lang="fr-FR" sz="1100" dirty="0"/>
          </a:p>
        </p:txBody>
      </p:sp>
      <p:sp>
        <p:nvSpPr>
          <p:cNvPr id="30" name="Espace réservé du texte 13">
            <a:extLst>
              <a:ext uri="{FF2B5EF4-FFF2-40B4-BE49-F238E27FC236}">
                <a16:creationId xmlns:a16="http://schemas.microsoft.com/office/drawing/2014/main" id="{F73E0271-EC13-49A7-B17D-D3442C5510EF}"/>
              </a:ext>
            </a:extLst>
          </p:cNvPr>
          <p:cNvSpPr txBox="1">
            <a:spLocks/>
          </p:cNvSpPr>
          <p:nvPr/>
        </p:nvSpPr>
        <p:spPr>
          <a:xfrm>
            <a:off x="12334151" y="24731"/>
            <a:ext cx="5168824" cy="4407569"/>
          </a:xfrm>
          <a:prstGeom prst="rect">
            <a:avLst/>
          </a:prstGeom>
        </p:spPr>
        <p:style>
          <a:lnRef idx="2">
            <a:schemeClr val="accent2"/>
          </a:lnRef>
          <a:fillRef idx="1">
            <a:schemeClr val="lt1"/>
          </a:fillRef>
          <a:effectRef idx="0">
            <a:schemeClr val="accent2"/>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2000" dirty="0">
                <a:solidFill>
                  <a:schemeClr val="tx2"/>
                </a:solidFill>
                <a:latin typeface="Century Gothic" panose="020B0502020202020204" pitchFamily="34" charset="0"/>
              </a:rPr>
              <a:t>Commentaires Léa / Inès</a:t>
            </a:r>
          </a:p>
          <a:p>
            <a:pPr algn="ctr"/>
            <a:endParaRPr lang="fr-FR" sz="2000" dirty="0">
              <a:solidFill>
                <a:schemeClr val="tx2"/>
              </a:solidFill>
              <a:latin typeface="Century Gothic" panose="020B0502020202020204" pitchFamily="34" charset="0"/>
            </a:endParaRPr>
          </a:p>
          <a:p>
            <a:endParaRPr lang="fr-FR" sz="2000" dirty="0">
              <a:solidFill>
                <a:schemeClr val="tx2"/>
              </a:solidFill>
            </a:endParaRPr>
          </a:p>
          <a:p>
            <a:pPr algn="ctr"/>
            <a:r>
              <a:rPr lang="fr-FR" sz="2000" dirty="0">
                <a:solidFill>
                  <a:schemeClr val="tx2"/>
                </a:solidFill>
              </a:rPr>
              <a:t>Les items se déplacent en petit avec seulement l’image dans les catégories. </a:t>
            </a:r>
          </a:p>
          <a:p>
            <a:pPr algn="ctr"/>
            <a:endParaRPr lang="fr-FR" sz="2000" dirty="0">
              <a:solidFill>
                <a:schemeClr val="tx2"/>
              </a:solidFill>
              <a:latin typeface="Century Gothic" panose="020B0502020202020204" pitchFamily="34" charset="0"/>
            </a:endParaRPr>
          </a:p>
        </p:txBody>
      </p:sp>
      <p:sp>
        <p:nvSpPr>
          <p:cNvPr id="31" name="Espace réservé du texte 13">
            <a:extLst>
              <a:ext uri="{FF2B5EF4-FFF2-40B4-BE49-F238E27FC236}">
                <a16:creationId xmlns:a16="http://schemas.microsoft.com/office/drawing/2014/main" id="{9F521C71-415C-4E48-9F78-280BFC533DDC}"/>
              </a:ext>
            </a:extLst>
          </p:cNvPr>
          <p:cNvSpPr txBox="1">
            <a:spLocks/>
          </p:cNvSpPr>
          <p:nvPr/>
        </p:nvSpPr>
        <p:spPr>
          <a:xfrm>
            <a:off x="12384951" y="5052085"/>
            <a:ext cx="5067224" cy="4131469"/>
          </a:xfrm>
          <a:prstGeom prst="rect">
            <a:avLst/>
          </a:prstGeom>
        </p:spPr>
        <p:style>
          <a:lnRef idx="2">
            <a:schemeClr val="accent2"/>
          </a:lnRef>
          <a:fillRef idx="1">
            <a:schemeClr val="lt1"/>
          </a:fillRef>
          <a:effectRef idx="0">
            <a:schemeClr val="accent2"/>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2000" dirty="0">
                <a:solidFill>
                  <a:schemeClr val="tx2"/>
                </a:solidFill>
                <a:latin typeface="Century Gothic" panose="020B0502020202020204" pitchFamily="34" charset="0"/>
              </a:rPr>
              <a:t>Commentaires Client</a:t>
            </a:r>
          </a:p>
          <a:p>
            <a:pPr algn="ctr"/>
            <a:endParaRPr lang="fr-FR" sz="2000" dirty="0">
              <a:solidFill>
                <a:schemeClr val="tx2"/>
              </a:solidFill>
              <a:latin typeface="Century Gothic" panose="020B0502020202020204" pitchFamily="34" charset="0"/>
            </a:endParaRPr>
          </a:p>
          <a:p>
            <a:endParaRPr lang="fr-FR" sz="1600" dirty="0">
              <a:solidFill>
                <a:schemeClr val="tx2"/>
              </a:solidFill>
            </a:endParaRPr>
          </a:p>
          <a:p>
            <a:endParaRPr lang="fr-FR" sz="1600" dirty="0">
              <a:solidFill>
                <a:schemeClr val="tx2"/>
              </a:solidFill>
              <a:latin typeface="Century Gothic" panose="020B0502020202020204" pitchFamily="34" charset="0"/>
            </a:endParaRPr>
          </a:p>
        </p:txBody>
      </p:sp>
      <p:sp>
        <p:nvSpPr>
          <p:cNvPr id="32" name="Espace réservé du texte 13">
            <a:extLst>
              <a:ext uri="{FF2B5EF4-FFF2-40B4-BE49-F238E27FC236}">
                <a16:creationId xmlns:a16="http://schemas.microsoft.com/office/drawing/2014/main" id="{92064097-9FF3-4AA9-AFE2-FD1D48825F58}"/>
              </a:ext>
            </a:extLst>
          </p:cNvPr>
          <p:cNvSpPr txBox="1">
            <a:spLocks/>
          </p:cNvSpPr>
          <p:nvPr/>
        </p:nvSpPr>
        <p:spPr>
          <a:xfrm>
            <a:off x="0" y="6948418"/>
            <a:ext cx="12192000" cy="3552807"/>
          </a:xfrm>
          <a:prstGeom prst="rect">
            <a:avLst/>
          </a:prstGeom>
        </p:spPr>
        <p:style>
          <a:lnRef idx="2">
            <a:schemeClr val="accent1"/>
          </a:lnRef>
          <a:fillRef idx="1">
            <a:schemeClr val="lt1"/>
          </a:fillRef>
          <a:effectRef idx="0">
            <a:schemeClr val="accent1"/>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r>
              <a:rPr lang="en-US" sz="2000" b="1" dirty="0" err="1"/>
              <a:t>Voix</a:t>
            </a:r>
            <a:r>
              <a:rPr lang="en-US" sz="2000" b="1" dirty="0"/>
              <a:t> off :</a:t>
            </a:r>
          </a:p>
          <a:p>
            <a:endParaRPr lang="en-US" sz="2000" dirty="0"/>
          </a:p>
        </p:txBody>
      </p:sp>
      <p:sp>
        <p:nvSpPr>
          <p:cNvPr id="33" name="Rectangle : coins arrondis 32">
            <a:extLst>
              <a:ext uri="{FF2B5EF4-FFF2-40B4-BE49-F238E27FC236}">
                <a16:creationId xmlns:a16="http://schemas.microsoft.com/office/drawing/2014/main" id="{931C3BA9-600F-436C-A865-B05FC18DC6D7}"/>
              </a:ext>
            </a:extLst>
          </p:cNvPr>
          <p:cNvSpPr/>
          <p:nvPr/>
        </p:nvSpPr>
        <p:spPr>
          <a:xfrm rot="3983499">
            <a:off x="-49080" y="5404055"/>
            <a:ext cx="501076" cy="523098"/>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Rectangle : coins arrondis 34">
            <a:extLst>
              <a:ext uri="{FF2B5EF4-FFF2-40B4-BE49-F238E27FC236}">
                <a16:creationId xmlns:a16="http://schemas.microsoft.com/office/drawing/2014/main" id="{BDC2BFE1-456A-42B8-9FA4-16CAA6A85BDD}"/>
              </a:ext>
            </a:extLst>
          </p:cNvPr>
          <p:cNvSpPr/>
          <p:nvPr/>
        </p:nvSpPr>
        <p:spPr>
          <a:xfrm rot="2019566">
            <a:off x="997880" y="6367985"/>
            <a:ext cx="217757" cy="217757"/>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8" name="Rectangle : coins arrondis 67">
            <a:extLst>
              <a:ext uri="{FF2B5EF4-FFF2-40B4-BE49-F238E27FC236}">
                <a16:creationId xmlns:a16="http://schemas.microsoft.com/office/drawing/2014/main" id="{45CF4EB2-E890-49F3-9456-E7E818203649}"/>
              </a:ext>
            </a:extLst>
          </p:cNvPr>
          <p:cNvSpPr/>
          <p:nvPr/>
        </p:nvSpPr>
        <p:spPr>
          <a:xfrm rot="20240667">
            <a:off x="11336594" y="1232608"/>
            <a:ext cx="275987" cy="308978"/>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0" name="Rectangle : coins arrondis 69">
            <a:extLst>
              <a:ext uri="{FF2B5EF4-FFF2-40B4-BE49-F238E27FC236}">
                <a16:creationId xmlns:a16="http://schemas.microsoft.com/office/drawing/2014/main" id="{35F71156-9886-4D70-A05D-3754AC0A4E1B}"/>
              </a:ext>
            </a:extLst>
          </p:cNvPr>
          <p:cNvSpPr/>
          <p:nvPr/>
        </p:nvSpPr>
        <p:spPr>
          <a:xfrm>
            <a:off x="538661" y="1648040"/>
            <a:ext cx="3465755" cy="4638550"/>
          </a:xfrm>
          <a:prstGeom prst="roundRect">
            <a:avLst>
              <a:gd name="adj" fmla="val 790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71" name="Image 70">
            <a:extLst>
              <a:ext uri="{FF2B5EF4-FFF2-40B4-BE49-F238E27FC236}">
                <a16:creationId xmlns:a16="http://schemas.microsoft.com/office/drawing/2014/main" id="{40BCBD2D-EFCB-484A-A4FA-589212021D40}"/>
              </a:ext>
            </a:extLst>
          </p:cNvPr>
          <p:cNvPicPr>
            <a:picLocks noChangeAspect="1"/>
          </p:cNvPicPr>
          <p:nvPr/>
        </p:nvPicPr>
        <p:blipFill>
          <a:blip r:embed="rId8"/>
          <a:stretch>
            <a:fillRect/>
          </a:stretch>
        </p:blipFill>
        <p:spPr>
          <a:xfrm>
            <a:off x="724602" y="4268874"/>
            <a:ext cx="1232988" cy="645851"/>
          </a:xfrm>
          <a:prstGeom prst="rect">
            <a:avLst/>
          </a:prstGeom>
        </p:spPr>
      </p:pic>
      <p:grpSp>
        <p:nvGrpSpPr>
          <p:cNvPr id="72" name="Groupe 71">
            <a:extLst>
              <a:ext uri="{FF2B5EF4-FFF2-40B4-BE49-F238E27FC236}">
                <a16:creationId xmlns:a16="http://schemas.microsoft.com/office/drawing/2014/main" id="{0E176230-A704-438B-8751-6379244766F9}"/>
              </a:ext>
            </a:extLst>
          </p:cNvPr>
          <p:cNvGrpSpPr/>
          <p:nvPr/>
        </p:nvGrpSpPr>
        <p:grpSpPr>
          <a:xfrm>
            <a:off x="4254315" y="1791507"/>
            <a:ext cx="2470294" cy="3788971"/>
            <a:chOff x="4105256" y="788670"/>
            <a:chExt cx="3095644" cy="5295900"/>
          </a:xfrm>
        </p:grpSpPr>
        <p:sp>
          <p:nvSpPr>
            <p:cNvPr id="73" name="Rectangle : coins arrondis 72">
              <a:extLst>
                <a:ext uri="{FF2B5EF4-FFF2-40B4-BE49-F238E27FC236}">
                  <a16:creationId xmlns:a16="http://schemas.microsoft.com/office/drawing/2014/main" id="{80DF3229-81E1-42B5-9391-EC543E849712}"/>
                </a:ext>
              </a:extLst>
            </p:cNvPr>
            <p:cNvSpPr/>
            <p:nvPr/>
          </p:nvSpPr>
          <p:spPr>
            <a:xfrm>
              <a:off x="4105256" y="788670"/>
              <a:ext cx="3095644" cy="5295900"/>
            </a:xfrm>
            <a:prstGeom prst="roundRect">
              <a:avLst>
                <a:gd name="adj" fmla="val 10605"/>
              </a:avLst>
            </a:prstGeom>
            <a:solidFill>
              <a:srgbClr val="FFFF66"/>
            </a:solidFill>
            <a:ln>
              <a:noFill/>
            </a:ln>
            <a:effectLst>
              <a:outerShdw blurRad="330200" dist="50800" dir="2280000" sx="102000" sy="102000" algn="ctr"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a:p>
          </p:txBody>
        </p:sp>
        <p:sp>
          <p:nvSpPr>
            <p:cNvPr id="74" name="Rectangle : coins arrondis 73">
              <a:extLst>
                <a:ext uri="{FF2B5EF4-FFF2-40B4-BE49-F238E27FC236}">
                  <a16:creationId xmlns:a16="http://schemas.microsoft.com/office/drawing/2014/main" id="{35BE417A-CAFE-469D-9FED-808C0FA79EAB}"/>
                </a:ext>
              </a:extLst>
            </p:cNvPr>
            <p:cNvSpPr/>
            <p:nvPr/>
          </p:nvSpPr>
          <p:spPr>
            <a:xfrm>
              <a:off x="4296506" y="1761573"/>
              <a:ext cx="2782004" cy="4182026"/>
            </a:xfrm>
            <a:prstGeom prst="roundRect">
              <a:avLst>
                <a:gd name="adj" fmla="val 790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5" name="ZoneTexte 74">
              <a:extLst>
                <a:ext uri="{FF2B5EF4-FFF2-40B4-BE49-F238E27FC236}">
                  <a16:creationId xmlns:a16="http://schemas.microsoft.com/office/drawing/2014/main" id="{D9F087C6-5CD2-49F4-B15C-7B4FAD6E123E}"/>
                </a:ext>
              </a:extLst>
            </p:cNvPr>
            <p:cNvSpPr txBox="1"/>
            <p:nvPr/>
          </p:nvSpPr>
          <p:spPr>
            <a:xfrm>
              <a:off x="4319979" y="912337"/>
              <a:ext cx="2666195" cy="2306173"/>
            </a:xfrm>
            <a:prstGeom prst="rect">
              <a:avLst/>
            </a:prstGeom>
            <a:noFill/>
          </p:spPr>
          <p:txBody>
            <a:bodyPr wrap="square" rtlCol="0">
              <a:spAutoFit/>
            </a:bodyPr>
            <a:lstStyle/>
            <a:p>
              <a:pPr algn="ctr"/>
              <a:r>
                <a:rPr lang="fr-FR" b="1" dirty="0">
                  <a:solidFill>
                    <a:srgbClr val="171C6A"/>
                  </a:solidFill>
                  <a:latin typeface="Work Sans" panose="00000500000000000000" pitchFamily="2" charset="0"/>
                </a:rPr>
                <a:t>Catégorie 1 :</a:t>
              </a:r>
            </a:p>
            <a:p>
              <a:pPr algn="ctr"/>
              <a:r>
                <a:rPr lang="fr-FR" b="1" dirty="0">
                  <a:solidFill>
                    <a:srgbClr val="171C6A"/>
                  </a:solidFill>
                  <a:latin typeface="Work Sans" panose="00000500000000000000" pitchFamily="2" charset="0"/>
                </a:rPr>
                <a:t>AUGMENTER</a:t>
              </a:r>
            </a:p>
          </p:txBody>
        </p:sp>
      </p:grpSp>
      <p:grpSp>
        <p:nvGrpSpPr>
          <p:cNvPr id="76" name="Groupe 75">
            <a:extLst>
              <a:ext uri="{FF2B5EF4-FFF2-40B4-BE49-F238E27FC236}">
                <a16:creationId xmlns:a16="http://schemas.microsoft.com/office/drawing/2014/main" id="{7CAEED84-608C-4EBB-854C-E511369D096F}"/>
              </a:ext>
            </a:extLst>
          </p:cNvPr>
          <p:cNvGrpSpPr/>
          <p:nvPr/>
        </p:nvGrpSpPr>
        <p:grpSpPr>
          <a:xfrm>
            <a:off x="9680188" y="1791508"/>
            <a:ext cx="2470294" cy="3802800"/>
            <a:chOff x="4105256" y="788670"/>
            <a:chExt cx="3095644" cy="5295900"/>
          </a:xfrm>
        </p:grpSpPr>
        <p:sp>
          <p:nvSpPr>
            <p:cNvPr id="77" name="Rectangle : coins arrondis 76">
              <a:extLst>
                <a:ext uri="{FF2B5EF4-FFF2-40B4-BE49-F238E27FC236}">
                  <a16:creationId xmlns:a16="http://schemas.microsoft.com/office/drawing/2014/main" id="{CDEAF786-6E4A-4F13-8398-DCF225254934}"/>
                </a:ext>
              </a:extLst>
            </p:cNvPr>
            <p:cNvSpPr/>
            <p:nvPr/>
          </p:nvSpPr>
          <p:spPr>
            <a:xfrm>
              <a:off x="4105256" y="788670"/>
              <a:ext cx="3095644" cy="5295900"/>
            </a:xfrm>
            <a:prstGeom prst="roundRect">
              <a:avLst>
                <a:gd name="adj" fmla="val 10605"/>
              </a:avLst>
            </a:prstGeom>
            <a:solidFill>
              <a:srgbClr val="FFFF66"/>
            </a:solidFill>
            <a:ln>
              <a:noFill/>
            </a:ln>
            <a:effectLst>
              <a:outerShdw blurRad="330200" dist="50800" dir="2280000" sx="102000" sy="102000" algn="ctr"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sp>
          <p:nvSpPr>
            <p:cNvPr id="78" name="Rectangle : coins arrondis 77">
              <a:extLst>
                <a:ext uri="{FF2B5EF4-FFF2-40B4-BE49-F238E27FC236}">
                  <a16:creationId xmlns:a16="http://schemas.microsoft.com/office/drawing/2014/main" id="{F4F05769-9819-4345-B9BE-C1409C49912C}"/>
                </a:ext>
              </a:extLst>
            </p:cNvPr>
            <p:cNvSpPr/>
            <p:nvPr/>
          </p:nvSpPr>
          <p:spPr>
            <a:xfrm>
              <a:off x="4262076" y="1758032"/>
              <a:ext cx="2782004" cy="4185559"/>
            </a:xfrm>
            <a:prstGeom prst="roundRect">
              <a:avLst>
                <a:gd name="adj" fmla="val 790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9" name="ZoneTexte 78">
              <a:extLst>
                <a:ext uri="{FF2B5EF4-FFF2-40B4-BE49-F238E27FC236}">
                  <a16:creationId xmlns:a16="http://schemas.microsoft.com/office/drawing/2014/main" id="{27BF5EF6-A27B-4C0D-B640-0C0A3DE9C487}"/>
                </a:ext>
              </a:extLst>
            </p:cNvPr>
            <p:cNvSpPr txBox="1"/>
            <p:nvPr/>
          </p:nvSpPr>
          <p:spPr>
            <a:xfrm>
              <a:off x="4319979" y="912334"/>
              <a:ext cx="2666195" cy="900101"/>
            </a:xfrm>
            <a:prstGeom prst="rect">
              <a:avLst/>
            </a:prstGeom>
            <a:noFill/>
          </p:spPr>
          <p:txBody>
            <a:bodyPr wrap="square" rtlCol="0">
              <a:spAutoFit/>
            </a:bodyPr>
            <a:lstStyle/>
            <a:p>
              <a:pPr algn="ctr"/>
              <a:r>
                <a:rPr lang="fr-FR" b="1" dirty="0">
                  <a:solidFill>
                    <a:srgbClr val="171C6A"/>
                  </a:solidFill>
                  <a:latin typeface="Work Sans" panose="00000500000000000000" pitchFamily="2" charset="0"/>
                </a:rPr>
                <a:t>Catégorie 3 :</a:t>
              </a:r>
            </a:p>
            <a:p>
              <a:pPr algn="ctr"/>
              <a:r>
                <a:rPr lang="fr-FR" b="1" dirty="0">
                  <a:solidFill>
                    <a:srgbClr val="171C6A"/>
                  </a:solidFill>
                  <a:latin typeface="Work Sans" panose="00000500000000000000" pitchFamily="2" charset="0"/>
                </a:rPr>
                <a:t>REDUIRE</a:t>
              </a:r>
            </a:p>
          </p:txBody>
        </p:sp>
      </p:grpSp>
      <p:grpSp>
        <p:nvGrpSpPr>
          <p:cNvPr id="80" name="Groupe 79">
            <a:extLst>
              <a:ext uri="{FF2B5EF4-FFF2-40B4-BE49-F238E27FC236}">
                <a16:creationId xmlns:a16="http://schemas.microsoft.com/office/drawing/2014/main" id="{38D9604D-CD3E-4B94-9AC4-0FE700BBDD0B}"/>
              </a:ext>
            </a:extLst>
          </p:cNvPr>
          <p:cNvGrpSpPr/>
          <p:nvPr/>
        </p:nvGrpSpPr>
        <p:grpSpPr>
          <a:xfrm>
            <a:off x="6974508" y="1783888"/>
            <a:ext cx="2470294" cy="3802800"/>
            <a:chOff x="4105256" y="788670"/>
            <a:chExt cx="3095644" cy="5295900"/>
          </a:xfrm>
        </p:grpSpPr>
        <p:sp>
          <p:nvSpPr>
            <p:cNvPr id="81" name="Rectangle : coins arrondis 80">
              <a:extLst>
                <a:ext uri="{FF2B5EF4-FFF2-40B4-BE49-F238E27FC236}">
                  <a16:creationId xmlns:a16="http://schemas.microsoft.com/office/drawing/2014/main" id="{902B49AC-8149-4ED2-BA81-CED2EF335401}"/>
                </a:ext>
              </a:extLst>
            </p:cNvPr>
            <p:cNvSpPr/>
            <p:nvPr/>
          </p:nvSpPr>
          <p:spPr>
            <a:xfrm>
              <a:off x="4105256" y="788670"/>
              <a:ext cx="3095644" cy="5295900"/>
            </a:xfrm>
            <a:prstGeom prst="roundRect">
              <a:avLst>
                <a:gd name="adj" fmla="val 10605"/>
              </a:avLst>
            </a:prstGeom>
            <a:solidFill>
              <a:srgbClr val="FFFF66"/>
            </a:solidFill>
            <a:ln>
              <a:noFill/>
            </a:ln>
            <a:effectLst>
              <a:outerShdw blurRad="330200" dist="50800" dir="2280000" sx="102000" sy="102000" algn="ctr"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a:p>
          </p:txBody>
        </p:sp>
        <p:sp>
          <p:nvSpPr>
            <p:cNvPr id="82" name="Rectangle : coins arrondis 81">
              <a:extLst>
                <a:ext uri="{FF2B5EF4-FFF2-40B4-BE49-F238E27FC236}">
                  <a16:creationId xmlns:a16="http://schemas.microsoft.com/office/drawing/2014/main" id="{639AA186-458D-4686-B39D-F35AAEA35FC1}"/>
                </a:ext>
              </a:extLst>
            </p:cNvPr>
            <p:cNvSpPr/>
            <p:nvPr/>
          </p:nvSpPr>
          <p:spPr>
            <a:xfrm>
              <a:off x="4262076" y="1768644"/>
              <a:ext cx="2782004" cy="4174951"/>
            </a:xfrm>
            <a:prstGeom prst="roundRect">
              <a:avLst>
                <a:gd name="adj" fmla="val 790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3" name="ZoneTexte 82">
              <a:extLst>
                <a:ext uri="{FF2B5EF4-FFF2-40B4-BE49-F238E27FC236}">
                  <a16:creationId xmlns:a16="http://schemas.microsoft.com/office/drawing/2014/main" id="{DC80E2CE-F713-4EB0-817A-AF39BF9F9923}"/>
                </a:ext>
              </a:extLst>
            </p:cNvPr>
            <p:cNvSpPr txBox="1"/>
            <p:nvPr/>
          </p:nvSpPr>
          <p:spPr>
            <a:xfrm>
              <a:off x="4319979" y="912334"/>
              <a:ext cx="2666195" cy="900101"/>
            </a:xfrm>
            <a:prstGeom prst="rect">
              <a:avLst/>
            </a:prstGeom>
            <a:noFill/>
          </p:spPr>
          <p:txBody>
            <a:bodyPr wrap="square" rtlCol="0">
              <a:spAutoFit/>
            </a:bodyPr>
            <a:lstStyle/>
            <a:p>
              <a:pPr algn="ctr"/>
              <a:r>
                <a:rPr lang="fr-FR" b="1" dirty="0">
                  <a:solidFill>
                    <a:srgbClr val="171C6A"/>
                  </a:solidFill>
                  <a:latin typeface="Work Sans" panose="00000500000000000000" pitchFamily="2" charset="0"/>
                </a:rPr>
                <a:t>Catégorie 2 :</a:t>
              </a:r>
            </a:p>
            <a:p>
              <a:pPr algn="ctr"/>
              <a:r>
                <a:rPr lang="fr-FR" b="1" dirty="0">
                  <a:solidFill>
                    <a:srgbClr val="171C6A"/>
                  </a:solidFill>
                  <a:latin typeface="Work Sans" panose="00000500000000000000" pitchFamily="2" charset="0"/>
                </a:rPr>
                <a:t>ALLER VERS</a:t>
              </a:r>
            </a:p>
          </p:txBody>
        </p:sp>
      </p:grpSp>
      <p:pic>
        <p:nvPicPr>
          <p:cNvPr id="84" name="Image 83">
            <a:extLst>
              <a:ext uri="{FF2B5EF4-FFF2-40B4-BE49-F238E27FC236}">
                <a16:creationId xmlns:a16="http://schemas.microsoft.com/office/drawing/2014/main" id="{8233FE21-21B4-4AED-8A20-665BDC9E374B}"/>
              </a:ext>
            </a:extLst>
          </p:cNvPr>
          <p:cNvPicPr>
            <a:picLocks noChangeAspect="1"/>
          </p:cNvPicPr>
          <p:nvPr/>
        </p:nvPicPr>
        <p:blipFill>
          <a:blip r:embed="rId9"/>
          <a:stretch>
            <a:fillRect/>
          </a:stretch>
        </p:blipFill>
        <p:spPr>
          <a:xfrm>
            <a:off x="586346" y="3121797"/>
            <a:ext cx="1460162" cy="955025"/>
          </a:xfrm>
          <a:prstGeom prst="rect">
            <a:avLst/>
          </a:prstGeom>
        </p:spPr>
      </p:pic>
      <p:pic>
        <p:nvPicPr>
          <p:cNvPr id="86" name="Image 85">
            <a:extLst>
              <a:ext uri="{FF2B5EF4-FFF2-40B4-BE49-F238E27FC236}">
                <a16:creationId xmlns:a16="http://schemas.microsoft.com/office/drawing/2014/main" id="{B59DFE8F-CB96-4A12-8AFF-E2E643AF1E33}"/>
              </a:ext>
            </a:extLst>
          </p:cNvPr>
          <p:cNvPicPr>
            <a:picLocks noChangeAspect="1"/>
          </p:cNvPicPr>
          <p:nvPr/>
        </p:nvPicPr>
        <p:blipFill>
          <a:blip r:embed="rId10"/>
          <a:stretch>
            <a:fillRect/>
          </a:stretch>
        </p:blipFill>
        <p:spPr>
          <a:xfrm>
            <a:off x="1490589" y="1813414"/>
            <a:ext cx="1145765" cy="1088477"/>
          </a:xfrm>
          <a:prstGeom prst="rect">
            <a:avLst/>
          </a:prstGeom>
        </p:spPr>
      </p:pic>
      <p:pic>
        <p:nvPicPr>
          <p:cNvPr id="87" name="Image 86">
            <a:extLst>
              <a:ext uri="{FF2B5EF4-FFF2-40B4-BE49-F238E27FC236}">
                <a16:creationId xmlns:a16="http://schemas.microsoft.com/office/drawing/2014/main" id="{D80EDD4D-E09B-404C-AAD7-0546BE6E3034}"/>
              </a:ext>
            </a:extLst>
          </p:cNvPr>
          <p:cNvPicPr>
            <a:picLocks noChangeAspect="1"/>
          </p:cNvPicPr>
          <p:nvPr/>
        </p:nvPicPr>
        <p:blipFill>
          <a:blip r:embed="rId11"/>
          <a:stretch>
            <a:fillRect/>
          </a:stretch>
        </p:blipFill>
        <p:spPr>
          <a:xfrm>
            <a:off x="695066" y="5188067"/>
            <a:ext cx="1620142" cy="858194"/>
          </a:xfrm>
          <a:prstGeom prst="rect">
            <a:avLst/>
          </a:prstGeom>
        </p:spPr>
      </p:pic>
      <p:pic>
        <p:nvPicPr>
          <p:cNvPr id="88" name="Image 87">
            <a:extLst>
              <a:ext uri="{FF2B5EF4-FFF2-40B4-BE49-F238E27FC236}">
                <a16:creationId xmlns:a16="http://schemas.microsoft.com/office/drawing/2014/main" id="{3254BE25-B067-495D-8677-F5B3DA9DFD41}"/>
              </a:ext>
            </a:extLst>
          </p:cNvPr>
          <p:cNvPicPr>
            <a:picLocks noChangeAspect="1"/>
          </p:cNvPicPr>
          <p:nvPr/>
        </p:nvPicPr>
        <p:blipFill>
          <a:blip r:embed="rId12"/>
          <a:stretch>
            <a:fillRect/>
          </a:stretch>
        </p:blipFill>
        <p:spPr>
          <a:xfrm>
            <a:off x="2851491" y="1997347"/>
            <a:ext cx="1041844" cy="1018166"/>
          </a:xfrm>
          <a:prstGeom prst="rect">
            <a:avLst/>
          </a:prstGeom>
        </p:spPr>
      </p:pic>
      <p:pic>
        <p:nvPicPr>
          <p:cNvPr id="89" name="Image 88">
            <a:extLst>
              <a:ext uri="{FF2B5EF4-FFF2-40B4-BE49-F238E27FC236}">
                <a16:creationId xmlns:a16="http://schemas.microsoft.com/office/drawing/2014/main" id="{549C6590-82CF-47A1-8246-18B3E42FFCB9}"/>
              </a:ext>
            </a:extLst>
          </p:cNvPr>
          <p:cNvPicPr>
            <a:picLocks noChangeAspect="1"/>
          </p:cNvPicPr>
          <p:nvPr/>
        </p:nvPicPr>
        <p:blipFill>
          <a:blip r:embed="rId13"/>
          <a:stretch>
            <a:fillRect/>
          </a:stretch>
        </p:blipFill>
        <p:spPr>
          <a:xfrm>
            <a:off x="2304850" y="3194253"/>
            <a:ext cx="1421882" cy="1006847"/>
          </a:xfrm>
          <a:prstGeom prst="rect">
            <a:avLst/>
          </a:prstGeom>
        </p:spPr>
      </p:pic>
      <p:pic>
        <p:nvPicPr>
          <p:cNvPr id="90" name="Image 89">
            <a:extLst>
              <a:ext uri="{FF2B5EF4-FFF2-40B4-BE49-F238E27FC236}">
                <a16:creationId xmlns:a16="http://schemas.microsoft.com/office/drawing/2014/main" id="{03957950-6DEB-42CE-A16F-AC64C7891428}"/>
              </a:ext>
            </a:extLst>
          </p:cNvPr>
          <p:cNvPicPr>
            <a:picLocks noChangeAspect="1"/>
          </p:cNvPicPr>
          <p:nvPr/>
        </p:nvPicPr>
        <p:blipFill>
          <a:blip r:embed="rId14"/>
          <a:stretch>
            <a:fillRect/>
          </a:stretch>
        </p:blipFill>
        <p:spPr>
          <a:xfrm>
            <a:off x="2537209" y="5345715"/>
            <a:ext cx="1241448" cy="651540"/>
          </a:xfrm>
          <a:prstGeom prst="rect">
            <a:avLst/>
          </a:prstGeom>
        </p:spPr>
      </p:pic>
      <p:pic>
        <p:nvPicPr>
          <p:cNvPr id="91" name="Image 90">
            <a:extLst>
              <a:ext uri="{FF2B5EF4-FFF2-40B4-BE49-F238E27FC236}">
                <a16:creationId xmlns:a16="http://schemas.microsoft.com/office/drawing/2014/main" id="{BB5DF9A0-FFEC-4C64-B0F4-94CE6B90FD53}"/>
              </a:ext>
            </a:extLst>
          </p:cNvPr>
          <p:cNvPicPr>
            <a:picLocks noChangeAspect="1"/>
          </p:cNvPicPr>
          <p:nvPr/>
        </p:nvPicPr>
        <p:blipFill>
          <a:blip r:embed="rId15"/>
          <a:stretch>
            <a:fillRect/>
          </a:stretch>
        </p:blipFill>
        <p:spPr>
          <a:xfrm>
            <a:off x="683781" y="1841966"/>
            <a:ext cx="676275" cy="1123950"/>
          </a:xfrm>
          <a:prstGeom prst="rect">
            <a:avLst/>
          </a:prstGeom>
        </p:spPr>
      </p:pic>
      <p:pic>
        <p:nvPicPr>
          <p:cNvPr id="92" name="Image 91">
            <a:extLst>
              <a:ext uri="{FF2B5EF4-FFF2-40B4-BE49-F238E27FC236}">
                <a16:creationId xmlns:a16="http://schemas.microsoft.com/office/drawing/2014/main" id="{925E3DF6-F2E5-4B8D-8F5D-F4BD1740682A}"/>
              </a:ext>
            </a:extLst>
          </p:cNvPr>
          <p:cNvPicPr>
            <a:picLocks noChangeAspect="1"/>
          </p:cNvPicPr>
          <p:nvPr/>
        </p:nvPicPr>
        <p:blipFill>
          <a:blip r:embed="rId16"/>
          <a:stretch>
            <a:fillRect/>
          </a:stretch>
        </p:blipFill>
        <p:spPr>
          <a:xfrm>
            <a:off x="2283927" y="4268874"/>
            <a:ext cx="1552345" cy="905535"/>
          </a:xfrm>
          <a:prstGeom prst="rect">
            <a:avLst/>
          </a:prstGeom>
        </p:spPr>
      </p:pic>
    </p:spTree>
    <p:extLst>
      <p:ext uri="{BB962C8B-B14F-4D97-AF65-F5344CB8AC3E}">
        <p14:creationId xmlns:p14="http://schemas.microsoft.com/office/powerpoint/2010/main" val="1168077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31" presetClass="entr" presetSubtype="0" fill="hold" grpId="0" nodeType="after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p:cTn id="15" dur="1000" fill="hold"/>
                                        <p:tgtEl>
                                          <p:spTgt spid="33"/>
                                        </p:tgtEl>
                                        <p:attrNameLst>
                                          <p:attrName>ppt_w</p:attrName>
                                        </p:attrNameLst>
                                      </p:cBhvr>
                                      <p:tavLst>
                                        <p:tav tm="0">
                                          <p:val>
                                            <p:fltVal val="0"/>
                                          </p:val>
                                        </p:tav>
                                        <p:tav tm="100000">
                                          <p:val>
                                            <p:strVal val="#ppt_w"/>
                                          </p:val>
                                        </p:tav>
                                      </p:tavLst>
                                    </p:anim>
                                    <p:anim calcmode="lin" valueType="num">
                                      <p:cBhvr>
                                        <p:cTn id="16" dur="1000" fill="hold"/>
                                        <p:tgtEl>
                                          <p:spTgt spid="33"/>
                                        </p:tgtEl>
                                        <p:attrNameLst>
                                          <p:attrName>ppt_h</p:attrName>
                                        </p:attrNameLst>
                                      </p:cBhvr>
                                      <p:tavLst>
                                        <p:tav tm="0">
                                          <p:val>
                                            <p:fltVal val="0"/>
                                          </p:val>
                                        </p:tav>
                                        <p:tav tm="100000">
                                          <p:val>
                                            <p:strVal val="#ppt_h"/>
                                          </p:val>
                                        </p:tav>
                                      </p:tavLst>
                                    </p:anim>
                                    <p:anim calcmode="lin" valueType="num">
                                      <p:cBhvr>
                                        <p:cTn id="17" dur="1000" fill="hold"/>
                                        <p:tgtEl>
                                          <p:spTgt spid="33"/>
                                        </p:tgtEl>
                                        <p:attrNameLst>
                                          <p:attrName>style.rotation</p:attrName>
                                        </p:attrNameLst>
                                      </p:cBhvr>
                                      <p:tavLst>
                                        <p:tav tm="0">
                                          <p:val>
                                            <p:fltVal val="90"/>
                                          </p:val>
                                        </p:tav>
                                        <p:tav tm="100000">
                                          <p:val>
                                            <p:fltVal val="0"/>
                                          </p:val>
                                        </p:tav>
                                      </p:tavLst>
                                    </p:anim>
                                    <p:animEffect transition="in" filter="fade">
                                      <p:cBhvr>
                                        <p:cTn id="18" dur="1000"/>
                                        <p:tgtEl>
                                          <p:spTgt spid="33"/>
                                        </p:tgtEl>
                                      </p:cBhvr>
                                    </p:animEffect>
                                  </p:childTnLst>
                                </p:cTn>
                              </p:par>
                            </p:childTnLst>
                          </p:cTn>
                        </p:par>
                        <p:par>
                          <p:cTn id="19" fill="hold">
                            <p:stCondLst>
                              <p:cond delay="2000"/>
                            </p:stCondLst>
                            <p:childTnLst>
                              <p:par>
                                <p:cTn id="20" presetID="31" presetClass="entr" presetSubtype="0" fill="hold" grpId="0" nodeType="afterEffect">
                                  <p:stCondLst>
                                    <p:cond delay="0"/>
                                  </p:stCondLst>
                                  <p:childTnLst>
                                    <p:set>
                                      <p:cBhvr>
                                        <p:cTn id="21" dur="1" fill="hold">
                                          <p:stCondLst>
                                            <p:cond delay="0"/>
                                          </p:stCondLst>
                                        </p:cTn>
                                        <p:tgtEl>
                                          <p:spTgt spid="35"/>
                                        </p:tgtEl>
                                        <p:attrNameLst>
                                          <p:attrName>style.visibility</p:attrName>
                                        </p:attrNameLst>
                                      </p:cBhvr>
                                      <p:to>
                                        <p:strVal val="visible"/>
                                      </p:to>
                                    </p:set>
                                    <p:anim calcmode="lin" valueType="num">
                                      <p:cBhvr>
                                        <p:cTn id="22" dur="1000" fill="hold"/>
                                        <p:tgtEl>
                                          <p:spTgt spid="35"/>
                                        </p:tgtEl>
                                        <p:attrNameLst>
                                          <p:attrName>ppt_w</p:attrName>
                                        </p:attrNameLst>
                                      </p:cBhvr>
                                      <p:tavLst>
                                        <p:tav tm="0">
                                          <p:val>
                                            <p:fltVal val="0"/>
                                          </p:val>
                                        </p:tav>
                                        <p:tav tm="100000">
                                          <p:val>
                                            <p:strVal val="#ppt_w"/>
                                          </p:val>
                                        </p:tav>
                                      </p:tavLst>
                                    </p:anim>
                                    <p:anim calcmode="lin" valueType="num">
                                      <p:cBhvr>
                                        <p:cTn id="23" dur="1000" fill="hold"/>
                                        <p:tgtEl>
                                          <p:spTgt spid="35"/>
                                        </p:tgtEl>
                                        <p:attrNameLst>
                                          <p:attrName>ppt_h</p:attrName>
                                        </p:attrNameLst>
                                      </p:cBhvr>
                                      <p:tavLst>
                                        <p:tav tm="0">
                                          <p:val>
                                            <p:fltVal val="0"/>
                                          </p:val>
                                        </p:tav>
                                        <p:tav tm="100000">
                                          <p:val>
                                            <p:strVal val="#ppt_h"/>
                                          </p:val>
                                        </p:tav>
                                      </p:tavLst>
                                    </p:anim>
                                    <p:anim calcmode="lin" valueType="num">
                                      <p:cBhvr>
                                        <p:cTn id="24" dur="1000" fill="hold"/>
                                        <p:tgtEl>
                                          <p:spTgt spid="35"/>
                                        </p:tgtEl>
                                        <p:attrNameLst>
                                          <p:attrName>style.rotation</p:attrName>
                                        </p:attrNameLst>
                                      </p:cBhvr>
                                      <p:tavLst>
                                        <p:tav tm="0">
                                          <p:val>
                                            <p:fltVal val="90"/>
                                          </p:val>
                                        </p:tav>
                                        <p:tav tm="100000">
                                          <p:val>
                                            <p:fltVal val="0"/>
                                          </p:val>
                                        </p:tav>
                                      </p:tavLst>
                                    </p:anim>
                                    <p:animEffect transition="in" filter="fade">
                                      <p:cBhvr>
                                        <p:cTn id="25" dur="1000"/>
                                        <p:tgtEl>
                                          <p:spTgt spid="35"/>
                                        </p:tgtEl>
                                      </p:cBhvr>
                                    </p:animEffect>
                                  </p:childTnLst>
                                </p:cTn>
                              </p:par>
                              <p:par>
                                <p:cTn id="26" presetID="31" presetClass="entr" presetSubtype="0" fill="hold" grpId="0" nodeType="withEffect">
                                  <p:stCondLst>
                                    <p:cond delay="0"/>
                                  </p:stCondLst>
                                  <p:childTnLst>
                                    <p:set>
                                      <p:cBhvr>
                                        <p:cTn id="27" dur="1" fill="hold">
                                          <p:stCondLst>
                                            <p:cond delay="0"/>
                                          </p:stCondLst>
                                        </p:cTn>
                                        <p:tgtEl>
                                          <p:spTgt spid="68"/>
                                        </p:tgtEl>
                                        <p:attrNameLst>
                                          <p:attrName>style.visibility</p:attrName>
                                        </p:attrNameLst>
                                      </p:cBhvr>
                                      <p:to>
                                        <p:strVal val="visible"/>
                                      </p:to>
                                    </p:set>
                                    <p:anim calcmode="lin" valueType="num">
                                      <p:cBhvr>
                                        <p:cTn id="28" dur="1000" fill="hold"/>
                                        <p:tgtEl>
                                          <p:spTgt spid="68"/>
                                        </p:tgtEl>
                                        <p:attrNameLst>
                                          <p:attrName>ppt_w</p:attrName>
                                        </p:attrNameLst>
                                      </p:cBhvr>
                                      <p:tavLst>
                                        <p:tav tm="0">
                                          <p:val>
                                            <p:fltVal val="0"/>
                                          </p:val>
                                        </p:tav>
                                        <p:tav tm="100000">
                                          <p:val>
                                            <p:strVal val="#ppt_w"/>
                                          </p:val>
                                        </p:tav>
                                      </p:tavLst>
                                    </p:anim>
                                    <p:anim calcmode="lin" valueType="num">
                                      <p:cBhvr>
                                        <p:cTn id="29" dur="1000" fill="hold"/>
                                        <p:tgtEl>
                                          <p:spTgt spid="68"/>
                                        </p:tgtEl>
                                        <p:attrNameLst>
                                          <p:attrName>ppt_h</p:attrName>
                                        </p:attrNameLst>
                                      </p:cBhvr>
                                      <p:tavLst>
                                        <p:tav tm="0">
                                          <p:val>
                                            <p:fltVal val="0"/>
                                          </p:val>
                                        </p:tav>
                                        <p:tav tm="100000">
                                          <p:val>
                                            <p:strVal val="#ppt_h"/>
                                          </p:val>
                                        </p:tav>
                                      </p:tavLst>
                                    </p:anim>
                                    <p:anim calcmode="lin" valueType="num">
                                      <p:cBhvr>
                                        <p:cTn id="30" dur="1000" fill="hold"/>
                                        <p:tgtEl>
                                          <p:spTgt spid="68"/>
                                        </p:tgtEl>
                                        <p:attrNameLst>
                                          <p:attrName>style.rotation</p:attrName>
                                        </p:attrNameLst>
                                      </p:cBhvr>
                                      <p:tavLst>
                                        <p:tav tm="0">
                                          <p:val>
                                            <p:fltVal val="90"/>
                                          </p:val>
                                        </p:tav>
                                        <p:tav tm="100000">
                                          <p:val>
                                            <p:fltVal val="0"/>
                                          </p:val>
                                        </p:tav>
                                      </p:tavLst>
                                    </p:anim>
                                    <p:animEffect transition="in" filter="fade">
                                      <p:cBhvr>
                                        <p:cTn id="31" dur="1000"/>
                                        <p:tgtEl>
                                          <p:spTgt spid="68"/>
                                        </p:tgtEl>
                                      </p:cBhvr>
                                    </p:animEffect>
                                  </p:childTnLst>
                                </p:cTn>
                              </p:par>
                            </p:childTnLst>
                          </p:cTn>
                        </p:par>
                        <p:par>
                          <p:cTn id="32" fill="hold">
                            <p:stCondLst>
                              <p:cond delay="3000"/>
                            </p:stCondLst>
                            <p:childTnLst>
                              <p:par>
                                <p:cTn id="33" presetID="42" presetClass="entr" presetSubtype="0" fill="hold" nodeType="afterEffect">
                                  <p:stCondLst>
                                    <p:cond delay="0"/>
                                  </p:stCondLst>
                                  <p:childTnLst>
                                    <p:set>
                                      <p:cBhvr>
                                        <p:cTn id="34" dur="1" fill="hold">
                                          <p:stCondLst>
                                            <p:cond delay="0"/>
                                          </p:stCondLst>
                                        </p:cTn>
                                        <p:tgtEl>
                                          <p:spTgt spid="72"/>
                                        </p:tgtEl>
                                        <p:attrNameLst>
                                          <p:attrName>style.visibility</p:attrName>
                                        </p:attrNameLst>
                                      </p:cBhvr>
                                      <p:to>
                                        <p:strVal val="visible"/>
                                      </p:to>
                                    </p:set>
                                    <p:animEffect transition="in" filter="fade">
                                      <p:cBhvr>
                                        <p:cTn id="35" dur="1000"/>
                                        <p:tgtEl>
                                          <p:spTgt spid="72"/>
                                        </p:tgtEl>
                                      </p:cBhvr>
                                    </p:animEffect>
                                    <p:anim calcmode="lin" valueType="num">
                                      <p:cBhvr>
                                        <p:cTn id="36" dur="1000" fill="hold"/>
                                        <p:tgtEl>
                                          <p:spTgt spid="72"/>
                                        </p:tgtEl>
                                        <p:attrNameLst>
                                          <p:attrName>ppt_x</p:attrName>
                                        </p:attrNameLst>
                                      </p:cBhvr>
                                      <p:tavLst>
                                        <p:tav tm="0">
                                          <p:val>
                                            <p:strVal val="#ppt_x"/>
                                          </p:val>
                                        </p:tav>
                                        <p:tav tm="100000">
                                          <p:val>
                                            <p:strVal val="#ppt_x"/>
                                          </p:val>
                                        </p:tav>
                                      </p:tavLst>
                                    </p:anim>
                                    <p:anim calcmode="lin" valueType="num">
                                      <p:cBhvr>
                                        <p:cTn id="37" dur="1000" fill="hold"/>
                                        <p:tgtEl>
                                          <p:spTgt spid="72"/>
                                        </p:tgtEl>
                                        <p:attrNameLst>
                                          <p:attrName>ppt_y</p:attrName>
                                        </p:attrNameLst>
                                      </p:cBhvr>
                                      <p:tavLst>
                                        <p:tav tm="0">
                                          <p:val>
                                            <p:strVal val="#ppt_y+.1"/>
                                          </p:val>
                                        </p:tav>
                                        <p:tav tm="100000">
                                          <p:val>
                                            <p:strVal val="#ppt_y"/>
                                          </p:val>
                                        </p:tav>
                                      </p:tavLst>
                                    </p:anim>
                                  </p:childTnLst>
                                </p:cTn>
                              </p:par>
                            </p:childTnLst>
                          </p:cTn>
                        </p:par>
                        <p:par>
                          <p:cTn id="38" fill="hold">
                            <p:stCondLst>
                              <p:cond delay="4000"/>
                            </p:stCondLst>
                            <p:childTnLst>
                              <p:par>
                                <p:cTn id="39" presetID="42" presetClass="entr" presetSubtype="0" fill="hold" nodeType="afterEffect">
                                  <p:stCondLst>
                                    <p:cond delay="0"/>
                                  </p:stCondLst>
                                  <p:childTnLst>
                                    <p:set>
                                      <p:cBhvr>
                                        <p:cTn id="40" dur="1" fill="hold">
                                          <p:stCondLst>
                                            <p:cond delay="0"/>
                                          </p:stCondLst>
                                        </p:cTn>
                                        <p:tgtEl>
                                          <p:spTgt spid="76"/>
                                        </p:tgtEl>
                                        <p:attrNameLst>
                                          <p:attrName>style.visibility</p:attrName>
                                        </p:attrNameLst>
                                      </p:cBhvr>
                                      <p:to>
                                        <p:strVal val="visible"/>
                                      </p:to>
                                    </p:set>
                                    <p:animEffect transition="in" filter="fade">
                                      <p:cBhvr>
                                        <p:cTn id="41" dur="1000"/>
                                        <p:tgtEl>
                                          <p:spTgt spid="76"/>
                                        </p:tgtEl>
                                      </p:cBhvr>
                                    </p:animEffect>
                                    <p:anim calcmode="lin" valueType="num">
                                      <p:cBhvr>
                                        <p:cTn id="42" dur="1000" fill="hold"/>
                                        <p:tgtEl>
                                          <p:spTgt spid="76"/>
                                        </p:tgtEl>
                                        <p:attrNameLst>
                                          <p:attrName>ppt_x</p:attrName>
                                        </p:attrNameLst>
                                      </p:cBhvr>
                                      <p:tavLst>
                                        <p:tav tm="0">
                                          <p:val>
                                            <p:strVal val="#ppt_x"/>
                                          </p:val>
                                        </p:tav>
                                        <p:tav tm="100000">
                                          <p:val>
                                            <p:strVal val="#ppt_x"/>
                                          </p:val>
                                        </p:tav>
                                      </p:tavLst>
                                    </p:anim>
                                    <p:anim calcmode="lin" valueType="num">
                                      <p:cBhvr>
                                        <p:cTn id="43" dur="1000" fill="hold"/>
                                        <p:tgtEl>
                                          <p:spTgt spid="76"/>
                                        </p:tgtEl>
                                        <p:attrNameLst>
                                          <p:attrName>ppt_y</p:attrName>
                                        </p:attrNameLst>
                                      </p:cBhvr>
                                      <p:tavLst>
                                        <p:tav tm="0">
                                          <p:val>
                                            <p:strVal val="#ppt_y+.1"/>
                                          </p:val>
                                        </p:tav>
                                        <p:tav tm="100000">
                                          <p:val>
                                            <p:strVal val="#ppt_y"/>
                                          </p:val>
                                        </p:tav>
                                      </p:tavLst>
                                    </p:anim>
                                  </p:childTnLst>
                                </p:cTn>
                              </p:par>
                            </p:childTnLst>
                          </p:cTn>
                        </p:par>
                        <p:par>
                          <p:cTn id="44" fill="hold">
                            <p:stCondLst>
                              <p:cond delay="5000"/>
                            </p:stCondLst>
                            <p:childTnLst>
                              <p:par>
                                <p:cTn id="45" presetID="42" presetClass="entr" presetSubtype="0" fill="hold" nodeType="afterEffect">
                                  <p:stCondLst>
                                    <p:cond delay="0"/>
                                  </p:stCondLst>
                                  <p:childTnLst>
                                    <p:set>
                                      <p:cBhvr>
                                        <p:cTn id="46" dur="1" fill="hold">
                                          <p:stCondLst>
                                            <p:cond delay="0"/>
                                          </p:stCondLst>
                                        </p:cTn>
                                        <p:tgtEl>
                                          <p:spTgt spid="80"/>
                                        </p:tgtEl>
                                        <p:attrNameLst>
                                          <p:attrName>style.visibility</p:attrName>
                                        </p:attrNameLst>
                                      </p:cBhvr>
                                      <p:to>
                                        <p:strVal val="visible"/>
                                      </p:to>
                                    </p:set>
                                    <p:animEffect transition="in" filter="fade">
                                      <p:cBhvr>
                                        <p:cTn id="47" dur="1000"/>
                                        <p:tgtEl>
                                          <p:spTgt spid="80"/>
                                        </p:tgtEl>
                                      </p:cBhvr>
                                    </p:animEffect>
                                    <p:anim calcmode="lin" valueType="num">
                                      <p:cBhvr>
                                        <p:cTn id="48" dur="1000" fill="hold"/>
                                        <p:tgtEl>
                                          <p:spTgt spid="80"/>
                                        </p:tgtEl>
                                        <p:attrNameLst>
                                          <p:attrName>ppt_x</p:attrName>
                                        </p:attrNameLst>
                                      </p:cBhvr>
                                      <p:tavLst>
                                        <p:tav tm="0">
                                          <p:val>
                                            <p:strVal val="#ppt_x"/>
                                          </p:val>
                                        </p:tav>
                                        <p:tav tm="100000">
                                          <p:val>
                                            <p:strVal val="#ppt_x"/>
                                          </p:val>
                                        </p:tav>
                                      </p:tavLst>
                                    </p:anim>
                                    <p:anim calcmode="lin" valueType="num">
                                      <p:cBhvr>
                                        <p:cTn id="49" dur="1000" fill="hold"/>
                                        <p:tgtEl>
                                          <p:spTgt spid="8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3" grpId="0" animBg="1"/>
      <p:bldP spid="35" grpId="0" animBg="1"/>
      <p:bldP spid="6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10747708-A996-4B77-BA08-CFD06BA96A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667" y="6281189"/>
            <a:ext cx="1456724" cy="419842"/>
          </a:xfrm>
          <a:prstGeom prst="rect">
            <a:avLst/>
          </a:prstGeom>
        </p:spPr>
      </p:pic>
      <p:pic>
        <p:nvPicPr>
          <p:cNvPr id="9" name="Image 8">
            <a:extLst>
              <a:ext uri="{FF2B5EF4-FFF2-40B4-BE49-F238E27FC236}">
                <a16:creationId xmlns:a16="http://schemas.microsoft.com/office/drawing/2014/main" id="{8EE5A1DC-CDB7-4416-90A1-99DC152BFF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99420" y="6282287"/>
            <a:ext cx="1452913" cy="418743"/>
          </a:xfrm>
          <a:prstGeom prst="rect">
            <a:avLst/>
          </a:prstGeom>
        </p:spPr>
      </p:pic>
      <p:pic>
        <p:nvPicPr>
          <p:cNvPr id="10" name="Image 9">
            <a:extLst>
              <a:ext uri="{FF2B5EF4-FFF2-40B4-BE49-F238E27FC236}">
                <a16:creationId xmlns:a16="http://schemas.microsoft.com/office/drawing/2014/main" id="{45584A95-C541-48A0-BEBA-9B42E46BF1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56961" y="170181"/>
            <a:ext cx="823359" cy="342010"/>
          </a:xfrm>
          <a:prstGeom prst="rect">
            <a:avLst/>
          </a:prstGeom>
        </p:spPr>
      </p:pic>
      <p:pic>
        <p:nvPicPr>
          <p:cNvPr id="11" name="Image 10">
            <a:extLst>
              <a:ext uri="{FF2B5EF4-FFF2-40B4-BE49-F238E27FC236}">
                <a16:creationId xmlns:a16="http://schemas.microsoft.com/office/drawing/2014/main" id="{BCD8DF88-6F52-4CB8-9B4E-78DF537A41B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35260" y="162561"/>
            <a:ext cx="59689" cy="366661"/>
          </a:xfrm>
          <a:prstGeom prst="rect">
            <a:avLst/>
          </a:prstGeom>
        </p:spPr>
      </p:pic>
      <p:pic>
        <p:nvPicPr>
          <p:cNvPr id="12" name="Image 11">
            <a:extLst>
              <a:ext uri="{FF2B5EF4-FFF2-40B4-BE49-F238E27FC236}">
                <a16:creationId xmlns:a16="http://schemas.microsoft.com/office/drawing/2014/main" id="{4A594A96-9474-4B6B-A4D4-12BF36D5C78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576559" y="170181"/>
            <a:ext cx="263526" cy="353510"/>
          </a:xfrm>
          <a:prstGeom prst="rect">
            <a:avLst/>
          </a:prstGeom>
        </p:spPr>
      </p:pic>
      <p:pic>
        <p:nvPicPr>
          <p:cNvPr id="13" name="Image 12">
            <a:extLst>
              <a:ext uri="{FF2B5EF4-FFF2-40B4-BE49-F238E27FC236}">
                <a16:creationId xmlns:a16="http://schemas.microsoft.com/office/drawing/2014/main" id="{4B30D668-CF9E-4971-A17B-2C3EBD0D5D5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036935" y="186690"/>
            <a:ext cx="325501" cy="325501"/>
          </a:xfrm>
          <a:prstGeom prst="rect">
            <a:avLst/>
          </a:prstGeom>
        </p:spPr>
      </p:pic>
      <p:pic>
        <p:nvPicPr>
          <p:cNvPr id="14" name="Image 13">
            <a:extLst>
              <a:ext uri="{FF2B5EF4-FFF2-40B4-BE49-F238E27FC236}">
                <a16:creationId xmlns:a16="http://schemas.microsoft.com/office/drawing/2014/main" id="{0C4F27B8-8FEE-4970-8F93-0392782DE34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736705" y="222631"/>
            <a:ext cx="246444" cy="240283"/>
          </a:xfrm>
          <a:prstGeom prst="rect">
            <a:avLst/>
          </a:prstGeom>
        </p:spPr>
      </p:pic>
      <p:sp>
        <p:nvSpPr>
          <p:cNvPr id="15" name="Rectangle : coins arrondis 14">
            <a:extLst>
              <a:ext uri="{FF2B5EF4-FFF2-40B4-BE49-F238E27FC236}">
                <a16:creationId xmlns:a16="http://schemas.microsoft.com/office/drawing/2014/main" id="{5A7E4AE8-ACB7-4A01-84D2-3BD7F933E283}"/>
              </a:ext>
            </a:extLst>
          </p:cNvPr>
          <p:cNvSpPr/>
          <p:nvPr/>
        </p:nvSpPr>
        <p:spPr>
          <a:xfrm rot="2362016">
            <a:off x="2982504" y="-167560"/>
            <a:ext cx="705962" cy="705962"/>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 coins arrondis 15">
            <a:extLst>
              <a:ext uri="{FF2B5EF4-FFF2-40B4-BE49-F238E27FC236}">
                <a16:creationId xmlns:a16="http://schemas.microsoft.com/office/drawing/2014/main" id="{068D4D8E-3BEE-4A32-8263-0CC061C14156}"/>
              </a:ext>
            </a:extLst>
          </p:cNvPr>
          <p:cNvSpPr/>
          <p:nvPr/>
        </p:nvSpPr>
        <p:spPr>
          <a:xfrm rot="1018881">
            <a:off x="2367082" y="5268756"/>
            <a:ext cx="419507" cy="419507"/>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 coins arrondis 16">
            <a:extLst>
              <a:ext uri="{FF2B5EF4-FFF2-40B4-BE49-F238E27FC236}">
                <a16:creationId xmlns:a16="http://schemas.microsoft.com/office/drawing/2014/main" id="{CB2C8708-6A36-41BA-AAD9-6A693BC1F2FD}"/>
              </a:ext>
            </a:extLst>
          </p:cNvPr>
          <p:cNvSpPr/>
          <p:nvPr/>
        </p:nvSpPr>
        <p:spPr>
          <a:xfrm rot="21091630">
            <a:off x="1363780" y="5631500"/>
            <a:ext cx="217757" cy="217757"/>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ZoneTexte 17">
            <a:extLst>
              <a:ext uri="{FF2B5EF4-FFF2-40B4-BE49-F238E27FC236}">
                <a16:creationId xmlns:a16="http://schemas.microsoft.com/office/drawing/2014/main" id="{4B25F560-2700-45C3-B5AF-14999165AEAD}"/>
              </a:ext>
            </a:extLst>
          </p:cNvPr>
          <p:cNvSpPr txBox="1"/>
          <p:nvPr/>
        </p:nvSpPr>
        <p:spPr>
          <a:xfrm>
            <a:off x="616632" y="1354137"/>
            <a:ext cx="2483339" cy="502702"/>
          </a:xfrm>
          <a:prstGeom prst="rect">
            <a:avLst/>
          </a:prstGeom>
          <a:noFill/>
        </p:spPr>
        <p:txBody>
          <a:bodyPr wrap="square" rtlCol="0">
            <a:spAutoFit/>
          </a:bodyPr>
          <a:lstStyle/>
          <a:p>
            <a:pPr>
              <a:lnSpc>
                <a:spcPts val="3200"/>
              </a:lnSpc>
            </a:pPr>
            <a:r>
              <a:rPr lang="fr-FR" sz="3000" dirty="0">
                <a:solidFill>
                  <a:srgbClr val="171C6A"/>
                </a:solidFill>
                <a:latin typeface="Work Sans SemiBold" panose="00000700000000000000" pitchFamily="2" charset="0"/>
              </a:rPr>
              <a:t>Affiche PNNS</a:t>
            </a:r>
          </a:p>
        </p:txBody>
      </p:sp>
      <p:sp>
        <p:nvSpPr>
          <p:cNvPr id="31" name="Espace réservé du texte 13">
            <a:extLst>
              <a:ext uri="{FF2B5EF4-FFF2-40B4-BE49-F238E27FC236}">
                <a16:creationId xmlns:a16="http://schemas.microsoft.com/office/drawing/2014/main" id="{BB8DFBF7-18E2-4326-A185-5D3949ECB4B1}"/>
              </a:ext>
            </a:extLst>
          </p:cNvPr>
          <p:cNvSpPr txBox="1">
            <a:spLocks/>
          </p:cNvSpPr>
          <p:nvPr/>
        </p:nvSpPr>
        <p:spPr>
          <a:xfrm>
            <a:off x="-5461668" y="-668"/>
            <a:ext cx="5334672" cy="717110"/>
          </a:xfrm>
          <a:prstGeom prst="rect">
            <a:avLst/>
          </a:prstGeom>
        </p:spPr>
        <p:style>
          <a:lnRef idx="2">
            <a:schemeClr val="accent1"/>
          </a:lnRef>
          <a:fillRef idx="1">
            <a:schemeClr val="lt1"/>
          </a:fillRef>
          <a:effectRef idx="0">
            <a:schemeClr val="accent1"/>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marL="0" indent="0">
              <a:buNone/>
            </a:pPr>
            <a:r>
              <a:rPr lang="fr-FR" sz="2000" dirty="0"/>
              <a:t>Scène 3</a:t>
            </a:r>
          </a:p>
          <a:p>
            <a:pPr marL="0" indent="0">
              <a:buNone/>
            </a:pPr>
            <a:endParaRPr lang="fr-FR" sz="2000" dirty="0"/>
          </a:p>
        </p:txBody>
      </p:sp>
      <p:sp>
        <p:nvSpPr>
          <p:cNvPr id="32" name="Espace réservé du texte 12">
            <a:extLst>
              <a:ext uri="{FF2B5EF4-FFF2-40B4-BE49-F238E27FC236}">
                <a16:creationId xmlns:a16="http://schemas.microsoft.com/office/drawing/2014/main" id="{96CF4625-51DB-4388-BCA6-EF9BC7B71FB7}"/>
              </a:ext>
            </a:extLst>
          </p:cNvPr>
          <p:cNvSpPr txBox="1">
            <a:spLocks/>
          </p:cNvSpPr>
          <p:nvPr/>
        </p:nvSpPr>
        <p:spPr>
          <a:xfrm>
            <a:off x="-5473700" y="838199"/>
            <a:ext cx="5309272" cy="8362829"/>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t"/>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1800" dirty="0">
                <a:solidFill>
                  <a:schemeClr val="tx2"/>
                </a:solidFill>
                <a:latin typeface="Century Gothic" panose="020B0502020202020204" pitchFamily="34" charset="0"/>
              </a:rPr>
              <a:t>Spécification de la vue</a:t>
            </a:r>
          </a:p>
          <a:p>
            <a:pPr marL="171450" indent="-171450" algn="l">
              <a:buFont typeface="Wingdings" panose="05000000000000000000" pitchFamily="2" charset="2"/>
              <a:buChar char="Ø"/>
            </a:pPr>
            <a:endParaRPr lang="fr-FR" sz="2400" dirty="0">
              <a:solidFill>
                <a:schemeClr val="tx2"/>
              </a:solidFill>
            </a:endParaRPr>
          </a:p>
          <a:p>
            <a:pPr marL="171450" indent="-171450" algn="l">
              <a:buFont typeface="Wingdings" panose="05000000000000000000" pitchFamily="2" charset="2"/>
              <a:buChar char="Ø"/>
            </a:pPr>
            <a:r>
              <a:rPr lang="fr-FR" sz="1800" dirty="0">
                <a:solidFill>
                  <a:schemeClr val="tx1"/>
                </a:solidFill>
                <a:latin typeface="Alstom" panose="02000503020000020004" pitchFamily="2" charset="0"/>
              </a:rPr>
              <a:t>  </a:t>
            </a:r>
            <a:r>
              <a:rPr lang="fr-FR" sz="2000" dirty="0">
                <a:solidFill>
                  <a:schemeClr val="tx1"/>
                </a:solidFill>
                <a:latin typeface="Calibri" panose="020F0502020204030204" pitchFamily="34" charset="0"/>
                <a:cs typeface="Calibri" panose="020F0502020204030204" pitchFamily="34" charset="0"/>
              </a:rPr>
              <a:t>Nom de la vue « type » :</a:t>
            </a:r>
          </a:p>
          <a:p>
            <a:pPr algn="l"/>
            <a:r>
              <a:rPr lang="fr-FR" sz="2000" dirty="0">
                <a:solidFill>
                  <a:schemeClr val="tx1"/>
                </a:solidFill>
                <a:latin typeface="Calibri" panose="020F0502020204030204" pitchFamily="34" charset="0"/>
                <a:cs typeface="Calibri" panose="020F0502020204030204" pitchFamily="34" charset="0"/>
              </a:rPr>
              <a:t>Affiche PNNS</a:t>
            </a:r>
          </a:p>
          <a:p>
            <a:pPr algn="l"/>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Objectif / message principal de cette vue :</a:t>
            </a:r>
          </a:p>
          <a:p>
            <a:pPr algn="l"/>
            <a:r>
              <a:rPr lang="fr-FR" sz="2000" dirty="0">
                <a:solidFill>
                  <a:schemeClr val="tx1"/>
                </a:solidFill>
                <a:latin typeface="Calibri" panose="020F0502020204030204" pitchFamily="34" charset="0"/>
                <a:cs typeface="Calibri" panose="020F0502020204030204" pitchFamily="34" charset="0"/>
              </a:rPr>
              <a:t>Explication de l’affiche </a:t>
            </a:r>
            <a:r>
              <a:rPr lang="fr-FR" sz="2000" dirty="0" err="1">
                <a:solidFill>
                  <a:schemeClr val="tx1"/>
                </a:solidFill>
                <a:latin typeface="Calibri" panose="020F0502020204030204" pitchFamily="34" charset="0"/>
                <a:cs typeface="Calibri" panose="020F0502020204030204" pitchFamily="34" charset="0"/>
              </a:rPr>
              <a:t>pnns</a:t>
            </a:r>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Document / média de référence :</a:t>
            </a:r>
          </a:p>
          <a:p>
            <a:r>
              <a:rPr lang="fr-FR" sz="1800" dirty="0">
                <a:solidFill>
                  <a:schemeClr val="tx1"/>
                </a:solidFill>
                <a:latin typeface="Calibri" panose="020F0502020204030204" pitchFamily="34" charset="0"/>
                <a:cs typeface="Calibri" panose="020F0502020204030204" pitchFamily="34" charset="0"/>
              </a:rPr>
              <a:t>Charte graphique</a:t>
            </a:r>
          </a:p>
          <a:p>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Description de l'animation :</a:t>
            </a:r>
            <a:endParaRPr lang="en-US" sz="2000" b="1" dirty="0">
              <a:solidFill>
                <a:schemeClr val="tx1"/>
              </a:solidFill>
            </a:endParaRPr>
          </a:p>
          <a:p>
            <a:pPr algn="l"/>
            <a:r>
              <a:rPr lang="fr-FR" sz="1800" dirty="0">
                <a:solidFill>
                  <a:schemeClr val="tx1"/>
                </a:solidFill>
                <a:latin typeface="Calibri" panose="020F0502020204030204" pitchFamily="34" charset="0"/>
                <a:cs typeface="Calibri" panose="020F0502020204030204" pitchFamily="34" charset="0"/>
              </a:rPr>
              <a:t>Affichage synchronisée avec la voix-off.</a:t>
            </a:r>
          </a:p>
          <a:p>
            <a:pPr algn="l"/>
            <a:r>
              <a:rPr lang="fr-FR" sz="1800" dirty="0">
                <a:solidFill>
                  <a:schemeClr val="tx1"/>
                </a:solidFill>
                <a:latin typeface="Calibri" panose="020F0502020204030204" pitchFamily="34" charset="0"/>
                <a:cs typeface="Calibri" panose="020F0502020204030204" pitchFamily="34" charset="0"/>
              </a:rPr>
              <a:t>1 : Entrée du titre de la gauche vers la droite.</a:t>
            </a:r>
          </a:p>
          <a:p>
            <a:pPr algn="l"/>
            <a:r>
              <a:rPr lang="fr-FR" sz="1800" dirty="0">
                <a:solidFill>
                  <a:schemeClr val="tx1"/>
                </a:solidFill>
                <a:latin typeface="Calibri" panose="020F0502020204030204" pitchFamily="34" charset="0"/>
                <a:cs typeface="Calibri" panose="020F0502020204030204" pitchFamily="34" charset="0"/>
              </a:rPr>
              <a:t>2 : Entrée de l’image, seulement le tableau de la droite vers la gauche.</a:t>
            </a:r>
          </a:p>
          <a:p>
            <a:pPr algn="l"/>
            <a:r>
              <a:rPr lang="fr-FR" sz="1800" dirty="0">
                <a:solidFill>
                  <a:schemeClr val="tx1"/>
                </a:solidFill>
                <a:latin typeface="Calibri" panose="020F0502020204030204" pitchFamily="34" charset="0"/>
                <a:cs typeface="Calibri" panose="020F0502020204030204" pitchFamily="34" charset="0"/>
              </a:rPr>
              <a:t>3. Apparition de la VO en même temps que les images</a:t>
            </a:r>
          </a:p>
          <a:p>
            <a:pPr algn="l"/>
            <a:endParaRPr lang="fr-FR" sz="2000" dirty="0">
              <a:solidFill>
                <a:schemeClr val="tx1"/>
              </a:solidFill>
              <a:latin typeface="Calibri" panose="020F0502020204030204" pitchFamily="34" charset="0"/>
              <a:cs typeface="Calibri" panose="020F0502020204030204" pitchFamily="34" charset="0"/>
            </a:endParaRPr>
          </a:p>
          <a:p>
            <a:r>
              <a:rPr lang="fr-FR" sz="1800" dirty="0">
                <a:solidFill>
                  <a:srgbClr val="0070C0"/>
                </a:solidFill>
                <a:latin typeface="Calibri" panose="020F0502020204030204" pitchFamily="34" charset="0"/>
                <a:cs typeface="Calibri" panose="020F0502020204030204" pitchFamily="34" charset="0"/>
              </a:rPr>
              <a:t>Pour tout le module : Le patient peut revoir la slide, mettre en pause et afficher ou non les sous-titres.</a:t>
            </a:r>
          </a:p>
          <a:p>
            <a:pPr algn="l"/>
            <a:endParaRPr lang="fr-FR" sz="1800" dirty="0"/>
          </a:p>
          <a:p>
            <a:pPr algn="l"/>
            <a:endParaRPr lang="fr-FR" sz="1100" dirty="0"/>
          </a:p>
        </p:txBody>
      </p:sp>
      <p:sp>
        <p:nvSpPr>
          <p:cNvPr id="33" name="Espace réservé du texte 13">
            <a:extLst>
              <a:ext uri="{FF2B5EF4-FFF2-40B4-BE49-F238E27FC236}">
                <a16:creationId xmlns:a16="http://schemas.microsoft.com/office/drawing/2014/main" id="{E2A0B0B9-4ADF-449E-B88C-5F5CC527614D}"/>
              </a:ext>
            </a:extLst>
          </p:cNvPr>
          <p:cNvSpPr txBox="1">
            <a:spLocks/>
          </p:cNvSpPr>
          <p:nvPr/>
        </p:nvSpPr>
        <p:spPr>
          <a:xfrm>
            <a:off x="12334151" y="24731"/>
            <a:ext cx="5168824" cy="4407569"/>
          </a:xfrm>
          <a:prstGeom prst="rect">
            <a:avLst/>
          </a:prstGeom>
        </p:spPr>
        <p:style>
          <a:lnRef idx="2">
            <a:schemeClr val="accent2"/>
          </a:lnRef>
          <a:fillRef idx="1">
            <a:schemeClr val="lt1"/>
          </a:fillRef>
          <a:effectRef idx="0">
            <a:schemeClr val="accent2"/>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2000" dirty="0">
                <a:solidFill>
                  <a:schemeClr val="tx2"/>
                </a:solidFill>
                <a:latin typeface="Century Gothic" panose="020B0502020202020204" pitchFamily="34" charset="0"/>
              </a:rPr>
              <a:t>Commentaires Léa / Inès</a:t>
            </a:r>
          </a:p>
          <a:p>
            <a:pPr algn="ctr"/>
            <a:endParaRPr lang="fr-FR" sz="2000" dirty="0">
              <a:solidFill>
                <a:schemeClr val="tx2"/>
              </a:solidFill>
              <a:latin typeface="Century Gothic" panose="020B0502020202020204" pitchFamily="34" charset="0"/>
            </a:endParaRPr>
          </a:p>
          <a:p>
            <a:endParaRPr lang="fr-FR" sz="2000" dirty="0">
              <a:solidFill>
                <a:schemeClr val="tx2"/>
              </a:solidFill>
            </a:endParaRPr>
          </a:p>
          <a:p>
            <a:pPr algn="ctr"/>
            <a:endParaRPr lang="fr-FR" sz="2000" dirty="0">
              <a:solidFill>
                <a:schemeClr val="tx2"/>
              </a:solidFill>
              <a:latin typeface="Century Gothic" panose="020B0502020202020204" pitchFamily="34" charset="0"/>
            </a:endParaRPr>
          </a:p>
        </p:txBody>
      </p:sp>
      <p:sp>
        <p:nvSpPr>
          <p:cNvPr id="34" name="Espace réservé du texte 13">
            <a:extLst>
              <a:ext uri="{FF2B5EF4-FFF2-40B4-BE49-F238E27FC236}">
                <a16:creationId xmlns:a16="http://schemas.microsoft.com/office/drawing/2014/main" id="{C0AB06CE-6C30-4EB4-AD01-59B00071E75A}"/>
              </a:ext>
            </a:extLst>
          </p:cNvPr>
          <p:cNvSpPr txBox="1">
            <a:spLocks/>
          </p:cNvSpPr>
          <p:nvPr/>
        </p:nvSpPr>
        <p:spPr>
          <a:xfrm>
            <a:off x="12384951" y="5052085"/>
            <a:ext cx="5067224" cy="4131469"/>
          </a:xfrm>
          <a:prstGeom prst="rect">
            <a:avLst/>
          </a:prstGeom>
        </p:spPr>
        <p:style>
          <a:lnRef idx="2">
            <a:schemeClr val="accent2"/>
          </a:lnRef>
          <a:fillRef idx="1">
            <a:schemeClr val="lt1"/>
          </a:fillRef>
          <a:effectRef idx="0">
            <a:schemeClr val="accent2"/>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2000" dirty="0">
                <a:solidFill>
                  <a:schemeClr val="tx2"/>
                </a:solidFill>
                <a:latin typeface="Century Gothic" panose="020B0502020202020204" pitchFamily="34" charset="0"/>
              </a:rPr>
              <a:t>Commentaires Client</a:t>
            </a:r>
          </a:p>
          <a:p>
            <a:pPr algn="ctr"/>
            <a:endParaRPr lang="fr-FR" sz="2000" dirty="0">
              <a:solidFill>
                <a:schemeClr val="tx2"/>
              </a:solidFill>
              <a:latin typeface="Century Gothic" panose="020B0502020202020204" pitchFamily="34" charset="0"/>
            </a:endParaRPr>
          </a:p>
          <a:p>
            <a:endParaRPr lang="fr-FR" sz="1600" dirty="0">
              <a:solidFill>
                <a:schemeClr val="tx2"/>
              </a:solidFill>
            </a:endParaRPr>
          </a:p>
          <a:p>
            <a:endParaRPr lang="fr-FR" sz="1600" dirty="0">
              <a:solidFill>
                <a:schemeClr val="tx2"/>
              </a:solidFill>
              <a:latin typeface="Century Gothic" panose="020B0502020202020204" pitchFamily="34" charset="0"/>
            </a:endParaRPr>
          </a:p>
        </p:txBody>
      </p:sp>
      <p:sp>
        <p:nvSpPr>
          <p:cNvPr id="35" name="Espace réservé du texte 13">
            <a:extLst>
              <a:ext uri="{FF2B5EF4-FFF2-40B4-BE49-F238E27FC236}">
                <a16:creationId xmlns:a16="http://schemas.microsoft.com/office/drawing/2014/main" id="{2C3FB128-400C-4CA8-86BC-A30DD9C80FDB}"/>
              </a:ext>
            </a:extLst>
          </p:cNvPr>
          <p:cNvSpPr txBox="1">
            <a:spLocks/>
          </p:cNvSpPr>
          <p:nvPr/>
        </p:nvSpPr>
        <p:spPr>
          <a:xfrm>
            <a:off x="0" y="7118108"/>
            <a:ext cx="12192000" cy="3552807"/>
          </a:xfrm>
          <a:prstGeom prst="rect">
            <a:avLst/>
          </a:prstGeom>
        </p:spPr>
        <p:style>
          <a:lnRef idx="2">
            <a:schemeClr val="accent1"/>
          </a:lnRef>
          <a:fillRef idx="1">
            <a:schemeClr val="lt1"/>
          </a:fillRef>
          <a:effectRef idx="0">
            <a:schemeClr val="accent1"/>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r>
              <a:rPr lang="en-US" sz="2000" b="1" dirty="0" err="1"/>
              <a:t>Voix</a:t>
            </a:r>
            <a:r>
              <a:rPr lang="en-US" sz="2000" b="1" dirty="0"/>
              <a:t> off :</a:t>
            </a:r>
          </a:p>
          <a:p>
            <a:r>
              <a:rPr lang="en-US" sz="2000" dirty="0"/>
              <a:t>Il </a:t>
            </a:r>
            <a:r>
              <a:rPr lang="en-US" sz="2000" dirty="0" err="1"/>
              <a:t>est</a:t>
            </a:r>
            <a:r>
              <a:rPr lang="en-US" sz="2000" dirty="0"/>
              <a:t> </a:t>
            </a:r>
            <a:r>
              <a:rPr lang="en-US" sz="2000" dirty="0" err="1"/>
              <a:t>interressant</a:t>
            </a:r>
            <a:r>
              <a:rPr lang="en-US" sz="2000" dirty="0"/>
              <a:t> </a:t>
            </a:r>
            <a:r>
              <a:rPr lang="en-US" sz="2000" dirty="0" err="1"/>
              <a:t>d’augmenter</a:t>
            </a:r>
            <a:r>
              <a:rPr lang="en-US" sz="2000" dirty="0"/>
              <a:t> les aliments </a:t>
            </a:r>
            <a:r>
              <a:rPr lang="en-US" sz="2000" dirty="0" err="1"/>
              <a:t>tels</a:t>
            </a:r>
            <a:r>
              <a:rPr lang="en-US" sz="2000" dirty="0"/>
              <a:t> que : les fruits et les legumes, les legumes sec, </a:t>
            </a:r>
            <a:r>
              <a:rPr lang="en-US" sz="2000" dirty="0" err="1"/>
              <a:t>lentilles</a:t>
            </a:r>
            <a:r>
              <a:rPr lang="en-US" sz="2000" dirty="0"/>
              <a:t>, haricots, </a:t>
            </a:r>
            <a:r>
              <a:rPr lang="en-US" sz="2000" dirty="0" err="1"/>
              <a:t>etc</a:t>
            </a:r>
            <a:r>
              <a:rPr lang="en-US" sz="2000" dirty="0"/>
              <a:t> </a:t>
            </a:r>
            <a:r>
              <a:rPr lang="en-US" sz="2000" dirty="0" err="1"/>
              <a:t>ainsi</a:t>
            </a:r>
            <a:r>
              <a:rPr lang="en-US" sz="2000" dirty="0"/>
              <a:t> que les fruits à </a:t>
            </a:r>
            <a:r>
              <a:rPr lang="en-US" sz="2000" dirty="0" err="1"/>
              <a:t>coques</a:t>
            </a:r>
            <a:r>
              <a:rPr lang="en-US" sz="2000" dirty="0"/>
              <a:t>, </a:t>
            </a:r>
            <a:r>
              <a:rPr lang="en-US" sz="2000" dirty="0" err="1"/>
              <a:t>noix</a:t>
            </a:r>
            <a:r>
              <a:rPr lang="en-US" sz="2000" dirty="0"/>
              <a:t>, noisettes ,etc. </a:t>
            </a:r>
            <a:r>
              <a:rPr lang="en-US" sz="2000" dirty="0" err="1"/>
              <a:t>Ainsi</a:t>
            </a:r>
            <a:r>
              <a:rPr lang="en-US" sz="2000" dirty="0"/>
              <a:t> que les </a:t>
            </a:r>
            <a:r>
              <a:rPr lang="en-US" sz="2000" dirty="0" err="1"/>
              <a:t>comportement</a:t>
            </a:r>
            <a:r>
              <a:rPr lang="en-US" sz="2000" dirty="0"/>
              <a:t> </a:t>
            </a:r>
            <a:r>
              <a:rPr lang="en-US" sz="2000" dirty="0" err="1"/>
              <a:t>tels</a:t>
            </a:r>
            <a:r>
              <a:rPr lang="en-US" sz="2000" dirty="0"/>
              <a:t> que le fait </a:t>
            </a:r>
            <a:r>
              <a:rPr lang="en-US" sz="2000" dirty="0" err="1"/>
              <a:t>maison</a:t>
            </a:r>
            <a:r>
              <a:rPr lang="en-US" sz="2000" dirty="0"/>
              <a:t> et </a:t>
            </a:r>
            <a:r>
              <a:rPr lang="en-US" sz="2000" dirty="0" err="1"/>
              <a:t>l’activité</a:t>
            </a:r>
            <a:r>
              <a:rPr lang="en-US" sz="2000" dirty="0"/>
              <a:t> physique. </a:t>
            </a:r>
          </a:p>
          <a:p>
            <a:r>
              <a:rPr lang="en-US" sz="2000" dirty="0"/>
              <a:t>Il </a:t>
            </a:r>
            <a:r>
              <a:rPr lang="en-US" sz="2000" dirty="0" err="1"/>
              <a:t>est</a:t>
            </a:r>
            <a:r>
              <a:rPr lang="en-US" sz="2000" dirty="0"/>
              <a:t> </a:t>
            </a:r>
            <a:r>
              <a:rPr lang="en-US" sz="2000" dirty="0" err="1"/>
              <a:t>également</a:t>
            </a:r>
            <a:r>
              <a:rPr lang="en-US" sz="2000" dirty="0"/>
              <a:t> necessaire </a:t>
            </a:r>
            <a:r>
              <a:rPr lang="en-US" sz="2000" dirty="0" err="1"/>
              <a:t>d’aller</a:t>
            </a:r>
            <a:r>
              <a:rPr lang="en-US" sz="2000" dirty="0"/>
              <a:t> </a:t>
            </a:r>
            <a:r>
              <a:rPr lang="en-US" sz="2000" dirty="0" err="1"/>
              <a:t>vers</a:t>
            </a:r>
            <a:r>
              <a:rPr lang="en-US" sz="2000" dirty="0"/>
              <a:t> les aliments </a:t>
            </a:r>
            <a:r>
              <a:rPr lang="en-US" sz="2000" dirty="0" err="1"/>
              <a:t>tels</a:t>
            </a:r>
            <a:r>
              <a:rPr lang="en-US" sz="2000" dirty="0"/>
              <a:t> que : </a:t>
            </a:r>
            <a:r>
              <a:rPr lang="fr-FR" dirty="0"/>
              <a:t>Le pain complet ou aux céréales, les pâtes, la semoule et le riz complet Les poissons gras et maigres en alternance ; L’huile de colza, de noix, d’olive </a:t>
            </a:r>
          </a:p>
          <a:p>
            <a:r>
              <a:rPr lang="fr-FR" dirty="0"/>
              <a:t>Une consommation de produit laitiers suffisante mais limitée Des aliments de saisons et Les aliments BIO. Ainsi que les comportements tels que les aliments produits localement et les aliments bio.</a:t>
            </a:r>
          </a:p>
          <a:p>
            <a:r>
              <a:rPr lang="fr-FR" sz="2000" dirty="0"/>
              <a:t>Enfin, certains aliments sont à réduire tels que : </a:t>
            </a:r>
            <a:r>
              <a:rPr lang="fr-FR" dirty="0"/>
              <a:t>L’alcool ; Les produits sucrés et les boissons sucrées Les produits salés ; La charcuterie et La viande : porc, </a:t>
            </a:r>
            <a:r>
              <a:rPr lang="fr-FR" dirty="0" err="1"/>
              <a:t>boeuf</a:t>
            </a:r>
            <a:r>
              <a:rPr lang="fr-FR" dirty="0"/>
              <a:t>, veau, mouton, etc. Ainsi que les comportements tels que le choix de produit avec un nutri-score D et E et le temps passé assis. </a:t>
            </a:r>
            <a:endParaRPr lang="en-US" sz="2000" dirty="0"/>
          </a:p>
        </p:txBody>
      </p:sp>
      <p:pic>
        <p:nvPicPr>
          <p:cNvPr id="2" name="Image 1">
            <a:extLst>
              <a:ext uri="{FF2B5EF4-FFF2-40B4-BE49-F238E27FC236}">
                <a16:creationId xmlns:a16="http://schemas.microsoft.com/office/drawing/2014/main" id="{86EC28A0-99DC-44AB-B8AD-3ECD8832014E}"/>
              </a:ext>
            </a:extLst>
          </p:cNvPr>
          <p:cNvPicPr>
            <a:picLocks noChangeAspect="1"/>
          </p:cNvPicPr>
          <p:nvPr/>
        </p:nvPicPr>
        <p:blipFill>
          <a:blip r:embed="rId9"/>
          <a:stretch>
            <a:fillRect/>
          </a:stretch>
        </p:blipFill>
        <p:spPr>
          <a:xfrm>
            <a:off x="4206534" y="222631"/>
            <a:ext cx="4261483" cy="6422520"/>
          </a:xfrm>
          <a:prstGeom prst="rect">
            <a:avLst/>
          </a:prstGeom>
        </p:spPr>
      </p:pic>
    </p:spTree>
    <p:extLst>
      <p:ext uri="{BB962C8B-B14F-4D97-AF65-F5344CB8AC3E}">
        <p14:creationId xmlns:p14="http://schemas.microsoft.com/office/powerpoint/2010/main" val="1429435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 calcmode="lin" valueType="num">
                                      <p:cBhvr>
                                        <p:cTn id="9" dur="1000" fill="hold"/>
                                        <p:tgtEl>
                                          <p:spTgt spid="15"/>
                                        </p:tgtEl>
                                        <p:attrNameLst>
                                          <p:attrName>style.rotation</p:attrName>
                                        </p:attrNameLst>
                                      </p:cBhvr>
                                      <p:tavLst>
                                        <p:tav tm="0">
                                          <p:val>
                                            <p:fltVal val="90"/>
                                          </p:val>
                                        </p:tav>
                                        <p:tav tm="100000">
                                          <p:val>
                                            <p:fltVal val="0"/>
                                          </p:val>
                                        </p:tav>
                                      </p:tavLst>
                                    </p:anim>
                                    <p:animEffect transition="in" filter="fade">
                                      <p:cBhvr>
                                        <p:cTn id="10" dur="1000"/>
                                        <p:tgtEl>
                                          <p:spTgt spid="15"/>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500"/>
                                        <p:tgtEl>
                                          <p:spTgt spid="18"/>
                                        </p:tgtEl>
                                      </p:cBhvr>
                                    </p:animEffect>
                                  </p:childTnLst>
                                </p:cTn>
                              </p:par>
                              <p:par>
                                <p:cTn id="15" presetID="31"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p:cTn id="17" dur="1000" fill="hold"/>
                                        <p:tgtEl>
                                          <p:spTgt spid="16"/>
                                        </p:tgtEl>
                                        <p:attrNameLst>
                                          <p:attrName>ppt_w</p:attrName>
                                        </p:attrNameLst>
                                      </p:cBhvr>
                                      <p:tavLst>
                                        <p:tav tm="0">
                                          <p:val>
                                            <p:fltVal val="0"/>
                                          </p:val>
                                        </p:tav>
                                        <p:tav tm="100000">
                                          <p:val>
                                            <p:strVal val="#ppt_w"/>
                                          </p:val>
                                        </p:tav>
                                      </p:tavLst>
                                    </p:anim>
                                    <p:anim calcmode="lin" valueType="num">
                                      <p:cBhvr>
                                        <p:cTn id="18" dur="1000" fill="hold"/>
                                        <p:tgtEl>
                                          <p:spTgt spid="16"/>
                                        </p:tgtEl>
                                        <p:attrNameLst>
                                          <p:attrName>ppt_h</p:attrName>
                                        </p:attrNameLst>
                                      </p:cBhvr>
                                      <p:tavLst>
                                        <p:tav tm="0">
                                          <p:val>
                                            <p:fltVal val="0"/>
                                          </p:val>
                                        </p:tav>
                                        <p:tav tm="100000">
                                          <p:val>
                                            <p:strVal val="#ppt_h"/>
                                          </p:val>
                                        </p:tav>
                                      </p:tavLst>
                                    </p:anim>
                                    <p:anim calcmode="lin" valueType="num">
                                      <p:cBhvr>
                                        <p:cTn id="19" dur="1000" fill="hold"/>
                                        <p:tgtEl>
                                          <p:spTgt spid="16"/>
                                        </p:tgtEl>
                                        <p:attrNameLst>
                                          <p:attrName>style.rotation</p:attrName>
                                        </p:attrNameLst>
                                      </p:cBhvr>
                                      <p:tavLst>
                                        <p:tav tm="0">
                                          <p:val>
                                            <p:fltVal val="90"/>
                                          </p:val>
                                        </p:tav>
                                        <p:tav tm="100000">
                                          <p:val>
                                            <p:fltVal val="0"/>
                                          </p:val>
                                        </p:tav>
                                      </p:tavLst>
                                    </p:anim>
                                    <p:animEffect transition="in" filter="fade">
                                      <p:cBhvr>
                                        <p:cTn id="20" dur="1000"/>
                                        <p:tgtEl>
                                          <p:spTgt spid="16"/>
                                        </p:tgtEl>
                                      </p:cBhvr>
                                    </p:animEffect>
                                  </p:childTnLst>
                                </p:cTn>
                              </p:par>
                            </p:childTnLst>
                          </p:cTn>
                        </p:par>
                        <p:par>
                          <p:cTn id="21" fill="hold">
                            <p:stCondLst>
                              <p:cond delay="2000"/>
                            </p:stCondLst>
                            <p:childTnLst>
                              <p:par>
                                <p:cTn id="22" presetID="31" presetClass="entr" presetSubtype="0"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p:cTn id="24" dur="1000" fill="hold"/>
                                        <p:tgtEl>
                                          <p:spTgt spid="17"/>
                                        </p:tgtEl>
                                        <p:attrNameLst>
                                          <p:attrName>ppt_w</p:attrName>
                                        </p:attrNameLst>
                                      </p:cBhvr>
                                      <p:tavLst>
                                        <p:tav tm="0">
                                          <p:val>
                                            <p:fltVal val="0"/>
                                          </p:val>
                                        </p:tav>
                                        <p:tav tm="100000">
                                          <p:val>
                                            <p:strVal val="#ppt_w"/>
                                          </p:val>
                                        </p:tav>
                                      </p:tavLst>
                                    </p:anim>
                                    <p:anim calcmode="lin" valueType="num">
                                      <p:cBhvr>
                                        <p:cTn id="25" dur="1000" fill="hold"/>
                                        <p:tgtEl>
                                          <p:spTgt spid="17"/>
                                        </p:tgtEl>
                                        <p:attrNameLst>
                                          <p:attrName>ppt_h</p:attrName>
                                        </p:attrNameLst>
                                      </p:cBhvr>
                                      <p:tavLst>
                                        <p:tav tm="0">
                                          <p:val>
                                            <p:fltVal val="0"/>
                                          </p:val>
                                        </p:tav>
                                        <p:tav tm="100000">
                                          <p:val>
                                            <p:strVal val="#ppt_h"/>
                                          </p:val>
                                        </p:tav>
                                      </p:tavLst>
                                    </p:anim>
                                    <p:anim calcmode="lin" valueType="num">
                                      <p:cBhvr>
                                        <p:cTn id="26" dur="1000" fill="hold"/>
                                        <p:tgtEl>
                                          <p:spTgt spid="17"/>
                                        </p:tgtEl>
                                        <p:attrNameLst>
                                          <p:attrName>style.rotation</p:attrName>
                                        </p:attrNameLst>
                                      </p:cBhvr>
                                      <p:tavLst>
                                        <p:tav tm="0">
                                          <p:val>
                                            <p:fltVal val="90"/>
                                          </p:val>
                                        </p:tav>
                                        <p:tav tm="100000">
                                          <p:val>
                                            <p:fltVal val="0"/>
                                          </p:val>
                                        </p:tav>
                                      </p:tavLst>
                                    </p:anim>
                                    <p:animEffect transition="in" filter="fade">
                                      <p:cBhvr>
                                        <p:cTn id="27"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 coins arrondis 42">
            <a:extLst>
              <a:ext uri="{FF2B5EF4-FFF2-40B4-BE49-F238E27FC236}">
                <a16:creationId xmlns:a16="http://schemas.microsoft.com/office/drawing/2014/main" id="{664FDA3E-F684-472F-A34B-EC3331BA46EA}"/>
              </a:ext>
            </a:extLst>
          </p:cNvPr>
          <p:cNvSpPr/>
          <p:nvPr/>
        </p:nvSpPr>
        <p:spPr>
          <a:xfrm>
            <a:off x="3980746" y="767375"/>
            <a:ext cx="7100037" cy="5310482"/>
          </a:xfrm>
          <a:prstGeom prst="roundRect">
            <a:avLst>
              <a:gd name="adj" fmla="val 10605"/>
            </a:avLst>
          </a:prstGeom>
          <a:solidFill>
            <a:srgbClr val="FFFF66"/>
          </a:solidFill>
          <a:ln>
            <a:noFill/>
          </a:ln>
          <a:effectLst>
            <a:outerShdw blurRad="330200" dist="50800" dir="2280000" sx="102000" sy="102000" algn="ctr"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sp>
        <p:nvSpPr>
          <p:cNvPr id="44" name="Rectangle : coins arrondis 43">
            <a:extLst>
              <a:ext uri="{FF2B5EF4-FFF2-40B4-BE49-F238E27FC236}">
                <a16:creationId xmlns:a16="http://schemas.microsoft.com/office/drawing/2014/main" id="{165C7579-C42F-40CF-9636-D5C28CB471C1}"/>
              </a:ext>
            </a:extLst>
          </p:cNvPr>
          <p:cNvSpPr/>
          <p:nvPr/>
        </p:nvSpPr>
        <p:spPr>
          <a:xfrm>
            <a:off x="4070071" y="1648032"/>
            <a:ext cx="6872570" cy="4261279"/>
          </a:xfrm>
          <a:prstGeom prst="roundRect">
            <a:avLst>
              <a:gd name="adj" fmla="val 790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7" name="Image 6">
            <a:extLst>
              <a:ext uri="{FF2B5EF4-FFF2-40B4-BE49-F238E27FC236}">
                <a16:creationId xmlns:a16="http://schemas.microsoft.com/office/drawing/2014/main" id="{10747708-A996-4B77-BA08-CFD06BA96A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667" y="6281189"/>
            <a:ext cx="1456724" cy="419842"/>
          </a:xfrm>
          <a:prstGeom prst="rect">
            <a:avLst/>
          </a:prstGeom>
        </p:spPr>
      </p:pic>
      <p:pic>
        <p:nvPicPr>
          <p:cNvPr id="9" name="Image 8">
            <a:extLst>
              <a:ext uri="{FF2B5EF4-FFF2-40B4-BE49-F238E27FC236}">
                <a16:creationId xmlns:a16="http://schemas.microsoft.com/office/drawing/2014/main" id="{8EE5A1DC-CDB7-4416-90A1-99DC152BFF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99420" y="6282287"/>
            <a:ext cx="1452913" cy="418743"/>
          </a:xfrm>
          <a:prstGeom prst="rect">
            <a:avLst/>
          </a:prstGeom>
        </p:spPr>
      </p:pic>
      <p:pic>
        <p:nvPicPr>
          <p:cNvPr id="10" name="Image 9">
            <a:extLst>
              <a:ext uri="{FF2B5EF4-FFF2-40B4-BE49-F238E27FC236}">
                <a16:creationId xmlns:a16="http://schemas.microsoft.com/office/drawing/2014/main" id="{45584A95-C541-48A0-BEBA-9B42E46BF1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56961" y="170181"/>
            <a:ext cx="823359" cy="342010"/>
          </a:xfrm>
          <a:prstGeom prst="rect">
            <a:avLst/>
          </a:prstGeom>
        </p:spPr>
      </p:pic>
      <p:pic>
        <p:nvPicPr>
          <p:cNvPr id="11" name="Image 10">
            <a:extLst>
              <a:ext uri="{FF2B5EF4-FFF2-40B4-BE49-F238E27FC236}">
                <a16:creationId xmlns:a16="http://schemas.microsoft.com/office/drawing/2014/main" id="{BCD8DF88-6F52-4CB8-9B4E-78DF537A41B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35260" y="162561"/>
            <a:ext cx="59689" cy="366661"/>
          </a:xfrm>
          <a:prstGeom prst="rect">
            <a:avLst/>
          </a:prstGeom>
        </p:spPr>
      </p:pic>
      <p:pic>
        <p:nvPicPr>
          <p:cNvPr id="12" name="Image 11">
            <a:extLst>
              <a:ext uri="{FF2B5EF4-FFF2-40B4-BE49-F238E27FC236}">
                <a16:creationId xmlns:a16="http://schemas.microsoft.com/office/drawing/2014/main" id="{4A594A96-9474-4B6B-A4D4-12BF36D5C78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576559" y="170181"/>
            <a:ext cx="263526" cy="353510"/>
          </a:xfrm>
          <a:prstGeom prst="rect">
            <a:avLst/>
          </a:prstGeom>
        </p:spPr>
      </p:pic>
      <p:pic>
        <p:nvPicPr>
          <p:cNvPr id="13" name="Image 12">
            <a:extLst>
              <a:ext uri="{FF2B5EF4-FFF2-40B4-BE49-F238E27FC236}">
                <a16:creationId xmlns:a16="http://schemas.microsoft.com/office/drawing/2014/main" id="{4B30D668-CF9E-4971-A17B-2C3EBD0D5D5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036935" y="186690"/>
            <a:ext cx="325501" cy="325501"/>
          </a:xfrm>
          <a:prstGeom prst="rect">
            <a:avLst/>
          </a:prstGeom>
        </p:spPr>
      </p:pic>
      <p:pic>
        <p:nvPicPr>
          <p:cNvPr id="14" name="Image 13">
            <a:extLst>
              <a:ext uri="{FF2B5EF4-FFF2-40B4-BE49-F238E27FC236}">
                <a16:creationId xmlns:a16="http://schemas.microsoft.com/office/drawing/2014/main" id="{0C4F27B8-8FEE-4970-8F93-0392782DE34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736705" y="222631"/>
            <a:ext cx="246444" cy="240283"/>
          </a:xfrm>
          <a:prstGeom prst="rect">
            <a:avLst/>
          </a:prstGeom>
        </p:spPr>
      </p:pic>
      <p:sp>
        <p:nvSpPr>
          <p:cNvPr id="15" name="Rectangle : coins arrondis 14">
            <a:extLst>
              <a:ext uri="{FF2B5EF4-FFF2-40B4-BE49-F238E27FC236}">
                <a16:creationId xmlns:a16="http://schemas.microsoft.com/office/drawing/2014/main" id="{5A7E4AE8-ACB7-4A01-84D2-3BD7F933E283}"/>
              </a:ext>
            </a:extLst>
          </p:cNvPr>
          <p:cNvSpPr/>
          <p:nvPr/>
        </p:nvSpPr>
        <p:spPr>
          <a:xfrm rot="2362016">
            <a:off x="2982504" y="-167560"/>
            <a:ext cx="705962" cy="705962"/>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 coins arrondis 15">
            <a:extLst>
              <a:ext uri="{FF2B5EF4-FFF2-40B4-BE49-F238E27FC236}">
                <a16:creationId xmlns:a16="http://schemas.microsoft.com/office/drawing/2014/main" id="{068D4D8E-3BEE-4A32-8263-0CC061C14156}"/>
              </a:ext>
            </a:extLst>
          </p:cNvPr>
          <p:cNvSpPr/>
          <p:nvPr/>
        </p:nvSpPr>
        <p:spPr>
          <a:xfrm rot="1018881">
            <a:off x="2367082" y="5268756"/>
            <a:ext cx="419507" cy="419507"/>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 coins arrondis 16">
            <a:extLst>
              <a:ext uri="{FF2B5EF4-FFF2-40B4-BE49-F238E27FC236}">
                <a16:creationId xmlns:a16="http://schemas.microsoft.com/office/drawing/2014/main" id="{CB2C8708-6A36-41BA-AAD9-6A693BC1F2FD}"/>
              </a:ext>
            </a:extLst>
          </p:cNvPr>
          <p:cNvSpPr/>
          <p:nvPr/>
        </p:nvSpPr>
        <p:spPr>
          <a:xfrm rot="21091630">
            <a:off x="1363780" y="5631500"/>
            <a:ext cx="217757" cy="217757"/>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ZoneTexte 17">
            <a:extLst>
              <a:ext uri="{FF2B5EF4-FFF2-40B4-BE49-F238E27FC236}">
                <a16:creationId xmlns:a16="http://schemas.microsoft.com/office/drawing/2014/main" id="{4B25F560-2700-45C3-B5AF-14999165AEAD}"/>
              </a:ext>
            </a:extLst>
          </p:cNvPr>
          <p:cNvSpPr txBox="1"/>
          <p:nvPr/>
        </p:nvSpPr>
        <p:spPr>
          <a:xfrm>
            <a:off x="541708" y="1055910"/>
            <a:ext cx="2352010" cy="913070"/>
          </a:xfrm>
          <a:prstGeom prst="rect">
            <a:avLst/>
          </a:prstGeom>
          <a:noFill/>
        </p:spPr>
        <p:txBody>
          <a:bodyPr wrap="square" rtlCol="0">
            <a:spAutoFit/>
          </a:bodyPr>
          <a:lstStyle/>
          <a:p>
            <a:pPr>
              <a:lnSpc>
                <a:spcPts val="3200"/>
              </a:lnSpc>
            </a:pPr>
            <a:r>
              <a:rPr lang="fr-FR" sz="3000" dirty="0">
                <a:solidFill>
                  <a:srgbClr val="171C6A"/>
                </a:solidFill>
                <a:latin typeface="Work Sans SemiBold" panose="00000700000000000000" pitchFamily="2" charset="0"/>
              </a:rPr>
              <a:t>Alimentation équilibrée</a:t>
            </a:r>
          </a:p>
        </p:txBody>
      </p:sp>
      <p:sp>
        <p:nvSpPr>
          <p:cNvPr id="31" name="Espace réservé du texte 13">
            <a:extLst>
              <a:ext uri="{FF2B5EF4-FFF2-40B4-BE49-F238E27FC236}">
                <a16:creationId xmlns:a16="http://schemas.microsoft.com/office/drawing/2014/main" id="{BB8DFBF7-18E2-4326-A185-5D3949ECB4B1}"/>
              </a:ext>
            </a:extLst>
          </p:cNvPr>
          <p:cNvSpPr txBox="1">
            <a:spLocks/>
          </p:cNvSpPr>
          <p:nvPr/>
        </p:nvSpPr>
        <p:spPr>
          <a:xfrm>
            <a:off x="-5461668" y="-668"/>
            <a:ext cx="5334672" cy="717110"/>
          </a:xfrm>
          <a:prstGeom prst="rect">
            <a:avLst/>
          </a:prstGeom>
        </p:spPr>
        <p:style>
          <a:lnRef idx="2">
            <a:schemeClr val="accent1"/>
          </a:lnRef>
          <a:fillRef idx="1">
            <a:schemeClr val="lt1"/>
          </a:fillRef>
          <a:effectRef idx="0">
            <a:schemeClr val="accent1"/>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marL="0" indent="0">
              <a:buNone/>
            </a:pPr>
            <a:r>
              <a:rPr lang="fr-FR" sz="2000" dirty="0"/>
              <a:t>Scène 4</a:t>
            </a:r>
          </a:p>
          <a:p>
            <a:pPr marL="0" indent="0">
              <a:buNone/>
            </a:pPr>
            <a:endParaRPr lang="fr-FR" sz="2000" dirty="0"/>
          </a:p>
        </p:txBody>
      </p:sp>
      <p:sp>
        <p:nvSpPr>
          <p:cNvPr id="32" name="Espace réservé du texte 12">
            <a:extLst>
              <a:ext uri="{FF2B5EF4-FFF2-40B4-BE49-F238E27FC236}">
                <a16:creationId xmlns:a16="http://schemas.microsoft.com/office/drawing/2014/main" id="{96CF4625-51DB-4388-BCA6-EF9BC7B71FB7}"/>
              </a:ext>
            </a:extLst>
          </p:cNvPr>
          <p:cNvSpPr txBox="1">
            <a:spLocks/>
          </p:cNvSpPr>
          <p:nvPr/>
        </p:nvSpPr>
        <p:spPr>
          <a:xfrm>
            <a:off x="-5473700" y="838199"/>
            <a:ext cx="5309272" cy="8362829"/>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t"/>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1800" dirty="0">
                <a:solidFill>
                  <a:schemeClr val="tx2"/>
                </a:solidFill>
                <a:latin typeface="Century Gothic" panose="020B0502020202020204" pitchFamily="34" charset="0"/>
              </a:rPr>
              <a:t>Spécification de la vue</a:t>
            </a:r>
          </a:p>
          <a:p>
            <a:pPr marL="171450" indent="-171450" algn="l">
              <a:buFont typeface="Wingdings" panose="05000000000000000000" pitchFamily="2" charset="2"/>
              <a:buChar char="Ø"/>
            </a:pPr>
            <a:endParaRPr lang="fr-FR" sz="2400" dirty="0">
              <a:solidFill>
                <a:schemeClr val="tx2"/>
              </a:solidFill>
            </a:endParaRPr>
          </a:p>
          <a:p>
            <a:pPr marL="171450" indent="-171450" algn="l">
              <a:buFont typeface="Wingdings" panose="05000000000000000000" pitchFamily="2" charset="2"/>
              <a:buChar char="Ø"/>
            </a:pPr>
            <a:r>
              <a:rPr lang="fr-FR" sz="1800" dirty="0">
                <a:solidFill>
                  <a:schemeClr val="tx1"/>
                </a:solidFill>
                <a:latin typeface="Alstom" panose="02000503020000020004" pitchFamily="2" charset="0"/>
              </a:rPr>
              <a:t>  </a:t>
            </a:r>
            <a:r>
              <a:rPr lang="fr-FR" sz="2000" dirty="0">
                <a:solidFill>
                  <a:schemeClr val="tx1"/>
                </a:solidFill>
                <a:latin typeface="Calibri" panose="020F0502020204030204" pitchFamily="34" charset="0"/>
                <a:cs typeface="Calibri" panose="020F0502020204030204" pitchFamily="34" charset="0"/>
              </a:rPr>
              <a:t>Nom de la vue « type » :</a:t>
            </a:r>
          </a:p>
          <a:p>
            <a:pPr>
              <a:lnSpc>
                <a:spcPts val="3200"/>
              </a:lnSpc>
            </a:pPr>
            <a:r>
              <a:rPr lang="fr-FR" sz="2000" dirty="0">
                <a:solidFill>
                  <a:srgbClr val="171C6A"/>
                </a:solidFill>
                <a:latin typeface="Work Sans SemiBold" panose="00000700000000000000" pitchFamily="2" charset="0"/>
              </a:rPr>
              <a:t>Alimentation équilibrée</a:t>
            </a:r>
          </a:p>
          <a:p>
            <a:pPr marL="171450" indent="-171450" algn="l">
              <a:buFont typeface="Wingdings" panose="05000000000000000000" pitchFamily="2" charset="2"/>
              <a:buChar char="Ø"/>
            </a:pPr>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Objectif / message principal de cette vue :</a:t>
            </a:r>
          </a:p>
          <a:p>
            <a:pPr algn="l"/>
            <a:r>
              <a:rPr lang="fr-FR" sz="2000" dirty="0">
                <a:solidFill>
                  <a:schemeClr val="tx1"/>
                </a:solidFill>
                <a:latin typeface="Calibri" panose="020F0502020204030204" pitchFamily="34" charset="0"/>
                <a:cs typeface="Calibri" panose="020F0502020204030204" pitchFamily="34" charset="0"/>
              </a:rPr>
              <a:t>Glisser déposer les différents items dans les catégories Augmenter, Aller vers et Réduire</a:t>
            </a:r>
          </a:p>
          <a:p>
            <a:pPr marL="285750" indent="-285750" algn="l">
              <a:buFont typeface="Wingdings" panose="05000000000000000000" pitchFamily="2" charset="2"/>
              <a:buChar char="Ø"/>
            </a:pPr>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Document / média de référence :</a:t>
            </a:r>
          </a:p>
          <a:p>
            <a:r>
              <a:rPr lang="fr-FR" sz="1800" dirty="0">
                <a:solidFill>
                  <a:schemeClr val="tx1"/>
                </a:solidFill>
                <a:latin typeface="Calibri" panose="020F0502020204030204" pitchFamily="34" charset="0"/>
                <a:cs typeface="Calibri" panose="020F0502020204030204" pitchFamily="34" charset="0"/>
              </a:rPr>
              <a:t>Charte graphique</a:t>
            </a:r>
          </a:p>
          <a:p>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Description de l'animation :</a:t>
            </a:r>
            <a:endParaRPr lang="en-US" sz="2000" b="1" dirty="0">
              <a:solidFill>
                <a:schemeClr val="tx1"/>
              </a:solidFill>
            </a:endParaRPr>
          </a:p>
          <a:p>
            <a:pPr algn="l"/>
            <a:r>
              <a:rPr lang="fr-FR" sz="1800" dirty="0">
                <a:solidFill>
                  <a:schemeClr val="tx1"/>
                </a:solidFill>
                <a:latin typeface="Calibri" panose="020F0502020204030204" pitchFamily="34" charset="0"/>
                <a:cs typeface="Calibri" panose="020F0502020204030204" pitchFamily="34" charset="0"/>
              </a:rPr>
              <a:t>Affichage synchronisée avec la voix-off.</a:t>
            </a:r>
          </a:p>
          <a:p>
            <a:pPr algn="l"/>
            <a:r>
              <a:rPr lang="fr-FR" sz="1800" dirty="0">
                <a:solidFill>
                  <a:schemeClr val="tx1"/>
                </a:solidFill>
                <a:latin typeface="Calibri" panose="020F0502020204030204" pitchFamily="34" charset="0"/>
                <a:cs typeface="Calibri" panose="020F0502020204030204" pitchFamily="34" charset="0"/>
              </a:rPr>
              <a:t>1 : Entrée du titre de la gauche vers la droite.</a:t>
            </a:r>
          </a:p>
          <a:p>
            <a:pPr algn="l"/>
            <a:r>
              <a:rPr lang="fr-FR" sz="1800" dirty="0">
                <a:solidFill>
                  <a:schemeClr val="tx1"/>
                </a:solidFill>
                <a:latin typeface="Calibri" panose="020F0502020204030204" pitchFamily="34" charset="0"/>
                <a:cs typeface="Calibri" panose="020F0502020204030204" pitchFamily="34" charset="0"/>
              </a:rPr>
              <a:t>2 : Entrée de l’image de la droite vers la gauche.</a:t>
            </a:r>
          </a:p>
          <a:p>
            <a:pPr algn="just"/>
            <a:r>
              <a:rPr lang="fr-FR" sz="1800" dirty="0">
                <a:solidFill>
                  <a:schemeClr val="tx1"/>
                </a:solidFill>
                <a:latin typeface="Calibri" panose="020F0502020204030204" pitchFamily="34" charset="0"/>
                <a:cs typeface="Calibri" panose="020F0502020204030204" pitchFamily="34" charset="0"/>
              </a:rPr>
              <a:t>3 : Entrée fondue de la consigne</a:t>
            </a:r>
          </a:p>
          <a:p>
            <a:pPr algn="just"/>
            <a:r>
              <a:rPr lang="fr-FR" sz="1800" dirty="0">
                <a:solidFill>
                  <a:schemeClr val="tx1"/>
                </a:solidFill>
                <a:latin typeface="Calibri" panose="020F0502020204030204" pitchFamily="34" charset="0"/>
                <a:cs typeface="Calibri" panose="020F0502020204030204" pitchFamily="34" charset="0"/>
              </a:rPr>
              <a:t>4 : Entrée flottant entrant vers le haut du cadre jaune et blanc avec le texte explicatif</a:t>
            </a:r>
          </a:p>
          <a:p>
            <a:pPr algn="just"/>
            <a:r>
              <a:rPr lang="fr-FR" sz="1800" dirty="0">
                <a:solidFill>
                  <a:schemeClr val="tx1"/>
                </a:solidFill>
                <a:latin typeface="Calibri" panose="020F0502020204030204" pitchFamily="34" charset="0"/>
                <a:cs typeface="Calibri" panose="020F0502020204030204" pitchFamily="34" charset="0"/>
              </a:rPr>
              <a:t>5 : Entrée fondue des éléments de réponse</a:t>
            </a:r>
          </a:p>
          <a:p>
            <a:pPr algn="just"/>
            <a:r>
              <a:rPr lang="fr-FR" sz="1800" dirty="0">
                <a:solidFill>
                  <a:schemeClr val="tx1"/>
                </a:solidFill>
                <a:latin typeface="Calibri" panose="020F0502020204030204" pitchFamily="34" charset="0"/>
                <a:cs typeface="Calibri" panose="020F0502020204030204" pitchFamily="34" charset="0"/>
              </a:rPr>
              <a:t>6 : Entrée fondue du curseur de la souris qui vient changer la couleur du bouton Valider</a:t>
            </a:r>
          </a:p>
          <a:p>
            <a:pPr algn="just"/>
            <a:endParaRPr lang="fr-FR" sz="1800" dirty="0">
              <a:solidFill>
                <a:schemeClr val="tx1"/>
              </a:solidFill>
              <a:latin typeface="Calibri" panose="020F0502020204030204" pitchFamily="34" charset="0"/>
              <a:cs typeface="Calibri" panose="020F0502020204030204" pitchFamily="34" charset="0"/>
            </a:endParaRPr>
          </a:p>
          <a:p>
            <a:pPr algn="l"/>
            <a:endParaRPr lang="fr-FR" sz="2000" dirty="0">
              <a:solidFill>
                <a:schemeClr val="tx1"/>
              </a:solidFill>
              <a:latin typeface="Calibri" panose="020F0502020204030204" pitchFamily="34" charset="0"/>
              <a:cs typeface="Calibri" panose="020F0502020204030204" pitchFamily="34" charset="0"/>
            </a:endParaRPr>
          </a:p>
          <a:p>
            <a:r>
              <a:rPr lang="fr-FR" sz="1800" dirty="0">
                <a:solidFill>
                  <a:srgbClr val="0070C0"/>
                </a:solidFill>
                <a:latin typeface="Calibri" panose="020F0502020204030204" pitchFamily="34" charset="0"/>
                <a:cs typeface="Calibri" panose="020F0502020204030204" pitchFamily="34" charset="0"/>
              </a:rPr>
              <a:t>Pour tout le module : Le patient peut revoir la slide, mettre en pause et afficher ou non les sous-titres.</a:t>
            </a:r>
          </a:p>
          <a:p>
            <a:pPr algn="l"/>
            <a:endParaRPr lang="fr-FR" sz="1800" dirty="0"/>
          </a:p>
          <a:p>
            <a:pPr algn="l"/>
            <a:endParaRPr lang="fr-FR" sz="1100" dirty="0"/>
          </a:p>
        </p:txBody>
      </p:sp>
      <p:sp>
        <p:nvSpPr>
          <p:cNvPr id="33" name="Espace réservé du texte 13">
            <a:extLst>
              <a:ext uri="{FF2B5EF4-FFF2-40B4-BE49-F238E27FC236}">
                <a16:creationId xmlns:a16="http://schemas.microsoft.com/office/drawing/2014/main" id="{E2A0B0B9-4ADF-449E-B88C-5F5CC527614D}"/>
              </a:ext>
            </a:extLst>
          </p:cNvPr>
          <p:cNvSpPr txBox="1">
            <a:spLocks/>
          </p:cNvSpPr>
          <p:nvPr/>
        </p:nvSpPr>
        <p:spPr>
          <a:xfrm>
            <a:off x="12283351" y="0"/>
            <a:ext cx="5168824" cy="4407569"/>
          </a:xfrm>
          <a:prstGeom prst="rect">
            <a:avLst/>
          </a:prstGeom>
        </p:spPr>
        <p:style>
          <a:lnRef idx="2">
            <a:schemeClr val="accent2"/>
          </a:lnRef>
          <a:fillRef idx="1">
            <a:schemeClr val="lt1"/>
          </a:fillRef>
          <a:effectRef idx="0">
            <a:schemeClr val="accent2"/>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2000" dirty="0">
                <a:solidFill>
                  <a:schemeClr val="tx2"/>
                </a:solidFill>
                <a:latin typeface="Century Gothic" panose="020B0502020202020204" pitchFamily="34" charset="0"/>
              </a:rPr>
              <a:t>Commentaires Léa / Inès</a:t>
            </a:r>
          </a:p>
          <a:p>
            <a:pPr algn="ctr"/>
            <a:endParaRPr lang="fr-FR" sz="2000" dirty="0">
              <a:solidFill>
                <a:schemeClr val="tx2"/>
              </a:solidFill>
              <a:latin typeface="Century Gothic" panose="020B0502020202020204" pitchFamily="34" charset="0"/>
            </a:endParaRPr>
          </a:p>
          <a:p>
            <a:pPr algn="ctr"/>
            <a:r>
              <a:rPr lang="fr-FR" sz="2000" dirty="0">
                <a:solidFill>
                  <a:schemeClr val="tx2"/>
                </a:solidFill>
                <a:latin typeface="Century Gothic" panose="020B0502020202020204" pitchFamily="34" charset="0"/>
              </a:rPr>
              <a:t>Pile image comme un paquet de cartes</a:t>
            </a:r>
          </a:p>
        </p:txBody>
      </p:sp>
      <p:sp>
        <p:nvSpPr>
          <p:cNvPr id="34" name="Espace réservé du texte 13">
            <a:extLst>
              <a:ext uri="{FF2B5EF4-FFF2-40B4-BE49-F238E27FC236}">
                <a16:creationId xmlns:a16="http://schemas.microsoft.com/office/drawing/2014/main" id="{C0AB06CE-6C30-4EB4-AD01-59B00071E75A}"/>
              </a:ext>
            </a:extLst>
          </p:cNvPr>
          <p:cNvSpPr txBox="1">
            <a:spLocks/>
          </p:cNvSpPr>
          <p:nvPr/>
        </p:nvSpPr>
        <p:spPr>
          <a:xfrm>
            <a:off x="12384951" y="5052085"/>
            <a:ext cx="5067224" cy="4131469"/>
          </a:xfrm>
          <a:prstGeom prst="rect">
            <a:avLst/>
          </a:prstGeom>
        </p:spPr>
        <p:style>
          <a:lnRef idx="2">
            <a:schemeClr val="accent2"/>
          </a:lnRef>
          <a:fillRef idx="1">
            <a:schemeClr val="lt1"/>
          </a:fillRef>
          <a:effectRef idx="0">
            <a:schemeClr val="accent2"/>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2000" dirty="0">
                <a:solidFill>
                  <a:schemeClr val="tx2"/>
                </a:solidFill>
                <a:latin typeface="Century Gothic" panose="020B0502020202020204" pitchFamily="34" charset="0"/>
              </a:rPr>
              <a:t>Commentaires Client</a:t>
            </a:r>
          </a:p>
          <a:p>
            <a:pPr algn="ctr"/>
            <a:endParaRPr lang="fr-FR" sz="2000" dirty="0">
              <a:solidFill>
                <a:schemeClr val="tx2"/>
              </a:solidFill>
              <a:latin typeface="Century Gothic" panose="020B0502020202020204" pitchFamily="34" charset="0"/>
            </a:endParaRPr>
          </a:p>
          <a:p>
            <a:endParaRPr lang="fr-FR" sz="1600" dirty="0">
              <a:solidFill>
                <a:schemeClr val="tx2"/>
              </a:solidFill>
            </a:endParaRPr>
          </a:p>
          <a:p>
            <a:endParaRPr lang="fr-FR" sz="1600" dirty="0">
              <a:solidFill>
                <a:schemeClr val="tx2"/>
              </a:solidFill>
              <a:latin typeface="Century Gothic" panose="020B0502020202020204" pitchFamily="34" charset="0"/>
            </a:endParaRPr>
          </a:p>
        </p:txBody>
      </p:sp>
      <p:sp>
        <p:nvSpPr>
          <p:cNvPr id="35" name="Espace réservé du texte 13">
            <a:extLst>
              <a:ext uri="{FF2B5EF4-FFF2-40B4-BE49-F238E27FC236}">
                <a16:creationId xmlns:a16="http://schemas.microsoft.com/office/drawing/2014/main" id="{2C3FB128-400C-4CA8-86BC-A30DD9C80FDB}"/>
              </a:ext>
            </a:extLst>
          </p:cNvPr>
          <p:cNvSpPr txBox="1">
            <a:spLocks/>
          </p:cNvSpPr>
          <p:nvPr/>
        </p:nvSpPr>
        <p:spPr>
          <a:xfrm>
            <a:off x="0" y="7079903"/>
            <a:ext cx="12192000" cy="3552807"/>
          </a:xfrm>
          <a:prstGeom prst="rect">
            <a:avLst/>
          </a:prstGeom>
        </p:spPr>
        <p:style>
          <a:lnRef idx="2">
            <a:schemeClr val="accent1"/>
          </a:lnRef>
          <a:fillRef idx="1">
            <a:schemeClr val="lt1"/>
          </a:fillRef>
          <a:effectRef idx="0">
            <a:schemeClr val="accent1"/>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r>
              <a:rPr lang="en-US" sz="2000" b="1" dirty="0" err="1"/>
              <a:t>Voix</a:t>
            </a:r>
            <a:r>
              <a:rPr lang="en-US" sz="2000" b="1" dirty="0"/>
              <a:t> off :</a:t>
            </a:r>
          </a:p>
          <a:p>
            <a:r>
              <a:rPr lang="fr-FR" sz="2000" dirty="0"/>
              <a:t>À partir l’affiche PNNS analysée précédemment, déplace les différents aliments dans les catégories correspondantes.</a:t>
            </a:r>
          </a:p>
          <a:p>
            <a:r>
              <a:rPr lang="en-US" sz="2000" dirty="0" err="1"/>
              <a:t>Déplace</a:t>
            </a:r>
            <a:r>
              <a:rPr lang="en-US" sz="2000" dirty="0"/>
              <a:t> les items dans les categories : Augmenter, Aller </a:t>
            </a:r>
            <a:r>
              <a:rPr lang="en-US" sz="2000" dirty="0" err="1"/>
              <a:t>vers</a:t>
            </a:r>
            <a:r>
              <a:rPr lang="en-US" sz="2000" dirty="0"/>
              <a:t> et </a:t>
            </a:r>
            <a:r>
              <a:rPr lang="en-US" sz="2000" dirty="0" err="1"/>
              <a:t>Réduire</a:t>
            </a:r>
            <a:r>
              <a:rPr lang="en-US" sz="2000" dirty="0"/>
              <a:t> , </a:t>
            </a:r>
            <a:r>
              <a:rPr lang="en-US" sz="2000" dirty="0" err="1"/>
              <a:t>puis</a:t>
            </a:r>
            <a:r>
              <a:rPr lang="en-US" sz="2000" dirty="0"/>
              <a:t> </a:t>
            </a:r>
            <a:r>
              <a:rPr lang="en-US" sz="2000" dirty="0" err="1"/>
              <a:t>cliquez</a:t>
            </a:r>
            <a:r>
              <a:rPr lang="en-US" sz="2000" dirty="0"/>
              <a:t> sur </a:t>
            </a:r>
            <a:r>
              <a:rPr lang="en-US" sz="2000" dirty="0" err="1"/>
              <a:t>valider</a:t>
            </a:r>
            <a:r>
              <a:rPr lang="en-US" sz="2000" dirty="0"/>
              <a:t>. </a:t>
            </a:r>
          </a:p>
        </p:txBody>
      </p:sp>
      <p:pic>
        <p:nvPicPr>
          <p:cNvPr id="46" name="Image 45">
            <a:extLst>
              <a:ext uri="{FF2B5EF4-FFF2-40B4-BE49-F238E27FC236}">
                <a16:creationId xmlns:a16="http://schemas.microsoft.com/office/drawing/2014/main" id="{6DCCF378-727C-42F6-AC86-DEA7BD2C460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423220" y="5366259"/>
            <a:ext cx="1064878" cy="306908"/>
          </a:xfrm>
          <a:prstGeom prst="rect">
            <a:avLst/>
          </a:prstGeom>
        </p:spPr>
      </p:pic>
      <p:pic>
        <p:nvPicPr>
          <p:cNvPr id="47" name="Image 46">
            <a:extLst>
              <a:ext uri="{FF2B5EF4-FFF2-40B4-BE49-F238E27FC236}">
                <a16:creationId xmlns:a16="http://schemas.microsoft.com/office/drawing/2014/main" id="{BCA12AAF-9FE1-4B65-9277-4BE6A88A4AD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214116" y="5509780"/>
            <a:ext cx="483985" cy="483985"/>
          </a:xfrm>
          <a:prstGeom prst="rect">
            <a:avLst/>
          </a:prstGeom>
        </p:spPr>
      </p:pic>
      <p:sp>
        <p:nvSpPr>
          <p:cNvPr id="48" name="ZoneTexte 47">
            <a:extLst>
              <a:ext uri="{FF2B5EF4-FFF2-40B4-BE49-F238E27FC236}">
                <a16:creationId xmlns:a16="http://schemas.microsoft.com/office/drawing/2014/main" id="{93673139-9A82-401C-9985-740D25709EAA}"/>
              </a:ext>
            </a:extLst>
          </p:cNvPr>
          <p:cNvSpPr txBox="1"/>
          <p:nvPr/>
        </p:nvSpPr>
        <p:spPr>
          <a:xfrm>
            <a:off x="4405557" y="917165"/>
            <a:ext cx="6250414" cy="646331"/>
          </a:xfrm>
          <a:prstGeom prst="rect">
            <a:avLst/>
          </a:prstGeom>
          <a:noFill/>
        </p:spPr>
        <p:txBody>
          <a:bodyPr wrap="square" rtlCol="0">
            <a:spAutoFit/>
          </a:bodyPr>
          <a:lstStyle/>
          <a:p>
            <a:pPr algn="ctr"/>
            <a:r>
              <a:rPr lang="fr-FR" b="1" dirty="0">
                <a:solidFill>
                  <a:srgbClr val="171C6A"/>
                </a:solidFill>
                <a:latin typeface="Work Sans"/>
              </a:rPr>
              <a:t>Glisser-déposer les items dans les catégories correspondantes avec le curseur de la souris. Puis clique sur suivant.</a:t>
            </a:r>
            <a:endParaRPr lang="fr-FR" sz="1600" b="1" dirty="0">
              <a:solidFill>
                <a:srgbClr val="171C6A"/>
              </a:solidFill>
              <a:latin typeface="Work Sans"/>
            </a:endParaRPr>
          </a:p>
        </p:txBody>
      </p:sp>
      <p:sp>
        <p:nvSpPr>
          <p:cNvPr id="45" name="ZoneTexte 44">
            <a:extLst>
              <a:ext uri="{FF2B5EF4-FFF2-40B4-BE49-F238E27FC236}">
                <a16:creationId xmlns:a16="http://schemas.microsoft.com/office/drawing/2014/main" id="{2569F1A8-5850-4CC1-A9BF-56A8A4D2DAD3}"/>
              </a:ext>
            </a:extLst>
          </p:cNvPr>
          <p:cNvSpPr txBox="1"/>
          <p:nvPr/>
        </p:nvSpPr>
        <p:spPr>
          <a:xfrm>
            <a:off x="616632" y="3211301"/>
            <a:ext cx="2810149" cy="1077218"/>
          </a:xfrm>
          <a:prstGeom prst="rect">
            <a:avLst/>
          </a:prstGeom>
          <a:noFill/>
        </p:spPr>
        <p:txBody>
          <a:bodyPr wrap="square" rtlCol="0">
            <a:spAutoFit/>
          </a:bodyPr>
          <a:lstStyle/>
          <a:p>
            <a:r>
              <a:rPr lang="fr-FR" sz="1600" dirty="0"/>
              <a:t>À partir l’affiche PNNS analysée précédemment, déplace les différents aliments dans les catégories correspondantes.</a:t>
            </a:r>
          </a:p>
        </p:txBody>
      </p:sp>
      <p:sp>
        <p:nvSpPr>
          <p:cNvPr id="36" name="Rectangle : coins arrondis 35">
            <a:extLst>
              <a:ext uri="{FF2B5EF4-FFF2-40B4-BE49-F238E27FC236}">
                <a16:creationId xmlns:a16="http://schemas.microsoft.com/office/drawing/2014/main" id="{F8FB0E6D-71B4-4D94-9C30-1B2F4F613296}"/>
              </a:ext>
            </a:extLst>
          </p:cNvPr>
          <p:cNvSpPr/>
          <p:nvPr/>
        </p:nvSpPr>
        <p:spPr>
          <a:xfrm>
            <a:off x="6432915" y="1648033"/>
            <a:ext cx="2146882" cy="1844468"/>
          </a:xfrm>
          <a:prstGeom prst="roundRect">
            <a:avLst>
              <a:gd name="adj" fmla="val 7902"/>
            </a:avLst>
          </a:prstGeom>
          <a:solidFill>
            <a:schemeClr val="accent1">
              <a:lumMod val="20000"/>
              <a:lumOff val="80000"/>
            </a:schemeClr>
          </a:solidFill>
          <a:ln>
            <a:solidFill>
              <a:srgbClr val="FFF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Images </a:t>
            </a:r>
          </a:p>
        </p:txBody>
      </p:sp>
      <p:grpSp>
        <p:nvGrpSpPr>
          <p:cNvPr id="37" name="Groupe 36">
            <a:extLst>
              <a:ext uri="{FF2B5EF4-FFF2-40B4-BE49-F238E27FC236}">
                <a16:creationId xmlns:a16="http://schemas.microsoft.com/office/drawing/2014/main" id="{F6569C2D-0AB1-4B54-A8E9-270A60BCC4A5}"/>
              </a:ext>
            </a:extLst>
          </p:cNvPr>
          <p:cNvGrpSpPr/>
          <p:nvPr/>
        </p:nvGrpSpPr>
        <p:grpSpPr>
          <a:xfrm>
            <a:off x="4920847" y="3645879"/>
            <a:ext cx="2470294" cy="1484236"/>
            <a:chOff x="4105256" y="788670"/>
            <a:chExt cx="3095644" cy="5295900"/>
          </a:xfrm>
        </p:grpSpPr>
        <p:sp>
          <p:nvSpPr>
            <p:cNvPr id="38" name="Rectangle : coins arrondis 37">
              <a:extLst>
                <a:ext uri="{FF2B5EF4-FFF2-40B4-BE49-F238E27FC236}">
                  <a16:creationId xmlns:a16="http://schemas.microsoft.com/office/drawing/2014/main" id="{2DD4A77B-EAD2-49B7-B988-78D01EB79D76}"/>
                </a:ext>
              </a:extLst>
            </p:cNvPr>
            <p:cNvSpPr/>
            <p:nvPr/>
          </p:nvSpPr>
          <p:spPr>
            <a:xfrm>
              <a:off x="4105256" y="788670"/>
              <a:ext cx="3095644" cy="5295900"/>
            </a:xfrm>
            <a:prstGeom prst="roundRect">
              <a:avLst>
                <a:gd name="adj" fmla="val 10605"/>
              </a:avLst>
            </a:prstGeom>
            <a:solidFill>
              <a:srgbClr val="FFFF66"/>
            </a:solidFill>
            <a:ln>
              <a:noFill/>
            </a:ln>
            <a:effectLst>
              <a:outerShdw blurRad="330200" dist="50800" dir="2280000" sx="102000" sy="102000" algn="ctr"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a:p>
          </p:txBody>
        </p:sp>
        <p:sp>
          <p:nvSpPr>
            <p:cNvPr id="39" name="Rectangle : coins arrondis 38">
              <a:extLst>
                <a:ext uri="{FF2B5EF4-FFF2-40B4-BE49-F238E27FC236}">
                  <a16:creationId xmlns:a16="http://schemas.microsoft.com/office/drawing/2014/main" id="{164DFFA7-A3FA-42B6-8BC4-CD5B09B4852F}"/>
                </a:ext>
              </a:extLst>
            </p:cNvPr>
            <p:cNvSpPr/>
            <p:nvPr/>
          </p:nvSpPr>
          <p:spPr>
            <a:xfrm>
              <a:off x="4296506" y="3191770"/>
              <a:ext cx="2782004" cy="2751828"/>
            </a:xfrm>
            <a:prstGeom prst="roundRect">
              <a:avLst>
                <a:gd name="adj" fmla="val 790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0" name="ZoneTexte 39">
              <a:extLst>
                <a:ext uri="{FF2B5EF4-FFF2-40B4-BE49-F238E27FC236}">
                  <a16:creationId xmlns:a16="http://schemas.microsoft.com/office/drawing/2014/main" id="{AD015C84-E6AB-4EFD-8EB1-63185154EAF8}"/>
                </a:ext>
              </a:extLst>
            </p:cNvPr>
            <p:cNvSpPr txBox="1"/>
            <p:nvPr/>
          </p:nvSpPr>
          <p:spPr>
            <a:xfrm>
              <a:off x="4319979" y="912337"/>
              <a:ext cx="2666195" cy="2306173"/>
            </a:xfrm>
            <a:prstGeom prst="rect">
              <a:avLst/>
            </a:prstGeom>
            <a:noFill/>
          </p:spPr>
          <p:txBody>
            <a:bodyPr wrap="square" rtlCol="0">
              <a:spAutoFit/>
            </a:bodyPr>
            <a:lstStyle/>
            <a:p>
              <a:pPr algn="ctr"/>
              <a:r>
                <a:rPr lang="fr-FR" b="1" dirty="0">
                  <a:solidFill>
                    <a:srgbClr val="171C6A"/>
                  </a:solidFill>
                  <a:latin typeface="Work Sans" panose="00000500000000000000" pitchFamily="2" charset="0"/>
                </a:rPr>
                <a:t>Catégorie 1 :</a:t>
              </a:r>
            </a:p>
            <a:p>
              <a:pPr algn="ctr"/>
              <a:r>
                <a:rPr lang="fr-FR" b="1" dirty="0">
                  <a:solidFill>
                    <a:srgbClr val="171C6A"/>
                  </a:solidFill>
                  <a:latin typeface="Work Sans" panose="00000500000000000000" pitchFamily="2" charset="0"/>
                </a:rPr>
                <a:t>AUGMENTER</a:t>
              </a:r>
            </a:p>
          </p:txBody>
        </p:sp>
      </p:grpSp>
      <p:grpSp>
        <p:nvGrpSpPr>
          <p:cNvPr id="41" name="Groupe 40">
            <a:extLst>
              <a:ext uri="{FF2B5EF4-FFF2-40B4-BE49-F238E27FC236}">
                <a16:creationId xmlns:a16="http://schemas.microsoft.com/office/drawing/2014/main" id="{DB842664-65DA-4088-982D-B7F58A67AD99}"/>
              </a:ext>
            </a:extLst>
          </p:cNvPr>
          <p:cNvGrpSpPr/>
          <p:nvPr/>
        </p:nvGrpSpPr>
        <p:grpSpPr>
          <a:xfrm>
            <a:off x="7641040" y="3638259"/>
            <a:ext cx="2470294" cy="1489653"/>
            <a:chOff x="4105256" y="788670"/>
            <a:chExt cx="3095644" cy="5295900"/>
          </a:xfrm>
        </p:grpSpPr>
        <p:sp>
          <p:nvSpPr>
            <p:cNvPr id="42" name="Rectangle : coins arrondis 41">
              <a:extLst>
                <a:ext uri="{FF2B5EF4-FFF2-40B4-BE49-F238E27FC236}">
                  <a16:creationId xmlns:a16="http://schemas.microsoft.com/office/drawing/2014/main" id="{DC5EE933-5239-42EB-B8F5-AD81F630DF6E}"/>
                </a:ext>
              </a:extLst>
            </p:cNvPr>
            <p:cNvSpPr/>
            <p:nvPr/>
          </p:nvSpPr>
          <p:spPr>
            <a:xfrm>
              <a:off x="4105256" y="788670"/>
              <a:ext cx="3095644" cy="5295900"/>
            </a:xfrm>
            <a:prstGeom prst="roundRect">
              <a:avLst>
                <a:gd name="adj" fmla="val 10605"/>
              </a:avLst>
            </a:prstGeom>
            <a:solidFill>
              <a:srgbClr val="FFFF66"/>
            </a:solidFill>
            <a:ln>
              <a:noFill/>
            </a:ln>
            <a:effectLst>
              <a:outerShdw blurRad="330200" dist="50800" dir="2280000" sx="102000" sy="102000" algn="ctr"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a:p>
          </p:txBody>
        </p:sp>
        <p:sp>
          <p:nvSpPr>
            <p:cNvPr id="51" name="Rectangle : coins arrondis 50">
              <a:extLst>
                <a:ext uri="{FF2B5EF4-FFF2-40B4-BE49-F238E27FC236}">
                  <a16:creationId xmlns:a16="http://schemas.microsoft.com/office/drawing/2014/main" id="{7F862FFF-3BCA-4137-A135-B604D23DD5DA}"/>
                </a:ext>
              </a:extLst>
            </p:cNvPr>
            <p:cNvSpPr/>
            <p:nvPr/>
          </p:nvSpPr>
          <p:spPr>
            <a:xfrm>
              <a:off x="4262076" y="3210121"/>
              <a:ext cx="2782004" cy="2733474"/>
            </a:xfrm>
            <a:prstGeom prst="roundRect">
              <a:avLst>
                <a:gd name="adj" fmla="val 790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 name="ZoneTexte 51">
              <a:extLst>
                <a:ext uri="{FF2B5EF4-FFF2-40B4-BE49-F238E27FC236}">
                  <a16:creationId xmlns:a16="http://schemas.microsoft.com/office/drawing/2014/main" id="{9C19B124-4467-4A49-B044-0338BD392A31}"/>
                </a:ext>
              </a:extLst>
            </p:cNvPr>
            <p:cNvSpPr txBox="1"/>
            <p:nvPr/>
          </p:nvSpPr>
          <p:spPr>
            <a:xfrm>
              <a:off x="4319979" y="912335"/>
              <a:ext cx="2666195" cy="2297786"/>
            </a:xfrm>
            <a:prstGeom prst="rect">
              <a:avLst/>
            </a:prstGeom>
            <a:noFill/>
          </p:spPr>
          <p:txBody>
            <a:bodyPr wrap="square" rtlCol="0">
              <a:spAutoFit/>
            </a:bodyPr>
            <a:lstStyle/>
            <a:p>
              <a:pPr algn="ctr"/>
              <a:r>
                <a:rPr lang="fr-FR" b="1" dirty="0">
                  <a:solidFill>
                    <a:srgbClr val="171C6A"/>
                  </a:solidFill>
                  <a:latin typeface="Work Sans" panose="00000500000000000000" pitchFamily="2" charset="0"/>
                </a:rPr>
                <a:t>Catégorie 2 :</a:t>
              </a:r>
            </a:p>
            <a:p>
              <a:pPr algn="ctr"/>
              <a:r>
                <a:rPr lang="fr-FR" b="1" dirty="0">
                  <a:solidFill>
                    <a:srgbClr val="171C6A"/>
                  </a:solidFill>
                  <a:latin typeface="Work Sans" panose="00000500000000000000" pitchFamily="2" charset="0"/>
                </a:rPr>
                <a:t>ALLER VERS</a:t>
              </a:r>
            </a:p>
          </p:txBody>
        </p:sp>
      </p:grpSp>
    </p:spTree>
    <p:extLst>
      <p:ext uri="{BB962C8B-B14F-4D97-AF65-F5344CB8AC3E}">
        <p14:creationId xmlns:p14="http://schemas.microsoft.com/office/powerpoint/2010/main" val="727085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 calcmode="lin" valueType="num">
                                      <p:cBhvr>
                                        <p:cTn id="9" dur="1000" fill="hold"/>
                                        <p:tgtEl>
                                          <p:spTgt spid="15"/>
                                        </p:tgtEl>
                                        <p:attrNameLst>
                                          <p:attrName>style.rotation</p:attrName>
                                        </p:attrNameLst>
                                      </p:cBhvr>
                                      <p:tavLst>
                                        <p:tav tm="0">
                                          <p:val>
                                            <p:fltVal val="90"/>
                                          </p:val>
                                        </p:tav>
                                        <p:tav tm="100000">
                                          <p:val>
                                            <p:fltVal val="0"/>
                                          </p:val>
                                        </p:tav>
                                      </p:tavLst>
                                    </p:anim>
                                    <p:animEffect transition="in" filter="fade">
                                      <p:cBhvr>
                                        <p:cTn id="10" dur="1000"/>
                                        <p:tgtEl>
                                          <p:spTgt spid="15"/>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500"/>
                                        <p:tgtEl>
                                          <p:spTgt spid="18"/>
                                        </p:tgtEl>
                                      </p:cBhvr>
                                    </p:animEffect>
                                  </p:childTnLst>
                                </p:cTn>
                              </p:par>
                              <p:par>
                                <p:cTn id="15" presetID="31"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p:cTn id="17" dur="1000" fill="hold"/>
                                        <p:tgtEl>
                                          <p:spTgt spid="16"/>
                                        </p:tgtEl>
                                        <p:attrNameLst>
                                          <p:attrName>ppt_w</p:attrName>
                                        </p:attrNameLst>
                                      </p:cBhvr>
                                      <p:tavLst>
                                        <p:tav tm="0">
                                          <p:val>
                                            <p:fltVal val="0"/>
                                          </p:val>
                                        </p:tav>
                                        <p:tav tm="100000">
                                          <p:val>
                                            <p:strVal val="#ppt_w"/>
                                          </p:val>
                                        </p:tav>
                                      </p:tavLst>
                                    </p:anim>
                                    <p:anim calcmode="lin" valueType="num">
                                      <p:cBhvr>
                                        <p:cTn id="18" dur="1000" fill="hold"/>
                                        <p:tgtEl>
                                          <p:spTgt spid="16"/>
                                        </p:tgtEl>
                                        <p:attrNameLst>
                                          <p:attrName>ppt_h</p:attrName>
                                        </p:attrNameLst>
                                      </p:cBhvr>
                                      <p:tavLst>
                                        <p:tav tm="0">
                                          <p:val>
                                            <p:fltVal val="0"/>
                                          </p:val>
                                        </p:tav>
                                        <p:tav tm="100000">
                                          <p:val>
                                            <p:strVal val="#ppt_h"/>
                                          </p:val>
                                        </p:tav>
                                      </p:tavLst>
                                    </p:anim>
                                    <p:anim calcmode="lin" valueType="num">
                                      <p:cBhvr>
                                        <p:cTn id="19" dur="1000" fill="hold"/>
                                        <p:tgtEl>
                                          <p:spTgt spid="16"/>
                                        </p:tgtEl>
                                        <p:attrNameLst>
                                          <p:attrName>style.rotation</p:attrName>
                                        </p:attrNameLst>
                                      </p:cBhvr>
                                      <p:tavLst>
                                        <p:tav tm="0">
                                          <p:val>
                                            <p:fltVal val="90"/>
                                          </p:val>
                                        </p:tav>
                                        <p:tav tm="100000">
                                          <p:val>
                                            <p:fltVal val="0"/>
                                          </p:val>
                                        </p:tav>
                                      </p:tavLst>
                                    </p:anim>
                                    <p:animEffect transition="in" filter="fade">
                                      <p:cBhvr>
                                        <p:cTn id="20" dur="1000"/>
                                        <p:tgtEl>
                                          <p:spTgt spid="16"/>
                                        </p:tgtEl>
                                      </p:cBhvr>
                                    </p:animEffect>
                                  </p:childTnLst>
                                </p:cTn>
                              </p:par>
                            </p:childTnLst>
                          </p:cTn>
                        </p:par>
                        <p:par>
                          <p:cTn id="21" fill="hold">
                            <p:stCondLst>
                              <p:cond delay="2000"/>
                            </p:stCondLst>
                            <p:childTnLst>
                              <p:par>
                                <p:cTn id="22" presetID="31" presetClass="entr" presetSubtype="0"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p:cTn id="24" dur="1000" fill="hold"/>
                                        <p:tgtEl>
                                          <p:spTgt spid="17"/>
                                        </p:tgtEl>
                                        <p:attrNameLst>
                                          <p:attrName>ppt_w</p:attrName>
                                        </p:attrNameLst>
                                      </p:cBhvr>
                                      <p:tavLst>
                                        <p:tav tm="0">
                                          <p:val>
                                            <p:fltVal val="0"/>
                                          </p:val>
                                        </p:tav>
                                        <p:tav tm="100000">
                                          <p:val>
                                            <p:strVal val="#ppt_w"/>
                                          </p:val>
                                        </p:tav>
                                      </p:tavLst>
                                    </p:anim>
                                    <p:anim calcmode="lin" valueType="num">
                                      <p:cBhvr>
                                        <p:cTn id="25" dur="1000" fill="hold"/>
                                        <p:tgtEl>
                                          <p:spTgt spid="17"/>
                                        </p:tgtEl>
                                        <p:attrNameLst>
                                          <p:attrName>ppt_h</p:attrName>
                                        </p:attrNameLst>
                                      </p:cBhvr>
                                      <p:tavLst>
                                        <p:tav tm="0">
                                          <p:val>
                                            <p:fltVal val="0"/>
                                          </p:val>
                                        </p:tav>
                                        <p:tav tm="100000">
                                          <p:val>
                                            <p:strVal val="#ppt_h"/>
                                          </p:val>
                                        </p:tav>
                                      </p:tavLst>
                                    </p:anim>
                                    <p:anim calcmode="lin" valueType="num">
                                      <p:cBhvr>
                                        <p:cTn id="26" dur="1000" fill="hold"/>
                                        <p:tgtEl>
                                          <p:spTgt spid="17"/>
                                        </p:tgtEl>
                                        <p:attrNameLst>
                                          <p:attrName>style.rotation</p:attrName>
                                        </p:attrNameLst>
                                      </p:cBhvr>
                                      <p:tavLst>
                                        <p:tav tm="0">
                                          <p:val>
                                            <p:fltVal val="90"/>
                                          </p:val>
                                        </p:tav>
                                        <p:tav tm="100000">
                                          <p:val>
                                            <p:fltVal val="0"/>
                                          </p:val>
                                        </p:tav>
                                      </p:tavLst>
                                    </p:anim>
                                    <p:animEffect transition="in" filter="fade">
                                      <p:cBhvr>
                                        <p:cTn id="27" dur="1000"/>
                                        <p:tgtEl>
                                          <p:spTgt spid="17"/>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46"/>
                                        </p:tgtEl>
                                        <p:attrNameLst>
                                          <p:attrName>style.visibility</p:attrName>
                                        </p:attrNameLst>
                                      </p:cBhvr>
                                      <p:to>
                                        <p:strVal val="visible"/>
                                      </p:to>
                                    </p:set>
                                    <p:animEffect transition="in" filter="fade">
                                      <p:cBhvr>
                                        <p:cTn id="31" dur="500"/>
                                        <p:tgtEl>
                                          <p:spTgt spid="46"/>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47"/>
                                        </p:tgtEl>
                                        <p:attrNameLst>
                                          <p:attrName>style.visibility</p:attrName>
                                        </p:attrNameLst>
                                      </p:cBhvr>
                                      <p:to>
                                        <p:strVal val="visible"/>
                                      </p:to>
                                    </p:set>
                                    <p:animEffect transition="in" filter="fade">
                                      <p:cBhvr>
                                        <p:cTn id="35" dur="500"/>
                                        <p:tgtEl>
                                          <p:spTgt spid="47"/>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45"/>
                                        </p:tgtEl>
                                        <p:attrNameLst>
                                          <p:attrName>style.visibility</p:attrName>
                                        </p:attrNameLst>
                                      </p:cBhvr>
                                      <p:to>
                                        <p:strVal val="visible"/>
                                      </p:to>
                                    </p:set>
                                    <p:animEffect transition="in" filter="fade">
                                      <p:cBhvr>
                                        <p:cTn id="39" dur="500"/>
                                        <p:tgtEl>
                                          <p:spTgt spid="45"/>
                                        </p:tgtEl>
                                      </p:cBhvr>
                                    </p:animEffect>
                                  </p:childTnLst>
                                </p:cTn>
                              </p:par>
                            </p:childTnLst>
                          </p:cTn>
                        </p:par>
                        <p:par>
                          <p:cTn id="40" fill="hold">
                            <p:stCondLst>
                              <p:cond delay="4500"/>
                            </p:stCondLst>
                            <p:childTnLst>
                              <p:par>
                                <p:cTn id="41" presetID="42" presetClass="entr" presetSubtype="0" fill="hold" nodeType="afterEffect">
                                  <p:stCondLst>
                                    <p:cond delay="0"/>
                                  </p:stCondLst>
                                  <p:childTnLst>
                                    <p:set>
                                      <p:cBhvr>
                                        <p:cTn id="42" dur="1" fill="hold">
                                          <p:stCondLst>
                                            <p:cond delay="0"/>
                                          </p:stCondLst>
                                        </p:cTn>
                                        <p:tgtEl>
                                          <p:spTgt spid="37"/>
                                        </p:tgtEl>
                                        <p:attrNameLst>
                                          <p:attrName>style.visibility</p:attrName>
                                        </p:attrNameLst>
                                      </p:cBhvr>
                                      <p:to>
                                        <p:strVal val="visible"/>
                                      </p:to>
                                    </p:set>
                                    <p:animEffect transition="in" filter="fade">
                                      <p:cBhvr>
                                        <p:cTn id="43" dur="1000"/>
                                        <p:tgtEl>
                                          <p:spTgt spid="37"/>
                                        </p:tgtEl>
                                      </p:cBhvr>
                                    </p:animEffect>
                                    <p:anim calcmode="lin" valueType="num">
                                      <p:cBhvr>
                                        <p:cTn id="44" dur="1000" fill="hold"/>
                                        <p:tgtEl>
                                          <p:spTgt spid="37"/>
                                        </p:tgtEl>
                                        <p:attrNameLst>
                                          <p:attrName>ppt_x</p:attrName>
                                        </p:attrNameLst>
                                      </p:cBhvr>
                                      <p:tavLst>
                                        <p:tav tm="0">
                                          <p:val>
                                            <p:strVal val="#ppt_x"/>
                                          </p:val>
                                        </p:tav>
                                        <p:tav tm="100000">
                                          <p:val>
                                            <p:strVal val="#ppt_x"/>
                                          </p:val>
                                        </p:tav>
                                      </p:tavLst>
                                    </p:anim>
                                    <p:anim calcmode="lin" valueType="num">
                                      <p:cBhvr>
                                        <p:cTn id="45" dur="1000" fill="hold"/>
                                        <p:tgtEl>
                                          <p:spTgt spid="37"/>
                                        </p:tgtEl>
                                        <p:attrNameLst>
                                          <p:attrName>ppt_y</p:attrName>
                                        </p:attrNameLst>
                                      </p:cBhvr>
                                      <p:tavLst>
                                        <p:tav tm="0">
                                          <p:val>
                                            <p:strVal val="#ppt_y+.1"/>
                                          </p:val>
                                        </p:tav>
                                        <p:tav tm="100000">
                                          <p:val>
                                            <p:strVal val="#ppt_y"/>
                                          </p:val>
                                        </p:tav>
                                      </p:tavLst>
                                    </p:anim>
                                  </p:childTnLst>
                                </p:cTn>
                              </p:par>
                            </p:childTnLst>
                          </p:cTn>
                        </p:par>
                        <p:par>
                          <p:cTn id="46" fill="hold">
                            <p:stCondLst>
                              <p:cond delay="5500"/>
                            </p:stCondLst>
                            <p:childTnLst>
                              <p:par>
                                <p:cTn id="47" presetID="42" presetClass="entr" presetSubtype="0" fill="hold" nodeType="afterEffect">
                                  <p:stCondLst>
                                    <p:cond delay="0"/>
                                  </p:stCondLst>
                                  <p:childTnLst>
                                    <p:set>
                                      <p:cBhvr>
                                        <p:cTn id="48" dur="1" fill="hold">
                                          <p:stCondLst>
                                            <p:cond delay="0"/>
                                          </p:stCondLst>
                                        </p:cTn>
                                        <p:tgtEl>
                                          <p:spTgt spid="41"/>
                                        </p:tgtEl>
                                        <p:attrNameLst>
                                          <p:attrName>style.visibility</p:attrName>
                                        </p:attrNameLst>
                                      </p:cBhvr>
                                      <p:to>
                                        <p:strVal val="visible"/>
                                      </p:to>
                                    </p:set>
                                    <p:animEffect transition="in" filter="fade">
                                      <p:cBhvr>
                                        <p:cTn id="49" dur="1000"/>
                                        <p:tgtEl>
                                          <p:spTgt spid="41"/>
                                        </p:tgtEl>
                                      </p:cBhvr>
                                    </p:animEffect>
                                    <p:anim calcmode="lin" valueType="num">
                                      <p:cBhvr>
                                        <p:cTn id="50" dur="1000" fill="hold"/>
                                        <p:tgtEl>
                                          <p:spTgt spid="41"/>
                                        </p:tgtEl>
                                        <p:attrNameLst>
                                          <p:attrName>ppt_x</p:attrName>
                                        </p:attrNameLst>
                                      </p:cBhvr>
                                      <p:tavLst>
                                        <p:tav tm="0">
                                          <p:val>
                                            <p:strVal val="#ppt_x"/>
                                          </p:val>
                                        </p:tav>
                                        <p:tav tm="100000">
                                          <p:val>
                                            <p:strVal val="#ppt_x"/>
                                          </p:val>
                                        </p:tav>
                                      </p:tavLst>
                                    </p:anim>
                                    <p:anim calcmode="lin" valueType="num">
                                      <p:cBhvr>
                                        <p:cTn id="51"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p:bldP spid="4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CB2AB43B-CB89-45EF-A664-6A9BF24353D0}"/>
              </a:ext>
            </a:extLst>
          </p:cNvPr>
          <p:cNvSpPr txBox="1"/>
          <p:nvPr/>
        </p:nvSpPr>
        <p:spPr>
          <a:xfrm>
            <a:off x="615373" y="474027"/>
            <a:ext cx="9285927" cy="954107"/>
          </a:xfrm>
          <a:prstGeom prst="rect">
            <a:avLst/>
          </a:prstGeom>
          <a:noFill/>
        </p:spPr>
        <p:txBody>
          <a:bodyPr wrap="square" rtlCol="0">
            <a:spAutoFit/>
          </a:bodyPr>
          <a:lstStyle/>
          <a:p>
            <a:r>
              <a:rPr lang="fr-FR" sz="2800" dirty="0">
                <a:solidFill>
                  <a:srgbClr val="171C6A"/>
                </a:solidFill>
                <a:latin typeface="Work Sans"/>
              </a:rPr>
              <a:t>Glisser-déposer les items dans les catégories correspondantes avec le curseur de la souris. Puis clique sur valider.</a:t>
            </a:r>
            <a:endParaRPr lang="fr-FR" sz="2400" dirty="0">
              <a:solidFill>
                <a:srgbClr val="171C6A"/>
              </a:solidFill>
              <a:latin typeface="Work Sans"/>
            </a:endParaRPr>
          </a:p>
        </p:txBody>
      </p:sp>
      <p:pic>
        <p:nvPicPr>
          <p:cNvPr id="8" name="Image 7">
            <a:extLst>
              <a:ext uri="{FF2B5EF4-FFF2-40B4-BE49-F238E27FC236}">
                <a16:creationId xmlns:a16="http://schemas.microsoft.com/office/drawing/2014/main" id="{D59A895B-D4A8-43F1-91D2-2E97CA9E7F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6961" y="170181"/>
            <a:ext cx="823359" cy="342010"/>
          </a:xfrm>
          <a:prstGeom prst="rect">
            <a:avLst/>
          </a:prstGeom>
        </p:spPr>
      </p:pic>
      <p:pic>
        <p:nvPicPr>
          <p:cNvPr id="9" name="Image 8">
            <a:extLst>
              <a:ext uri="{FF2B5EF4-FFF2-40B4-BE49-F238E27FC236}">
                <a16:creationId xmlns:a16="http://schemas.microsoft.com/office/drawing/2014/main" id="{8D1A5273-70D1-4845-91E9-2DB24F736C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35260" y="162561"/>
            <a:ext cx="59689" cy="366661"/>
          </a:xfrm>
          <a:prstGeom prst="rect">
            <a:avLst/>
          </a:prstGeom>
        </p:spPr>
      </p:pic>
      <p:pic>
        <p:nvPicPr>
          <p:cNvPr id="10" name="Image 9">
            <a:extLst>
              <a:ext uri="{FF2B5EF4-FFF2-40B4-BE49-F238E27FC236}">
                <a16:creationId xmlns:a16="http://schemas.microsoft.com/office/drawing/2014/main" id="{70C073E4-C426-480D-AB28-8A41313FA4E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76559" y="170181"/>
            <a:ext cx="263526" cy="353510"/>
          </a:xfrm>
          <a:prstGeom prst="rect">
            <a:avLst/>
          </a:prstGeom>
        </p:spPr>
      </p:pic>
      <p:pic>
        <p:nvPicPr>
          <p:cNvPr id="11" name="Image 10">
            <a:extLst>
              <a:ext uri="{FF2B5EF4-FFF2-40B4-BE49-F238E27FC236}">
                <a16:creationId xmlns:a16="http://schemas.microsoft.com/office/drawing/2014/main" id="{87FECB3E-CC3D-4052-B5F2-D195BC62034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36935" y="186690"/>
            <a:ext cx="325501" cy="325501"/>
          </a:xfrm>
          <a:prstGeom prst="rect">
            <a:avLst/>
          </a:prstGeom>
        </p:spPr>
      </p:pic>
      <p:pic>
        <p:nvPicPr>
          <p:cNvPr id="12" name="Image 11">
            <a:extLst>
              <a:ext uri="{FF2B5EF4-FFF2-40B4-BE49-F238E27FC236}">
                <a16:creationId xmlns:a16="http://schemas.microsoft.com/office/drawing/2014/main" id="{0FA470C5-B331-47AE-8339-99B03BE07A8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736705" y="222631"/>
            <a:ext cx="246444" cy="240283"/>
          </a:xfrm>
          <a:prstGeom prst="rect">
            <a:avLst/>
          </a:prstGeom>
        </p:spPr>
      </p:pic>
      <p:pic>
        <p:nvPicPr>
          <p:cNvPr id="15" name="Image 14">
            <a:extLst>
              <a:ext uri="{FF2B5EF4-FFF2-40B4-BE49-F238E27FC236}">
                <a16:creationId xmlns:a16="http://schemas.microsoft.com/office/drawing/2014/main" id="{FE363CD2-7E5B-44A5-9170-EFE74824C04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40190" y="5888885"/>
            <a:ext cx="1451611" cy="418368"/>
          </a:xfrm>
          <a:prstGeom prst="rect">
            <a:avLst/>
          </a:prstGeom>
        </p:spPr>
      </p:pic>
      <p:sp>
        <p:nvSpPr>
          <p:cNvPr id="28" name="Espace réservé du texte 13">
            <a:extLst>
              <a:ext uri="{FF2B5EF4-FFF2-40B4-BE49-F238E27FC236}">
                <a16:creationId xmlns:a16="http://schemas.microsoft.com/office/drawing/2014/main" id="{63440B28-CC57-46FB-B78E-5A4442C1712E}"/>
              </a:ext>
            </a:extLst>
          </p:cNvPr>
          <p:cNvSpPr txBox="1">
            <a:spLocks/>
          </p:cNvSpPr>
          <p:nvPr/>
        </p:nvSpPr>
        <p:spPr>
          <a:xfrm>
            <a:off x="-5461668" y="-668"/>
            <a:ext cx="5334672" cy="717110"/>
          </a:xfrm>
          <a:prstGeom prst="rect">
            <a:avLst/>
          </a:prstGeom>
        </p:spPr>
        <p:style>
          <a:lnRef idx="2">
            <a:schemeClr val="accent1"/>
          </a:lnRef>
          <a:fillRef idx="1">
            <a:schemeClr val="lt1"/>
          </a:fillRef>
          <a:effectRef idx="0">
            <a:schemeClr val="accent1"/>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marL="0" indent="0">
              <a:buNone/>
            </a:pPr>
            <a:r>
              <a:rPr lang="fr-FR" sz="2000" dirty="0"/>
              <a:t>Scène 5</a:t>
            </a:r>
          </a:p>
          <a:p>
            <a:pPr marL="0" indent="0">
              <a:buNone/>
            </a:pPr>
            <a:endParaRPr lang="fr-FR" sz="2000" dirty="0"/>
          </a:p>
        </p:txBody>
      </p:sp>
      <p:sp>
        <p:nvSpPr>
          <p:cNvPr id="29" name="Espace réservé du texte 12">
            <a:extLst>
              <a:ext uri="{FF2B5EF4-FFF2-40B4-BE49-F238E27FC236}">
                <a16:creationId xmlns:a16="http://schemas.microsoft.com/office/drawing/2014/main" id="{F94F89C9-5497-4D3E-A990-AC74019C5802}"/>
              </a:ext>
            </a:extLst>
          </p:cNvPr>
          <p:cNvSpPr txBox="1">
            <a:spLocks/>
          </p:cNvSpPr>
          <p:nvPr/>
        </p:nvSpPr>
        <p:spPr>
          <a:xfrm>
            <a:off x="-5473700" y="838199"/>
            <a:ext cx="5309272" cy="8362829"/>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t"/>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1800" dirty="0">
                <a:solidFill>
                  <a:schemeClr val="tx2"/>
                </a:solidFill>
                <a:latin typeface="Century Gothic" panose="020B0502020202020204" pitchFamily="34" charset="0"/>
              </a:rPr>
              <a:t>Spécification de la vue</a:t>
            </a:r>
          </a:p>
          <a:p>
            <a:pPr marL="171450" indent="-171450" algn="l">
              <a:buFont typeface="Wingdings" panose="05000000000000000000" pitchFamily="2" charset="2"/>
              <a:buChar char="Ø"/>
            </a:pPr>
            <a:endParaRPr lang="fr-FR" sz="2400" dirty="0">
              <a:solidFill>
                <a:schemeClr val="tx2"/>
              </a:solidFill>
            </a:endParaRPr>
          </a:p>
          <a:p>
            <a:pPr marL="171450" indent="-171450" algn="l">
              <a:buFont typeface="Wingdings" panose="05000000000000000000" pitchFamily="2" charset="2"/>
              <a:buChar char="Ø"/>
            </a:pPr>
            <a:r>
              <a:rPr lang="fr-FR" sz="1800" dirty="0">
                <a:solidFill>
                  <a:schemeClr val="tx1"/>
                </a:solidFill>
                <a:latin typeface="Alstom" panose="02000503020000020004" pitchFamily="2" charset="0"/>
              </a:rPr>
              <a:t>  </a:t>
            </a:r>
            <a:r>
              <a:rPr lang="fr-FR" sz="2000" dirty="0">
                <a:solidFill>
                  <a:schemeClr val="tx1"/>
                </a:solidFill>
                <a:latin typeface="Calibri" panose="020F0502020204030204" pitchFamily="34" charset="0"/>
                <a:cs typeface="Calibri" panose="020F0502020204030204" pitchFamily="34" charset="0"/>
              </a:rPr>
              <a:t>Nom de la vue « type » :</a:t>
            </a:r>
          </a:p>
          <a:p>
            <a:pPr algn="l"/>
            <a:r>
              <a:rPr lang="fr-FR" sz="2000" dirty="0">
                <a:solidFill>
                  <a:schemeClr val="tx1"/>
                </a:solidFill>
                <a:latin typeface="Calibri" panose="020F0502020204030204" pitchFamily="34" charset="0"/>
                <a:cs typeface="Calibri" panose="020F0502020204030204" pitchFamily="34" charset="0"/>
              </a:rPr>
              <a:t>Exercice</a:t>
            </a:r>
          </a:p>
          <a:p>
            <a:pPr algn="l"/>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Objectif / message principal de cette vue :</a:t>
            </a:r>
          </a:p>
          <a:p>
            <a:r>
              <a:rPr lang="fr-FR" sz="2000" dirty="0">
                <a:solidFill>
                  <a:srgbClr val="171C6A"/>
                </a:solidFill>
                <a:latin typeface="Work Sans"/>
              </a:rPr>
              <a:t>Glissez-déposez les items dans les catégories correspondantes avec le curseur de la souris</a:t>
            </a:r>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Document / média de référence :</a:t>
            </a:r>
          </a:p>
          <a:p>
            <a:r>
              <a:rPr lang="fr-FR" sz="1800" dirty="0">
                <a:solidFill>
                  <a:schemeClr val="tx1"/>
                </a:solidFill>
                <a:latin typeface="Calibri" panose="020F0502020204030204" pitchFamily="34" charset="0"/>
                <a:cs typeface="Calibri" panose="020F0502020204030204" pitchFamily="34" charset="0"/>
              </a:rPr>
              <a:t>Charte graphique</a:t>
            </a:r>
          </a:p>
          <a:p>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Description de l'animation :</a:t>
            </a:r>
            <a:endParaRPr lang="en-US" sz="2000" b="1" dirty="0">
              <a:solidFill>
                <a:schemeClr val="tx1"/>
              </a:solidFill>
            </a:endParaRPr>
          </a:p>
          <a:p>
            <a:pPr algn="l"/>
            <a:r>
              <a:rPr lang="fr-FR" sz="1800" dirty="0">
                <a:solidFill>
                  <a:schemeClr val="tx1"/>
                </a:solidFill>
                <a:latin typeface="Calibri" panose="020F0502020204030204" pitchFamily="34" charset="0"/>
                <a:cs typeface="Calibri" panose="020F0502020204030204" pitchFamily="34" charset="0"/>
              </a:rPr>
              <a:t>Affichage synchronisée avec la voix-off.</a:t>
            </a:r>
          </a:p>
          <a:p>
            <a:pPr algn="l"/>
            <a:r>
              <a:rPr lang="fr-FR" sz="1800" dirty="0">
                <a:solidFill>
                  <a:schemeClr val="tx1"/>
                </a:solidFill>
                <a:latin typeface="Calibri" panose="020F0502020204030204" pitchFamily="34" charset="0"/>
                <a:cs typeface="Calibri" panose="020F0502020204030204" pitchFamily="34" charset="0"/>
              </a:rPr>
              <a:t>1 : Entrée du titre de la gauche vers la droite.</a:t>
            </a:r>
          </a:p>
          <a:p>
            <a:pPr algn="l"/>
            <a:r>
              <a:rPr lang="fr-FR" sz="1800" dirty="0">
                <a:solidFill>
                  <a:schemeClr val="tx1"/>
                </a:solidFill>
                <a:latin typeface="Calibri" panose="020F0502020204030204" pitchFamily="34" charset="0"/>
                <a:cs typeface="Calibri" panose="020F0502020204030204" pitchFamily="34" charset="0"/>
              </a:rPr>
              <a:t>2 : Entrée de l’image de la droite vers la gauche.</a:t>
            </a:r>
          </a:p>
          <a:p>
            <a:pPr algn="just"/>
            <a:r>
              <a:rPr lang="fr-FR" sz="2000" dirty="0">
                <a:solidFill>
                  <a:schemeClr val="tx1"/>
                </a:solidFill>
                <a:latin typeface="Calibri" panose="020F0502020204030204" pitchFamily="34" charset="0"/>
                <a:cs typeface="Calibri" panose="020F0502020204030204" pitchFamily="34" charset="0"/>
              </a:rPr>
              <a:t>3 : Entrée fondue de la consigne</a:t>
            </a:r>
          </a:p>
          <a:p>
            <a:pPr algn="just"/>
            <a:r>
              <a:rPr lang="fr-FR" sz="2000" dirty="0">
                <a:solidFill>
                  <a:schemeClr val="tx1"/>
                </a:solidFill>
                <a:latin typeface="Calibri" panose="020F0502020204030204" pitchFamily="34" charset="0"/>
                <a:cs typeface="Calibri" panose="020F0502020204030204" pitchFamily="34" charset="0"/>
              </a:rPr>
              <a:t>4 : Entrée flottant entrant vers le haut du cadre jaune et blanc avec les catégories</a:t>
            </a:r>
          </a:p>
          <a:p>
            <a:pPr algn="just"/>
            <a:r>
              <a:rPr lang="fr-FR" sz="2000" dirty="0">
                <a:solidFill>
                  <a:schemeClr val="tx1"/>
                </a:solidFill>
                <a:latin typeface="Calibri" panose="020F0502020204030204" pitchFamily="34" charset="0"/>
                <a:cs typeface="Calibri" panose="020F0502020204030204" pitchFamily="34" charset="0"/>
              </a:rPr>
              <a:t>5 : Entrée fondue des éléments de réponse</a:t>
            </a:r>
          </a:p>
          <a:p>
            <a:pPr algn="l"/>
            <a:endParaRPr lang="fr-FR" sz="2000" dirty="0">
              <a:solidFill>
                <a:schemeClr val="tx1"/>
              </a:solidFill>
              <a:latin typeface="Calibri" panose="020F0502020204030204" pitchFamily="34" charset="0"/>
              <a:cs typeface="Calibri" panose="020F0502020204030204" pitchFamily="34" charset="0"/>
            </a:endParaRPr>
          </a:p>
          <a:p>
            <a:r>
              <a:rPr lang="fr-FR" sz="1800" dirty="0">
                <a:solidFill>
                  <a:srgbClr val="0070C0"/>
                </a:solidFill>
                <a:latin typeface="Calibri" panose="020F0502020204030204" pitchFamily="34" charset="0"/>
                <a:cs typeface="Calibri" panose="020F0502020204030204" pitchFamily="34" charset="0"/>
              </a:rPr>
              <a:t>Pour tout le module : Le patient peut revoir la slide, mettre en pause et afficher ou non les sous-titres.</a:t>
            </a:r>
          </a:p>
          <a:p>
            <a:pPr algn="l"/>
            <a:endParaRPr lang="fr-FR" sz="1800" dirty="0"/>
          </a:p>
          <a:p>
            <a:pPr algn="l"/>
            <a:endParaRPr lang="fr-FR" sz="1100" dirty="0"/>
          </a:p>
        </p:txBody>
      </p:sp>
      <p:sp>
        <p:nvSpPr>
          <p:cNvPr id="30" name="Espace réservé du texte 13">
            <a:extLst>
              <a:ext uri="{FF2B5EF4-FFF2-40B4-BE49-F238E27FC236}">
                <a16:creationId xmlns:a16="http://schemas.microsoft.com/office/drawing/2014/main" id="{F73E0271-EC13-49A7-B17D-D3442C5510EF}"/>
              </a:ext>
            </a:extLst>
          </p:cNvPr>
          <p:cNvSpPr txBox="1">
            <a:spLocks/>
          </p:cNvSpPr>
          <p:nvPr/>
        </p:nvSpPr>
        <p:spPr>
          <a:xfrm>
            <a:off x="12334151" y="24731"/>
            <a:ext cx="5168824" cy="4407569"/>
          </a:xfrm>
          <a:prstGeom prst="rect">
            <a:avLst/>
          </a:prstGeom>
        </p:spPr>
        <p:style>
          <a:lnRef idx="2">
            <a:schemeClr val="accent2"/>
          </a:lnRef>
          <a:fillRef idx="1">
            <a:schemeClr val="lt1"/>
          </a:fillRef>
          <a:effectRef idx="0">
            <a:schemeClr val="accent2"/>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2000" dirty="0">
                <a:solidFill>
                  <a:schemeClr val="tx2"/>
                </a:solidFill>
                <a:latin typeface="Century Gothic" panose="020B0502020202020204" pitchFamily="34" charset="0"/>
              </a:rPr>
              <a:t>Commentaires Léa / Inès</a:t>
            </a:r>
          </a:p>
          <a:p>
            <a:pPr algn="ctr"/>
            <a:endParaRPr lang="fr-FR" sz="2000" dirty="0">
              <a:solidFill>
                <a:schemeClr val="tx2"/>
              </a:solidFill>
              <a:latin typeface="Century Gothic" panose="020B0502020202020204" pitchFamily="34" charset="0"/>
            </a:endParaRPr>
          </a:p>
          <a:p>
            <a:endParaRPr lang="fr-FR" sz="2000" dirty="0">
              <a:solidFill>
                <a:schemeClr val="tx2"/>
              </a:solidFill>
            </a:endParaRPr>
          </a:p>
          <a:p>
            <a:pPr algn="ctr"/>
            <a:r>
              <a:rPr lang="fr-FR" sz="2000" dirty="0">
                <a:solidFill>
                  <a:schemeClr val="tx2"/>
                </a:solidFill>
              </a:rPr>
              <a:t>Les items se déplacent en petit avec seulement l’image dans les catégories. </a:t>
            </a:r>
          </a:p>
          <a:p>
            <a:pPr algn="ctr"/>
            <a:r>
              <a:rPr lang="fr-FR" sz="2000" dirty="0">
                <a:solidFill>
                  <a:schemeClr val="tx2"/>
                </a:solidFill>
                <a:latin typeface="Century Gothic" panose="020B0502020202020204" pitchFamily="34" charset="0"/>
              </a:rPr>
              <a:t>Proposition liste d’aliments : betterave, jus d’oranges pressées, limonade industrielle, saumon, pistaches non salées, un morceau d’emmental, cacahuètes salées, yaourt</a:t>
            </a:r>
          </a:p>
          <a:p>
            <a:pPr algn="ctr"/>
            <a:endParaRPr lang="fr-FR" sz="2000" dirty="0">
              <a:solidFill>
                <a:schemeClr val="tx2"/>
              </a:solidFill>
            </a:endParaRPr>
          </a:p>
          <a:p>
            <a:pPr algn="ctr"/>
            <a:endParaRPr lang="fr-FR" sz="2000" dirty="0">
              <a:solidFill>
                <a:schemeClr val="tx2"/>
              </a:solidFill>
              <a:latin typeface="Century Gothic" panose="020B0502020202020204" pitchFamily="34" charset="0"/>
            </a:endParaRPr>
          </a:p>
        </p:txBody>
      </p:sp>
      <p:sp>
        <p:nvSpPr>
          <p:cNvPr id="31" name="Espace réservé du texte 13">
            <a:extLst>
              <a:ext uri="{FF2B5EF4-FFF2-40B4-BE49-F238E27FC236}">
                <a16:creationId xmlns:a16="http://schemas.microsoft.com/office/drawing/2014/main" id="{9F521C71-415C-4E48-9F78-280BFC533DDC}"/>
              </a:ext>
            </a:extLst>
          </p:cNvPr>
          <p:cNvSpPr txBox="1">
            <a:spLocks/>
          </p:cNvSpPr>
          <p:nvPr/>
        </p:nvSpPr>
        <p:spPr>
          <a:xfrm>
            <a:off x="12384951" y="5052085"/>
            <a:ext cx="5067224" cy="4131469"/>
          </a:xfrm>
          <a:prstGeom prst="rect">
            <a:avLst/>
          </a:prstGeom>
        </p:spPr>
        <p:style>
          <a:lnRef idx="2">
            <a:schemeClr val="accent2"/>
          </a:lnRef>
          <a:fillRef idx="1">
            <a:schemeClr val="lt1"/>
          </a:fillRef>
          <a:effectRef idx="0">
            <a:schemeClr val="accent2"/>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2000" dirty="0">
                <a:solidFill>
                  <a:schemeClr val="tx2"/>
                </a:solidFill>
                <a:latin typeface="Century Gothic" panose="020B0502020202020204" pitchFamily="34" charset="0"/>
              </a:rPr>
              <a:t>Commentaires Client</a:t>
            </a:r>
          </a:p>
          <a:p>
            <a:pPr algn="ctr"/>
            <a:endParaRPr lang="fr-FR" sz="2000" dirty="0">
              <a:solidFill>
                <a:schemeClr val="tx2"/>
              </a:solidFill>
              <a:latin typeface="Century Gothic" panose="020B0502020202020204" pitchFamily="34" charset="0"/>
            </a:endParaRPr>
          </a:p>
          <a:p>
            <a:endParaRPr lang="fr-FR" sz="1600" dirty="0">
              <a:solidFill>
                <a:schemeClr val="tx2"/>
              </a:solidFill>
            </a:endParaRPr>
          </a:p>
          <a:p>
            <a:endParaRPr lang="fr-FR" sz="1600" dirty="0">
              <a:solidFill>
                <a:schemeClr val="tx2"/>
              </a:solidFill>
              <a:latin typeface="Century Gothic" panose="020B0502020202020204" pitchFamily="34" charset="0"/>
            </a:endParaRPr>
          </a:p>
        </p:txBody>
      </p:sp>
      <p:sp>
        <p:nvSpPr>
          <p:cNvPr id="32" name="Espace réservé du texte 13">
            <a:extLst>
              <a:ext uri="{FF2B5EF4-FFF2-40B4-BE49-F238E27FC236}">
                <a16:creationId xmlns:a16="http://schemas.microsoft.com/office/drawing/2014/main" id="{92064097-9FF3-4AA9-AFE2-FD1D48825F58}"/>
              </a:ext>
            </a:extLst>
          </p:cNvPr>
          <p:cNvSpPr txBox="1">
            <a:spLocks/>
          </p:cNvSpPr>
          <p:nvPr/>
        </p:nvSpPr>
        <p:spPr>
          <a:xfrm>
            <a:off x="0" y="6948418"/>
            <a:ext cx="12192000" cy="3552807"/>
          </a:xfrm>
          <a:prstGeom prst="rect">
            <a:avLst/>
          </a:prstGeom>
        </p:spPr>
        <p:style>
          <a:lnRef idx="2">
            <a:schemeClr val="accent1"/>
          </a:lnRef>
          <a:fillRef idx="1">
            <a:schemeClr val="lt1"/>
          </a:fillRef>
          <a:effectRef idx="0">
            <a:schemeClr val="accent1"/>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r>
              <a:rPr lang="en-US" sz="2000" b="1" dirty="0" err="1"/>
              <a:t>Voix</a:t>
            </a:r>
            <a:r>
              <a:rPr lang="en-US" sz="2000" b="1" dirty="0"/>
              <a:t> off :</a:t>
            </a:r>
          </a:p>
          <a:p>
            <a:endParaRPr lang="en-US" sz="2000" dirty="0"/>
          </a:p>
        </p:txBody>
      </p:sp>
      <p:sp>
        <p:nvSpPr>
          <p:cNvPr id="33" name="Rectangle : coins arrondis 32">
            <a:extLst>
              <a:ext uri="{FF2B5EF4-FFF2-40B4-BE49-F238E27FC236}">
                <a16:creationId xmlns:a16="http://schemas.microsoft.com/office/drawing/2014/main" id="{931C3BA9-600F-436C-A865-B05FC18DC6D7}"/>
              </a:ext>
            </a:extLst>
          </p:cNvPr>
          <p:cNvSpPr/>
          <p:nvPr/>
        </p:nvSpPr>
        <p:spPr>
          <a:xfrm rot="3983499">
            <a:off x="-49080" y="5404055"/>
            <a:ext cx="501076" cy="523098"/>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Rectangle : coins arrondis 34">
            <a:extLst>
              <a:ext uri="{FF2B5EF4-FFF2-40B4-BE49-F238E27FC236}">
                <a16:creationId xmlns:a16="http://schemas.microsoft.com/office/drawing/2014/main" id="{BDC2BFE1-456A-42B8-9FA4-16CAA6A85BDD}"/>
              </a:ext>
            </a:extLst>
          </p:cNvPr>
          <p:cNvSpPr/>
          <p:nvPr/>
        </p:nvSpPr>
        <p:spPr>
          <a:xfrm rot="2019566">
            <a:off x="997880" y="6367985"/>
            <a:ext cx="217757" cy="217757"/>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8" name="Rectangle : coins arrondis 67">
            <a:extLst>
              <a:ext uri="{FF2B5EF4-FFF2-40B4-BE49-F238E27FC236}">
                <a16:creationId xmlns:a16="http://schemas.microsoft.com/office/drawing/2014/main" id="{45CF4EB2-E890-49F3-9456-E7E818203649}"/>
              </a:ext>
            </a:extLst>
          </p:cNvPr>
          <p:cNvSpPr/>
          <p:nvPr/>
        </p:nvSpPr>
        <p:spPr>
          <a:xfrm rot="20240667">
            <a:off x="11336594" y="1232608"/>
            <a:ext cx="275987" cy="308978"/>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9" name="Groupe 38">
            <a:extLst>
              <a:ext uri="{FF2B5EF4-FFF2-40B4-BE49-F238E27FC236}">
                <a16:creationId xmlns:a16="http://schemas.microsoft.com/office/drawing/2014/main" id="{F4BAF8BD-4964-48AD-9B27-3B7C95409322}"/>
              </a:ext>
            </a:extLst>
          </p:cNvPr>
          <p:cNvGrpSpPr/>
          <p:nvPr/>
        </p:nvGrpSpPr>
        <p:grpSpPr>
          <a:xfrm>
            <a:off x="2136778" y="3917709"/>
            <a:ext cx="2470294" cy="1484236"/>
            <a:chOff x="4105256" y="788670"/>
            <a:chExt cx="3095644" cy="5295900"/>
          </a:xfrm>
        </p:grpSpPr>
        <p:sp>
          <p:nvSpPr>
            <p:cNvPr id="40" name="Rectangle : coins arrondis 39">
              <a:extLst>
                <a:ext uri="{FF2B5EF4-FFF2-40B4-BE49-F238E27FC236}">
                  <a16:creationId xmlns:a16="http://schemas.microsoft.com/office/drawing/2014/main" id="{8F6BBC74-8AA9-49E2-ADCF-6F26408D759C}"/>
                </a:ext>
              </a:extLst>
            </p:cNvPr>
            <p:cNvSpPr/>
            <p:nvPr/>
          </p:nvSpPr>
          <p:spPr>
            <a:xfrm>
              <a:off x="4105256" y="788670"/>
              <a:ext cx="3095644" cy="5295900"/>
            </a:xfrm>
            <a:prstGeom prst="roundRect">
              <a:avLst>
                <a:gd name="adj" fmla="val 10605"/>
              </a:avLst>
            </a:prstGeom>
            <a:solidFill>
              <a:srgbClr val="FFFF66"/>
            </a:solidFill>
            <a:ln>
              <a:noFill/>
            </a:ln>
            <a:effectLst>
              <a:outerShdw blurRad="330200" dist="50800" dir="2280000" sx="102000" sy="102000" algn="ctr"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a:p>
          </p:txBody>
        </p:sp>
        <p:sp>
          <p:nvSpPr>
            <p:cNvPr id="41" name="Rectangle : coins arrondis 40">
              <a:extLst>
                <a:ext uri="{FF2B5EF4-FFF2-40B4-BE49-F238E27FC236}">
                  <a16:creationId xmlns:a16="http://schemas.microsoft.com/office/drawing/2014/main" id="{743987FB-7739-4202-AF54-21CB3B3F8979}"/>
                </a:ext>
              </a:extLst>
            </p:cNvPr>
            <p:cNvSpPr/>
            <p:nvPr/>
          </p:nvSpPr>
          <p:spPr>
            <a:xfrm>
              <a:off x="4296506" y="3191770"/>
              <a:ext cx="2782004" cy="2751828"/>
            </a:xfrm>
            <a:prstGeom prst="roundRect">
              <a:avLst>
                <a:gd name="adj" fmla="val 790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2" name="ZoneTexte 41">
              <a:extLst>
                <a:ext uri="{FF2B5EF4-FFF2-40B4-BE49-F238E27FC236}">
                  <a16:creationId xmlns:a16="http://schemas.microsoft.com/office/drawing/2014/main" id="{0692D2E7-BA43-41CE-A333-0797A6F3B1E5}"/>
                </a:ext>
              </a:extLst>
            </p:cNvPr>
            <p:cNvSpPr txBox="1"/>
            <p:nvPr/>
          </p:nvSpPr>
          <p:spPr>
            <a:xfrm>
              <a:off x="4319979" y="912337"/>
              <a:ext cx="2666195" cy="2306173"/>
            </a:xfrm>
            <a:prstGeom prst="rect">
              <a:avLst/>
            </a:prstGeom>
            <a:noFill/>
          </p:spPr>
          <p:txBody>
            <a:bodyPr wrap="square" rtlCol="0">
              <a:spAutoFit/>
            </a:bodyPr>
            <a:lstStyle/>
            <a:p>
              <a:pPr algn="ctr"/>
              <a:r>
                <a:rPr lang="fr-FR" b="1" dirty="0">
                  <a:solidFill>
                    <a:srgbClr val="171C6A"/>
                  </a:solidFill>
                  <a:latin typeface="Work Sans" panose="00000500000000000000" pitchFamily="2" charset="0"/>
                </a:rPr>
                <a:t>Catégorie 1 :</a:t>
              </a:r>
            </a:p>
            <a:p>
              <a:pPr algn="ctr"/>
              <a:r>
                <a:rPr lang="fr-FR" b="1" dirty="0">
                  <a:solidFill>
                    <a:srgbClr val="171C6A"/>
                  </a:solidFill>
                  <a:latin typeface="Work Sans" panose="00000500000000000000" pitchFamily="2" charset="0"/>
                </a:rPr>
                <a:t>AUGMENTER</a:t>
              </a:r>
            </a:p>
          </p:txBody>
        </p:sp>
      </p:grpSp>
      <p:grpSp>
        <p:nvGrpSpPr>
          <p:cNvPr id="43" name="Groupe 42">
            <a:extLst>
              <a:ext uri="{FF2B5EF4-FFF2-40B4-BE49-F238E27FC236}">
                <a16:creationId xmlns:a16="http://schemas.microsoft.com/office/drawing/2014/main" id="{DDA5448E-CAF9-4386-8A69-4D007C61F2D8}"/>
              </a:ext>
            </a:extLst>
          </p:cNvPr>
          <p:cNvGrpSpPr/>
          <p:nvPr/>
        </p:nvGrpSpPr>
        <p:grpSpPr>
          <a:xfrm>
            <a:off x="7562651" y="3917709"/>
            <a:ext cx="2470294" cy="1489653"/>
            <a:chOff x="4105256" y="788670"/>
            <a:chExt cx="3095644" cy="5295900"/>
          </a:xfrm>
        </p:grpSpPr>
        <p:sp>
          <p:nvSpPr>
            <p:cNvPr id="44" name="Rectangle : coins arrondis 43">
              <a:extLst>
                <a:ext uri="{FF2B5EF4-FFF2-40B4-BE49-F238E27FC236}">
                  <a16:creationId xmlns:a16="http://schemas.microsoft.com/office/drawing/2014/main" id="{B67A9F59-D9D2-46B4-B8AD-B2479F6D8B48}"/>
                </a:ext>
              </a:extLst>
            </p:cNvPr>
            <p:cNvSpPr/>
            <p:nvPr/>
          </p:nvSpPr>
          <p:spPr>
            <a:xfrm>
              <a:off x="4105256" y="788670"/>
              <a:ext cx="3095644" cy="5295900"/>
            </a:xfrm>
            <a:prstGeom prst="roundRect">
              <a:avLst>
                <a:gd name="adj" fmla="val 10605"/>
              </a:avLst>
            </a:prstGeom>
            <a:solidFill>
              <a:srgbClr val="FFFF66"/>
            </a:solidFill>
            <a:ln>
              <a:noFill/>
            </a:ln>
            <a:effectLst>
              <a:outerShdw blurRad="330200" dist="50800" dir="2280000" sx="102000" sy="102000" algn="ctr"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sp>
          <p:nvSpPr>
            <p:cNvPr id="45" name="Rectangle : coins arrondis 44">
              <a:extLst>
                <a:ext uri="{FF2B5EF4-FFF2-40B4-BE49-F238E27FC236}">
                  <a16:creationId xmlns:a16="http://schemas.microsoft.com/office/drawing/2014/main" id="{21434218-C0F7-4FFE-82E6-0F0508D586B6}"/>
                </a:ext>
              </a:extLst>
            </p:cNvPr>
            <p:cNvSpPr/>
            <p:nvPr/>
          </p:nvSpPr>
          <p:spPr>
            <a:xfrm>
              <a:off x="4262076" y="3183028"/>
              <a:ext cx="2782004" cy="2760564"/>
            </a:xfrm>
            <a:prstGeom prst="roundRect">
              <a:avLst>
                <a:gd name="adj" fmla="val 790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6" name="ZoneTexte 45">
              <a:extLst>
                <a:ext uri="{FF2B5EF4-FFF2-40B4-BE49-F238E27FC236}">
                  <a16:creationId xmlns:a16="http://schemas.microsoft.com/office/drawing/2014/main" id="{EB53B207-CCEC-461C-8C1F-68DFF3692463}"/>
                </a:ext>
              </a:extLst>
            </p:cNvPr>
            <p:cNvSpPr txBox="1"/>
            <p:nvPr/>
          </p:nvSpPr>
          <p:spPr>
            <a:xfrm>
              <a:off x="4319979" y="912335"/>
              <a:ext cx="2666195" cy="2297786"/>
            </a:xfrm>
            <a:prstGeom prst="rect">
              <a:avLst/>
            </a:prstGeom>
            <a:noFill/>
          </p:spPr>
          <p:txBody>
            <a:bodyPr wrap="square" rtlCol="0">
              <a:spAutoFit/>
            </a:bodyPr>
            <a:lstStyle/>
            <a:p>
              <a:pPr algn="ctr"/>
              <a:r>
                <a:rPr lang="fr-FR" b="1" dirty="0">
                  <a:solidFill>
                    <a:srgbClr val="171C6A"/>
                  </a:solidFill>
                  <a:latin typeface="Work Sans" panose="00000500000000000000" pitchFamily="2" charset="0"/>
                </a:rPr>
                <a:t>Catégorie 3 :</a:t>
              </a:r>
            </a:p>
            <a:p>
              <a:pPr algn="ctr"/>
              <a:r>
                <a:rPr lang="fr-FR" b="1" dirty="0">
                  <a:solidFill>
                    <a:srgbClr val="171C6A"/>
                  </a:solidFill>
                  <a:latin typeface="Work Sans" panose="00000500000000000000" pitchFamily="2" charset="0"/>
                </a:rPr>
                <a:t>REDUIRE</a:t>
              </a:r>
            </a:p>
          </p:txBody>
        </p:sp>
      </p:grpSp>
      <p:grpSp>
        <p:nvGrpSpPr>
          <p:cNvPr id="47" name="Groupe 46">
            <a:extLst>
              <a:ext uri="{FF2B5EF4-FFF2-40B4-BE49-F238E27FC236}">
                <a16:creationId xmlns:a16="http://schemas.microsoft.com/office/drawing/2014/main" id="{4DE466C7-257C-4C80-BBF7-AF6B7E097A4B}"/>
              </a:ext>
            </a:extLst>
          </p:cNvPr>
          <p:cNvGrpSpPr/>
          <p:nvPr/>
        </p:nvGrpSpPr>
        <p:grpSpPr>
          <a:xfrm>
            <a:off x="4856971" y="3910089"/>
            <a:ext cx="2470294" cy="1489653"/>
            <a:chOff x="4105256" y="788670"/>
            <a:chExt cx="3095644" cy="5295900"/>
          </a:xfrm>
        </p:grpSpPr>
        <p:sp>
          <p:nvSpPr>
            <p:cNvPr id="48" name="Rectangle : coins arrondis 47">
              <a:extLst>
                <a:ext uri="{FF2B5EF4-FFF2-40B4-BE49-F238E27FC236}">
                  <a16:creationId xmlns:a16="http://schemas.microsoft.com/office/drawing/2014/main" id="{A8F79506-A990-49E3-981F-4AFB82F2F135}"/>
                </a:ext>
              </a:extLst>
            </p:cNvPr>
            <p:cNvSpPr/>
            <p:nvPr/>
          </p:nvSpPr>
          <p:spPr>
            <a:xfrm>
              <a:off x="4105256" y="788670"/>
              <a:ext cx="3095644" cy="5295900"/>
            </a:xfrm>
            <a:prstGeom prst="roundRect">
              <a:avLst>
                <a:gd name="adj" fmla="val 10605"/>
              </a:avLst>
            </a:prstGeom>
            <a:solidFill>
              <a:srgbClr val="FFFF66"/>
            </a:solidFill>
            <a:ln>
              <a:noFill/>
            </a:ln>
            <a:effectLst>
              <a:outerShdw blurRad="330200" dist="50800" dir="2280000" sx="102000" sy="102000" algn="ctr"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a:p>
          </p:txBody>
        </p:sp>
        <p:sp>
          <p:nvSpPr>
            <p:cNvPr id="49" name="Rectangle : coins arrondis 48">
              <a:extLst>
                <a:ext uri="{FF2B5EF4-FFF2-40B4-BE49-F238E27FC236}">
                  <a16:creationId xmlns:a16="http://schemas.microsoft.com/office/drawing/2014/main" id="{FEF12D92-8EDA-4AC7-8120-25798BCE347A}"/>
                </a:ext>
              </a:extLst>
            </p:cNvPr>
            <p:cNvSpPr/>
            <p:nvPr/>
          </p:nvSpPr>
          <p:spPr>
            <a:xfrm>
              <a:off x="4262076" y="3210121"/>
              <a:ext cx="2782004" cy="2733474"/>
            </a:xfrm>
            <a:prstGeom prst="roundRect">
              <a:avLst>
                <a:gd name="adj" fmla="val 790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 name="ZoneTexte 49">
              <a:extLst>
                <a:ext uri="{FF2B5EF4-FFF2-40B4-BE49-F238E27FC236}">
                  <a16:creationId xmlns:a16="http://schemas.microsoft.com/office/drawing/2014/main" id="{84465A45-33A2-4F8A-B268-E02800FB515B}"/>
                </a:ext>
              </a:extLst>
            </p:cNvPr>
            <p:cNvSpPr txBox="1"/>
            <p:nvPr/>
          </p:nvSpPr>
          <p:spPr>
            <a:xfrm>
              <a:off x="4319979" y="912335"/>
              <a:ext cx="2666195" cy="2297786"/>
            </a:xfrm>
            <a:prstGeom prst="rect">
              <a:avLst/>
            </a:prstGeom>
            <a:noFill/>
          </p:spPr>
          <p:txBody>
            <a:bodyPr wrap="square" rtlCol="0">
              <a:spAutoFit/>
            </a:bodyPr>
            <a:lstStyle/>
            <a:p>
              <a:pPr algn="ctr"/>
              <a:r>
                <a:rPr lang="fr-FR" b="1" dirty="0">
                  <a:solidFill>
                    <a:srgbClr val="171C6A"/>
                  </a:solidFill>
                  <a:latin typeface="Work Sans" panose="00000500000000000000" pitchFamily="2" charset="0"/>
                </a:rPr>
                <a:t>Catégorie 2 :</a:t>
              </a:r>
            </a:p>
            <a:p>
              <a:pPr algn="ctr"/>
              <a:r>
                <a:rPr lang="fr-FR" b="1" dirty="0">
                  <a:solidFill>
                    <a:srgbClr val="171C6A"/>
                  </a:solidFill>
                  <a:latin typeface="Work Sans" panose="00000500000000000000" pitchFamily="2" charset="0"/>
                </a:rPr>
                <a:t>ALLER VERS</a:t>
              </a:r>
            </a:p>
          </p:txBody>
        </p:sp>
      </p:grpSp>
      <p:sp>
        <p:nvSpPr>
          <p:cNvPr id="51" name="Rectangle : coins arrondis 50">
            <a:extLst>
              <a:ext uri="{FF2B5EF4-FFF2-40B4-BE49-F238E27FC236}">
                <a16:creationId xmlns:a16="http://schemas.microsoft.com/office/drawing/2014/main" id="{5BB50AD2-89B1-464B-A706-181789FA1EE9}"/>
              </a:ext>
            </a:extLst>
          </p:cNvPr>
          <p:cNvSpPr/>
          <p:nvPr/>
        </p:nvSpPr>
        <p:spPr>
          <a:xfrm>
            <a:off x="4982112" y="1616586"/>
            <a:ext cx="2345153" cy="1812414"/>
          </a:xfrm>
          <a:prstGeom prst="roundRect">
            <a:avLst>
              <a:gd name="adj" fmla="val 7902"/>
            </a:avLst>
          </a:prstGeom>
          <a:solidFill>
            <a:schemeClr val="accent1">
              <a:lumMod val="20000"/>
              <a:lumOff val="80000"/>
            </a:schemeClr>
          </a:solidFill>
          <a:ln>
            <a:solidFill>
              <a:srgbClr val="FFF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Images </a:t>
            </a:r>
          </a:p>
        </p:txBody>
      </p:sp>
    </p:spTree>
    <p:extLst>
      <p:ext uri="{BB962C8B-B14F-4D97-AF65-F5344CB8AC3E}">
        <p14:creationId xmlns:p14="http://schemas.microsoft.com/office/powerpoint/2010/main" val="1165744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31" presetClass="entr" presetSubtype="0" fill="hold" grpId="0" nodeType="after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p:cTn id="15" dur="1000" fill="hold"/>
                                        <p:tgtEl>
                                          <p:spTgt spid="33"/>
                                        </p:tgtEl>
                                        <p:attrNameLst>
                                          <p:attrName>ppt_w</p:attrName>
                                        </p:attrNameLst>
                                      </p:cBhvr>
                                      <p:tavLst>
                                        <p:tav tm="0">
                                          <p:val>
                                            <p:fltVal val="0"/>
                                          </p:val>
                                        </p:tav>
                                        <p:tav tm="100000">
                                          <p:val>
                                            <p:strVal val="#ppt_w"/>
                                          </p:val>
                                        </p:tav>
                                      </p:tavLst>
                                    </p:anim>
                                    <p:anim calcmode="lin" valueType="num">
                                      <p:cBhvr>
                                        <p:cTn id="16" dur="1000" fill="hold"/>
                                        <p:tgtEl>
                                          <p:spTgt spid="33"/>
                                        </p:tgtEl>
                                        <p:attrNameLst>
                                          <p:attrName>ppt_h</p:attrName>
                                        </p:attrNameLst>
                                      </p:cBhvr>
                                      <p:tavLst>
                                        <p:tav tm="0">
                                          <p:val>
                                            <p:fltVal val="0"/>
                                          </p:val>
                                        </p:tav>
                                        <p:tav tm="100000">
                                          <p:val>
                                            <p:strVal val="#ppt_h"/>
                                          </p:val>
                                        </p:tav>
                                      </p:tavLst>
                                    </p:anim>
                                    <p:anim calcmode="lin" valueType="num">
                                      <p:cBhvr>
                                        <p:cTn id="17" dur="1000" fill="hold"/>
                                        <p:tgtEl>
                                          <p:spTgt spid="33"/>
                                        </p:tgtEl>
                                        <p:attrNameLst>
                                          <p:attrName>style.rotation</p:attrName>
                                        </p:attrNameLst>
                                      </p:cBhvr>
                                      <p:tavLst>
                                        <p:tav tm="0">
                                          <p:val>
                                            <p:fltVal val="90"/>
                                          </p:val>
                                        </p:tav>
                                        <p:tav tm="100000">
                                          <p:val>
                                            <p:fltVal val="0"/>
                                          </p:val>
                                        </p:tav>
                                      </p:tavLst>
                                    </p:anim>
                                    <p:animEffect transition="in" filter="fade">
                                      <p:cBhvr>
                                        <p:cTn id="18" dur="1000"/>
                                        <p:tgtEl>
                                          <p:spTgt spid="33"/>
                                        </p:tgtEl>
                                      </p:cBhvr>
                                    </p:animEffect>
                                  </p:childTnLst>
                                </p:cTn>
                              </p:par>
                            </p:childTnLst>
                          </p:cTn>
                        </p:par>
                        <p:par>
                          <p:cTn id="19" fill="hold">
                            <p:stCondLst>
                              <p:cond delay="2000"/>
                            </p:stCondLst>
                            <p:childTnLst>
                              <p:par>
                                <p:cTn id="20" presetID="31" presetClass="entr" presetSubtype="0" fill="hold" grpId="0" nodeType="afterEffect">
                                  <p:stCondLst>
                                    <p:cond delay="0"/>
                                  </p:stCondLst>
                                  <p:childTnLst>
                                    <p:set>
                                      <p:cBhvr>
                                        <p:cTn id="21" dur="1" fill="hold">
                                          <p:stCondLst>
                                            <p:cond delay="0"/>
                                          </p:stCondLst>
                                        </p:cTn>
                                        <p:tgtEl>
                                          <p:spTgt spid="35"/>
                                        </p:tgtEl>
                                        <p:attrNameLst>
                                          <p:attrName>style.visibility</p:attrName>
                                        </p:attrNameLst>
                                      </p:cBhvr>
                                      <p:to>
                                        <p:strVal val="visible"/>
                                      </p:to>
                                    </p:set>
                                    <p:anim calcmode="lin" valueType="num">
                                      <p:cBhvr>
                                        <p:cTn id="22" dur="1000" fill="hold"/>
                                        <p:tgtEl>
                                          <p:spTgt spid="35"/>
                                        </p:tgtEl>
                                        <p:attrNameLst>
                                          <p:attrName>ppt_w</p:attrName>
                                        </p:attrNameLst>
                                      </p:cBhvr>
                                      <p:tavLst>
                                        <p:tav tm="0">
                                          <p:val>
                                            <p:fltVal val="0"/>
                                          </p:val>
                                        </p:tav>
                                        <p:tav tm="100000">
                                          <p:val>
                                            <p:strVal val="#ppt_w"/>
                                          </p:val>
                                        </p:tav>
                                      </p:tavLst>
                                    </p:anim>
                                    <p:anim calcmode="lin" valueType="num">
                                      <p:cBhvr>
                                        <p:cTn id="23" dur="1000" fill="hold"/>
                                        <p:tgtEl>
                                          <p:spTgt spid="35"/>
                                        </p:tgtEl>
                                        <p:attrNameLst>
                                          <p:attrName>ppt_h</p:attrName>
                                        </p:attrNameLst>
                                      </p:cBhvr>
                                      <p:tavLst>
                                        <p:tav tm="0">
                                          <p:val>
                                            <p:fltVal val="0"/>
                                          </p:val>
                                        </p:tav>
                                        <p:tav tm="100000">
                                          <p:val>
                                            <p:strVal val="#ppt_h"/>
                                          </p:val>
                                        </p:tav>
                                      </p:tavLst>
                                    </p:anim>
                                    <p:anim calcmode="lin" valueType="num">
                                      <p:cBhvr>
                                        <p:cTn id="24" dur="1000" fill="hold"/>
                                        <p:tgtEl>
                                          <p:spTgt spid="35"/>
                                        </p:tgtEl>
                                        <p:attrNameLst>
                                          <p:attrName>style.rotation</p:attrName>
                                        </p:attrNameLst>
                                      </p:cBhvr>
                                      <p:tavLst>
                                        <p:tav tm="0">
                                          <p:val>
                                            <p:fltVal val="90"/>
                                          </p:val>
                                        </p:tav>
                                        <p:tav tm="100000">
                                          <p:val>
                                            <p:fltVal val="0"/>
                                          </p:val>
                                        </p:tav>
                                      </p:tavLst>
                                    </p:anim>
                                    <p:animEffect transition="in" filter="fade">
                                      <p:cBhvr>
                                        <p:cTn id="25" dur="1000"/>
                                        <p:tgtEl>
                                          <p:spTgt spid="35"/>
                                        </p:tgtEl>
                                      </p:cBhvr>
                                    </p:animEffect>
                                  </p:childTnLst>
                                </p:cTn>
                              </p:par>
                              <p:par>
                                <p:cTn id="26" presetID="31" presetClass="entr" presetSubtype="0" fill="hold" grpId="0" nodeType="withEffect">
                                  <p:stCondLst>
                                    <p:cond delay="0"/>
                                  </p:stCondLst>
                                  <p:childTnLst>
                                    <p:set>
                                      <p:cBhvr>
                                        <p:cTn id="27" dur="1" fill="hold">
                                          <p:stCondLst>
                                            <p:cond delay="0"/>
                                          </p:stCondLst>
                                        </p:cTn>
                                        <p:tgtEl>
                                          <p:spTgt spid="68"/>
                                        </p:tgtEl>
                                        <p:attrNameLst>
                                          <p:attrName>style.visibility</p:attrName>
                                        </p:attrNameLst>
                                      </p:cBhvr>
                                      <p:to>
                                        <p:strVal val="visible"/>
                                      </p:to>
                                    </p:set>
                                    <p:anim calcmode="lin" valueType="num">
                                      <p:cBhvr>
                                        <p:cTn id="28" dur="1000" fill="hold"/>
                                        <p:tgtEl>
                                          <p:spTgt spid="68"/>
                                        </p:tgtEl>
                                        <p:attrNameLst>
                                          <p:attrName>ppt_w</p:attrName>
                                        </p:attrNameLst>
                                      </p:cBhvr>
                                      <p:tavLst>
                                        <p:tav tm="0">
                                          <p:val>
                                            <p:fltVal val="0"/>
                                          </p:val>
                                        </p:tav>
                                        <p:tav tm="100000">
                                          <p:val>
                                            <p:strVal val="#ppt_w"/>
                                          </p:val>
                                        </p:tav>
                                      </p:tavLst>
                                    </p:anim>
                                    <p:anim calcmode="lin" valueType="num">
                                      <p:cBhvr>
                                        <p:cTn id="29" dur="1000" fill="hold"/>
                                        <p:tgtEl>
                                          <p:spTgt spid="68"/>
                                        </p:tgtEl>
                                        <p:attrNameLst>
                                          <p:attrName>ppt_h</p:attrName>
                                        </p:attrNameLst>
                                      </p:cBhvr>
                                      <p:tavLst>
                                        <p:tav tm="0">
                                          <p:val>
                                            <p:fltVal val="0"/>
                                          </p:val>
                                        </p:tav>
                                        <p:tav tm="100000">
                                          <p:val>
                                            <p:strVal val="#ppt_h"/>
                                          </p:val>
                                        </p:tav>
                                      </p:tavLst>
                                    </p:anim>
                                    <p:anim calcmode="lin" valueType="num">
                                      <p:cBhvr>
                                        <p:cTn id="30" dur="1000" fill="hold"/>
                                        <p:tgtEl>
                                          <p:spTgt spid="68"/>
                                        </p:tgtEl>
                                        <p:attrNameLst>
                                          <p:attrName>style.rotation</p:attrName>
                                        </p:attrNameLst>
                                      </p:cBhvr>
                                      <p:tavLst>
                                        <p:tav tm="0">
                                          <p:val>
                                            <p:fltVal val="90"/>
                                          </p:val>
                                        </p:tav>
                                        <p:tav tm="100000">
                                          <p:val>
                                            <p:fltVal val="0"/>
                                          </p:val>
                                        </p:tav>
                                      </p:tavLst>
                                    </p:anim>
                                    <p:animEffect transition="in" filter="fade">
                                      <p:cBhvr>
                                        <p:cTn id="31" dur="1000"/>
                                        <p:tgtEl>
                                          <p:spTgt spid="68"/>
                                        </p:tgtEl>
                                      </p:cBhvr>
                                    </p:animEffect>
                                  </p:childTnLst>
                                </p:cTn>
                              </p:par>
                            </p:childTnLst>
                          </p:cTn>
                        </p:par>
                        <p:par>
                          <p:cTn id="32" fill="hold">
                            <p:stCondLst>
                              <p:cond delay="3000"/>
                            </p:stCondLst>
                            <p:childTnLst>
                              <p:par>
                                <p:cTn id="33" presetID="42" presetClass="entr" presetSubtype="0" fill="hold" nodeType="afterEffect">
                                  <p:stCondLst>
                                    <p:cond delay="0"/>
                                  </p:stCondLst>
                                  <p:childTnLst>
                                    <p:set>
                                      <p:cBhvr>
                                        <p:cTn id="34" dur="1" fill="hold">
                                          <p:stCondLst>
                                            <p:cond delay="0"/>
                                          </p:stCondLst>
                                        </p:cTn>
                                        <p:tgtEl>
                                          <p:spTgt spid="39"/>
                                        </p:tgtEl>
                                        <p:attrNameLst>
                                          <p:attrName>style.visibility</p:attrName>
                                        </p:attrNameLst>
                                      </p:cBhvr>
                                      <p:to>
                                        <p:strVal val="visible"/>
                                      </p:to>
                                    </p:set>
                                    <p:animEffect transition="in" filter="fade">
                                      <p:cBhvr>
                                        <p:cTn id="35" dur="1000"/>
                                        <p:tgtEl>
                                          <p:spTgt spid="39"/>
                                        </p:tgtEl>
                                      </p:cBhvr>
                                    </p:animEffect>
                                    <p:anim calcmode="lin" valueType="num">
                                      <p:cBhvr>
                                        <p:cTn id="36" dur="1000" fill="hold"/>
                                        <p:tgtEl>
                                          <p:spTgt spid="39"/>
                                        </p:tgtEl>
                                        <p:attrNameLst>
                                          <p:attrName>ppt_x</p:attrName>
                                        </p:attrNameLst>
                                      </p:cBhvr>
                                      <p:tavLst>
                                        <p:tav tm="0">
                                          <p:val>
                                            <p:strVal val="#ppt_x"/>
                                          </p:val>
                                        </p:tav>
                                        <p:tav tm="100000">
                                          <p:val>
                                            <p:strVal val="#ppt_x"/>
                                          </p:val>
                                        </p:tav>
                                      </p:tavLst>
                                    </p:anim>
                                    <p:anim calcmode="lin" valueType="num">
                                      <p:cBhvr>
                                        <p:cTn id="37" dur="1000" fill="hold"/>
                                        <p:tgtEl>
                                          <p:spTgt spid="39"/>
                                        </p:tgtEl>
                                        <p:attrNameLst>
                                          <p:attrName>ppt_y</p:attrName>
                                        </p:attrNameLst>
                                      </p:cBhvr>
                                      <p:tavLst>
                                        <p:tav tm="0">
                                          <p:val>
                                            <p:strVal val="#ppt_y+.1"/>
                                          </p:val>
                                        </p:tav>
                                        <p:tav tm="100000">
                                          <p:val>
                                            <p:strVal val="#ppt_y"/>
                                          </p:val>
                                        </p:tav>
                                      </p:tavLst>
                                    </p:anim>
                                  </p:childTnLst>
                                </p:cTn>
                              </p:par>
                            </p:childTnLst>
                          </p:cTn>
                        </p:par>
                        <p:par>
                          <p:cTn id="38" fill="hold">
                            <p:stCondLst>
                              <p:cond delay="4000"/>
                            </p:stCondLst>
                            <p:childTnLst>
                              <p:par>
                                <p:cTn id="39" presetID="42" presetClass="entr" presetSubtype="0" fill="hold" nodeType="afterEffect">
                                  <p:stCondLst>
                                    <p:cond delay="0"/>
                                  </p:stCondLst>
                                  <p:childTnLst>
                                    <p:set>
                                      <p:cBhvr>
                                        <p:cTn id="40" dur="1" fill="hold">
                                          <p:stCondLst>
                                            <p:cond delay="0"/>
                                          </p:stCondLst>
                                        </p:cTn>
                                        <p:tgtEl>
                                          <p:spTgt spid="43"/>
                                        </p:tgtEl>
                                        <p:attrNameLst>
                                          <p:attrName>style.visibility</p:attrName>
                                        </p:attrNameLst>
                                      </p:cBhvr>
                                      <p:to>
                                        <p:strVal val="visible"/>
                                      </p:to>
                                    </p:set>
                                    <p:animEffect transition="in" filter="fade">
                                      <p:cBhvr>
                                        <p:cTn id="41" dur="1000"/>
                                        <p:tgtEl>
                                          <p:spTgt spid="43"/>
                                        </p:tgtEl>
                                      </p:cBhvr>
                                    </p:animEffect>
                                    <p:anim calcmode="lin" valueType="num">
                                      <p:cBhvr>
                                        <p:cTn id="42" dur="1000" fill="hold"/>
                                        <p:tgtEl>
                                          <p:spTgt spid="43"/>
                                        </p:tgtEl>
                                        <p:attrNameLst>
                                          <p:attrName>ppt_x</p:attrName>
                                        </p:attrNameLst>
                                      </p:cBhvr>
                                      <p:tavLst>
                                        <p:tav tm="0">
                                          <p:val>
                                            <p:strVal val="#ppt_x"/>
                                          </p:val>
                                        </p:tav>
                                        <p:tav tm="100000">
                                          <p:val>
                                            <p:strVal val="#ppt_x"/>
                                          </p:val>
                                        </p:tav>
                                      </p:tavLst>
                                    </p:anim>
                                    <p:anim calcmode="lin" valueType="num">
                                      <p:cBhvr>
                                        <p:cTn id="43" dur="1000" fill="hold"/>
                                        <p:tgtEl>
                                          <p:spTgt spid="43"/>
                                        </p:tgtEl>
                                        <p:attrNameLst>
                                          <p:attrName>ppt_y</p:attrName>
                                        </p:attrNameLst>
                                      </p:cBhvr>
                                      <p:tavLst>
                                        <p:tav tm="0">
                                          <p:val>
                                            <p:strVal val="#ppt_y+.1"/>
                                          </p:val>
                                        </p:tav>
                                        <p:tav tm="100000">
                                          <p:val>
                                            <p:strVal val="#ppt_y"/>
                                          </p:val>
                                        </p:tav>
                                      </p:tavLst>
                                    </p:anim>
                                  </p:childTnLst>
                                </p:cTn>
                              </p:par>
                            </p:childTnLst>
                          </p:cTn>
                        </p:par>
                        <p:par>
                          <p:cTn id="44" fill="hold">
                            <p:stCondLst>
                              <p:cond delay="5000"/>
                            </p:stCondLst>
                            <p:childTnLst>
                              <p:par>
                                <p:cTn id="45" presetID="42" presetClass="entr" presetSubtype="0" fill="hold" nodeType="afterEffect">
                                  <p:stCondLst>
                                    <p:cond delay="0"/>
                                  </p:stCondLst>
                                  <p:childTnLst>
                                    <p:set>
                                      <p:cBhvr>
                                        <p:cTn id="46" dur="1" fill="hold">
                                          <p:stCondLst>
                                            <p:cond delay="0"/>
                                          </p:stCondLst>
                                        </p:cTn>
                                        <p:tgtEl>
                                          <p:spTgt spid="47"/>
                                        </p:tgtEl>
                                        <p:attrNameLst>
                                          <p:attrName>style.visibility</p:attrName>
                                        </p:attrNameLst>
                                      </p:cBhvr>
                                      <p:to>
                                        <p:strVal val="visible"/>
                                      </p:to>
                                    </p:set>
                                    <p:animEffect transition="in" filter="fade">
                                      <p:cBhvr>
                                        <p:cTn id="47" dur="1000"/>
                                        <p:tgtEl>
                                          <p:spTgt spid="47"/>
                                        </p:tgtEl>
                                      </p:cBhvr>
                                    </p:animEffect>
                                    <p:anim calcmode="lin" valueType="num">
                                      <p:cBhvr>
                                        <p:cTn id="48" dur="1000" fill="hold"/>
                                        <p:tgtEl>
                                          <p:spTgt spid="47"/>
                                        </p:tgtEl>
                                        <p:attrNameLst>
                                          <p:attrName>ppt_x</p:attrName>
                                        </p:attrNameLst>
                                      </p:cBhvr>
                                      <p:tavLst>
                                        <p:tav tm="0">
                                          <p:val>
                                            <p:strVal val="#ppt_x"/>
                                          </p:val>
                                        </p:tav>
                                        <p:tav tm="100000">
                                          <p:val>
                                            <p:strVal val="#ppt_x"/>
                                          </p:val>
                                        </p:tav>
                                      </p:tavLst>
                                    </p:anim>
                                    <p:anim calcmode="lin" valueType="num">
                                      <p:cBhvr>
                                        <p:cTn id="49"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3" grpId="0" animBg="1"/>
      <p:bldP spid="35" grpId="0" animBg="1"/>
      <p:bldP spid="6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3FA8FE04-66EE-4659-80CD-8C73C275E3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36870" y="1090244"/>
            <a:ext cx="9118260" cy="5313095"/>
          </a:xfrm>
          <a:prstGeom prst="rect">
            <a:avLst/>
          </a:prstGeom>
        </p:spPr>
      </p:pic>
      <p:sp>
        <p:nvSpPr>
          <p:cNvPr id="4" name="ZoneTexte 3">
            <a:extLst>
              <a:ext uri="{FF2B5EF4-FFF2-40B4-BE49-F238E27FC236}">
                <a16:creationId xmlns:a16="http://schemas.microsoft.com/office/drawing/2014/main" id="{D4D4B2CD-5413-491B-BD92-D33ED4248578}"/>
              </a:ext>
            </a:extLst>
          </p:cNvPr>
          <p:cNvSpPr txBox="1"/>
          <p:nvPr/>
        </p:nvSpPr>
        <p:spPr>
          <a:xfrm>
            <a:off x="615374" y="474027"/>
            <a:ext cx="7393049" cy="502702"/>
          </a:xfrm>
          <a:prstGeom prst="rect">
            <a:avLst/>
          </a:prstGeom>
          <a:noFill/>
        </p:spPr>
        <p:txBody>
          <a:bodyPr wrap="square" rtlCol="0">
            <a:spAutoFit/>
          </a:bodyPr>
          <a:lstStyle/>
          <a:p>
            <a:pPr>
              <a:lnSpc>
                <a:spcPts val="3200"/>
              </a:lnSpc>
            </a:pPr>
            <a:r>
              <a:rPr lang="fr-FR" sz="3000" dirty="0">
                <a:solidFill>
                  <a:srgbClr val="171C6A"/>
                </a:solidFill>
                <a:latin typeface="Work Sans SemiBold" panose="00000700000000000000" pitchFamily="2" charset="0"/>
              </a:rPr>
              <a:t>Les différents groupes d’aliments</a:t>
            </a:r>
          </a:p>
        </p:txBody>
      </p:sp>
      <p:pic>
        <p:nvPicPr>
          <p:cNvPr id="5" name="Image 4">
            <a:extLst>
              <a:ext uri="{FF2B5EF4-FFF2-40B4-BE49-F238E27FC236}">
                <a16:creationId xmlns:a16="http://schemas.microsoft.com/office/drawing/2014/main" id="{C5A8047D-F8CC-4290-A0A9-3B7F74ABBA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56961" y="170181"/>
            <a:ext cx="823359" cy="342010"/>
          </a:xfrm>
          <a:prstGeom prst="rect">
            <a:avLst/>
          </a:prstGeom>
        </p:spPr>
      </p:pic>
      <p:pic>
        <p:nvPicPr>
          <p:cNvPr id="6" name="Image 5">
            <a:extLst>
              <a:ext uri="{FF2B5EF4-FFF2-40B4-BE49-F238E27FC236}">
                <a16:creationId xmlns:a16="http://schemas.microsoft.com/office/drawing/2014/main" id="{87ABA952-D343-40F9-9496-C119251799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35260" y="162561"/>
            <a:ext cx="59689" cy="366661"/>
          </a:xfrm>
          <a:prstGeom prst="rect">
            <a:avLst/>
          </a:prstGeom>
        </p:spPr>
      </p:pic>
      <p:pic>
        <p:nvPicPr>
          <p:cNvPr id="7" name="Image 6">
            <a:extLst>
              <a:ext uri="{FF2B5EF4-FFF2-40B4-BE49-F238E27FC236}">
                <a16:creationId xmlns:a16="http://schemas.microsoft.com/office/drawing/2014/main" id="{C7A9C9C4-6542-47F7-B97F-1BD7AF29FA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76559" y="170181"/>
            <a:ext cx="263526" cy="353510"/>
          </a:xfrm>
          <a:prstGeom prst="rect">
            <a:avLst/>
          </a:prstGeom>
        </p:spPr>
      </p:pic>
      <p:pic>
        <p:nvPicPr>
          <p:cNvPr id="8" name="Image 7">
            <a:extLst>
              <a:ext uri="{FF2B5EF4-FFF2-40B4-BE49-F238E27FC236}">
                <a16:creationId xmlns:a16="http://schemas.microsoft.com/office/drawing/2014/main" id="{B47A8E84-8015-4076-B93B-F0CEB477F41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036935" y="186690"/>
            <a:ext cx="325501" cy="325501"/>
          </a:xfrm>
          <a:prstGeom prst="rect">
            <a:avLst/>
          </a:prstGeom>
        </p:spPr>
      </p:pic>
      <p:pic>
        <p:nvPicPr>
          <p:cNvPr id="9" name="Image 8">
            <a:extLst>
              <a:ext uri="{FF2B5EF4-FFF2-40B4-BE49-F238E27FC236}">
                <a16:creationId xmlns:a16="http://schemas.microsoft.com/office/drawing/2014/main" id="{38F85232-4A3B-40B5-8EC4-4ADAAA07CC9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736705" y="222631"/>
            <a:ext cx="246444" cy="240283"/>
          </a:xfrm>
          <a:prstGeom prst="rect">
            <a:avLst/>
          </a:prstGeom>
        </p:spPr>
      </p:pic>
      <p:grpSp>
        <p:nvGrpSpPr>
          <p:cNvPr id="12" name="Groupe 11">
            <a:extLst>
              <a:ext uri="{FF2B5EF4-FFF2-40B4-BE49-F238E27FC236}">
                <a16:creationId xmlns:a16="http://schemas.microsoft.com/office/drawing/2014/main" id="{D48C8754-B47F-419D-AA9F-30AA76CE7894}"/>
              </a:ext>
            </a:extLst>
          </p:cNvPr>
          <p:cNvGrpSpPr/>
          <p:nvPr/>
        </p:nvGrpSpPr>
        <p:grpSpPr>
          <a:xfrm>
            <a:off x="1789689" y="1366378"/>
            <a:ext cx="8627252" cy="4794774"/>
            <a:chOff x="1463039" y="1300480"/>
            <a:chExt cx="9322263" cy="5283200"/>
          </a:xfrm>
        </p:grpSpPr>
        <p:sp>
          <p:nvSpPr>
            <p:cNvPr id="2" name="Rectangle 1">
              <a:extLst>
                <a:ext uri="{FF2B5EF4-FFF2-40B4-BE49-F238E27FC236}">
                  <a16:creationId xmlns:a16="http://schemas.microsoft.com/office/drawing/2014/main" id="{3D30DB6A-8192-4B83-B101-63DA91A473BF}"/>
                </a:ext>
              </a:extLst>
            </p:cNvPr>
            <p:cNvSpPr/>
            <p:nvPr/>
          </p:nvSpPr>
          <p:spPr>
            <a:xfrm>
              <a:off x="1463039" y="1300480"/>
              <a:ext cx="9322263" cy="5283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Image 9">
              <a:extLst>
                <a:ext uri="{FF2B5EF4-FFF2-40B4-BE49-F238E27FC236}">
                  <a16:creationId xmlns:a16="http://schemas.microsoft.com/office/drawing/2014/main" id="{7BC7DC6F-CD83-4DEF-872D-FDFB22B7BB8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325107" y="3172631"/>
              <a:ext cx="1594815" cy="1594815"/>
            </a:xfrm>
            <a:prstGeom prst="rect">
              <a:avLst/>
            </a:prstGeom>
          </p:spPr>
        </p:pic>
      </p:grpSp>
      <p:pic>
        <p:nvPicPr>
          <p:cNvPr id="27" name="Image 26">
            <a:extLst>
              <a:ext uri="{FF2B5EF4-FFF2-40B4-BE49-F238E27FC236}">
                <a16:creationId xmlns:a16="http://schemas.microsoft.com/office/drawing/2014/main" id="{C80CB053-3390-4549-9AC2-04B87294A74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39667" y="6281189"/>
            <a:ext cx="1456724" cy="419842"/>
          </a:xfrm>
          <a:prstGeom prst="rect">
            <a:avLst/>
          </a:prstGeom>
        </p:spPr>
      </p:pic>
      <p:pic>
        <p:nvPicPr>
          <p:cNvPr id="28" name="Image 27">
            <a:extLst>
              <a:ext uri="{FF2B5EF4-FFF2-40B4-BE49-F238E27FC236}">
                <a16:creationId xmlns:a16="http://schemas.microsoft.com/office/drawing/2014/main" id="{A3784A6E-F9AE-4D59-949A-38E2A73E02F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599420" y="6282287"/>
            <a:ext cx="1452913" cy="418743"/>
          </a:xfrm>
          <a:prstGeom prst="rect">
            <a:avLst/>
          </a:prstGeom>
        </p:spPr>
      </p:pic>
      <p:sp>
        <p:nvSpPr>
          <p:cNvPr id="17" name="Rectangle : coins arrondis 16">
            <a:extLst>
              <a:ext uri="{FF2B5EF4-FFF2-40B4-BE49-F238E27FC236}">
                <a16:creationId xmlns:a16="http://schemas.microsoft.com/office/drawing/2014/main" id="{3940D515-3425-47B2-80F8-FB9516C4B4AB}"/>
              </a:ext>
            </a:extLst>
          </p:cNvPr>
          <p:cNvSpPr/>
          <p:nvPr/>
        </p:nvSpPr>
        <p:spPr>
          <a:xfrm rot="2086129">
            <a:off x="10901076" y="4603220"/>
            <a:ext cx="501076" cy="523098"/>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 coins arrondis 18">
            <a:extLst>
              <a:ext uri="{FF2B5EF4-FFF2-40B4-BE49-F238E27FC236}">
                <a16:creationId xmlns:a16="http://schemas.microsoft.com/office/drawing/2014/main" id="{AA294259-6155-41FE-9BF5-6AB9AA7440B4}"/>
              </a:ext>
            </a:extLst>
          </p:cNvPr>
          <p:cNvSpPr/>
          <p:nvPr/>
        </p:nvSpPr>
        <p:spPr>
          <a:xfrm rot="20324947">
            <a:off x="11660549" y="5500468"/>
            <a:ext cx="275987" cy="308978"/>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 coins arrondis 21">
            <a:extLst>
              <a:ext uri="{FF2B5EF4-FFF2-40B4-BE49-F238E27FC236}">
                <a16:creationId xmlns:a16="http://schemas.microsoft.com/office/drawing/2014/main" id="{F82BC96F-E57C-4467-A0EC-AE0CC1100FE7}"/>
              </a:ext>
            </a:extLst>
          </p:cNvPr>
          <p:cNvSpPr/>
          <p:nvPr/>
        </p:nvSpPr>
        <p:spPr>
          <a:xfrm rot="20324947">
            <a:off x="515670" y="1608459"/>
            <a:ext cx="275987" cy="308978"/>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Espace réservé du texte 13">
            <a:extLst>
              <a:ext uri="{FF2B5EF4-FFF2-40B4-BE49-F238E27FC236}">
                <a16:creationId xmlns:a16="http://schemas.microsoft.com/office/drawing/2014/main" id="{189A1B21-1690-4565-817A-2BBC15EE168A}"/>
              </a:ext>
            </a:extLst>
          </p:cNvPr>
          <p:cNvSpPr txBox="1">
            <a:spLocks/>
          </p:cNvSpPr>
          <p:nvPr/>
        </p:nvSpPr>
        <p:spPr>
          <a:xfrm>
            <a:off x="-5461668" y="-668"/>
            <a:ext cx="5334672" cy="717110"/>
          </a:xfrm>
          <a:prstGeom prst="rect">
            <a:avLst/>
          </a:prstGeom>
        </p:spPr>
        <p:style>
          <a:lnRef idx="2">
            <a:schemeClr val="accent1"/>
          </a:lnRef>
          <a:fillRef idx="1">
            <a:schemeClr val="lt1"/>
          </a:fillRef>
          <a:effectRef idx="0">
            <a:schemeClr val="accent1"/>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marL="0" indent="0">
              <a:buNone/>
            </a:pPr>
            <a:r>
              <a:rPr lang="fr-FR" sz="2000" dirty="0"/>
              <a:t>Scène 6</a:t>
            </a:r>
          </a:p>
          <a:p>
            <a:pPr marL="0" indent="0">
              <a:buNone/>
            </a:pPr>
            <a:endParaRPr lang="fr-FR" sz="2000" dirty="0"/>
          </a:p>
        </p:txBody>
      </p:sp>
      <p:sp>
        <p:nvSpPr>
          <p:cNvPr id="20" name="Espace réservé du texte 12">
            <a:extLst>
              <a:ext uri="{FF2B5EF4-FFF2-40B4-BE49-F238E27FC236}">
                <a16:creationId xmlns:a16="http://schemas.microsoft.com/office/drawing/2014/main" id="{D590AB7D-FCE7-4975-BF31-21CD43626D04}"/>
              </a:ext>
            </a:extLst>
          </p:cNvPr>
          <p:cNvSpPr txBox="1">
            <a:spLocks/>
          </p:cNvSpPr>
          <p:nvPr/>
        </p:nvSpPr>
        <p:spPr>
          <a:xfrm>
            <a:off x="-5473700" y="838199"/>
            <a:ext cx="5309272" cy="8362829"/>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t"/>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1800" dirty="0">
                <a:solidFill>
                  <a:schemeClr val="tx2"/>
                </a:solidFill>
                <a:latin typeface="Century Gothic" panose="020B0502020202020204" pitchFamily="34" charset="0"/>
              </a:rPr>
              <a:t>Spécification de la vue</a:t>
            </a:r>
          </a:p>
          <a:p>
            <a:pPr marL="171450" indent="-171450" algn="l">
              <a:buFont typeface="Wingdings" panose="05000000000000000000" pitchFamily="2" charset="2"/>
              <a:buChar char="Ø"/>
            </a:pPr>
            <a:endParaRPr lang="fr-FR" sz="2400" dirty="0">
              <a:solidFill>
                <a:schemeClr val="tx2"/>
              </a:solidFill>
            </a:endParaRPr>
          </a:p>
          <a:p>
            <a:pPr marL="171450" indent="-171450" algn="l">
              <a:buFont typeface="Wingdings" panose="05000000000000000000" pitchFamily="2" charset="2"/>
              <a:buChar char="Ø"/>
            </a:pPr>
            <a:r>
              <a:rPr lang="fr-FR" sz="1800" dirty="0">
                <a:solidFill>
                  <a:schemeClr val="tx1"/>
                </a:solidFill>
                <a:latin typeface="Alstom" panose="02000503020000020004" pitchFamily="2" charset="0"/>
              </a:rPr>
              <a:t>  </a:t>
            </a:r>
            <a:r>
              <a:rPr lang="fr-FR" sz="2000" dirty="0">
                <a:solidFill>
                  <a:schemeClr val="tx1"/>
                </a:solidFill>
                <a:latin typeface="Calibri" panose="020F0502020204030204" pitchFamily="34" charset="0"/>
                <a:cs typeface="Calibri" panose="020F0502020204030204" pitchFamily="34" charset="0"/>
              </a:rPr>
              <a:t>Nom de la vue « type » :</a:t>
            </a:r>
          </a:p>
          <a:p>
            <a:pPr algn="l"/>
            <a:r>
              <a:rPr lang="fr-FR" sz="2000" dirty="0">
                <a:solidFill>
                  <a:schemeClr val="tx1"/>
                </a:solidFill>
                <a:latin typeface="Calibri" panose="020F0502020204030204" pitchFamily="34" charset="0"/>
                <a:cs typeface="Calibri" panose="020F0502020204030204" pitchFamily="34" charset="0"/>
              </a:rPr>
              <a:t>Les différents groupes d’aliments</a:t>
            </a:r>
          </a:p>
          <a:p>
            <a:pPr algn="l"/>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Objectif / message principal de cette vue :</a:t>
            </a:r>
          </a:p>
          <a:p>
            <a:r>
              <a:rPr lang="fr-FR" sz="2000" dirty="0">
                <a:solidFill>
                  <a:srgbClr val="171C6A"/>
                </a:solidFill>
                <a:latin typeface="Work Sans"/>
              </a:rPr>
              <a:t>synthèses</a:t>
            </a:r>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Document / média de référence :</a:t>
            </a:r>
          </a:p>
          <a:p>
            <a:r>
              <a:rPr lang="fr-FR" sz="1800" dirty="0">
                <a:solidFill>
                  <a:schemeClr val="tx1"/>
                </a:solidFill>
                <a:latin typeface="Calibri" panose="020F0502020204030204" pitchFamily="34" charset="0"/>
                <a:cs typeface="Calibri" panose="020F0502020204030204" pitchFamily="34" charset="0"/>
              </a:rPr>
              <a:t>Charte graphique</a:t>
            </a:r>
          </a:p>
          <a:p>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Description de l'animation :</a:t>
            </a:r>
            <a:endParaRPr lang="en-US" sz="2000" b="1" dirty="0">
              <a:solidFill>
                <a:schemeClr val="tx1"/>
              </a:solidFill>
            </a:endParaRPr>
          </a:p>
          <a:p>
            <a:pPr algn="l"/>
            <a:r>
              <a:rPr lang="fr-FR" sz="1800" dirty="0">
                <a:solidFill>
                  <a:schemeClr val="tx1"/>
                </a:solidFill>
                <a:latin typeface="Calibri" panose="020F0502020204030204" pitchFamily="34" charset="0"/>
                <a:cs typeface="Calibri" panose="020F0502020204030204" pitchFamily="34" charset="0"/>
              </a:rPr>
              <a:t>Affichage synchronisée avec la voix-off.</a:t>
            </a:r>
          </a:p>
          <a:p>
            <a:pPr algn="l"/>
            <a:r>
              <a:rPr lang="fr-FR" sz="1800" dirty="0">
                <a:solidFill>
                  <a:schemeClr val="tx1"/>
                </a:solidFill>
                <a:latin typeface="Calibri" panose="020F0502020204030204" pitchFamily="34" charset="0"/>
                <a:cs typeface="Calibri" panose="020F0502020204030204" pitchFamily="34" charset="0"/>
              </a:rPr>
              <a:t>1 : Entrée du titre de la gauche vers la droite.</a:t>
            </a:r>
          </a:p>
          <a:p>
            <a:pPr algn="l"/>
            <a:r>
              <a:rPr lang="fr-FR" sz="1800" dirty="0">
                <a:solidFill>
                  <a:schemeClr val="tx1"/>
                </a:solidFill>
                <a:latin typeface="Calibri" panose="020F0502020204030204" pitchFamily="34" charset="0"/>
                <a:cs typeface="Calibri" panose="020F0502020204030204" pitchFamily="34" charset="0"/>
              </a:rPr>
              <a:t>2 : Entrée de la vidéo</a:t>
            </a:r>
          </a:p>
          <a:p>
            <a:pPr algn="l"/>
            <a:endParaRPr lang="fr-FR" sz="2000" dirty="0">
              <a:solidFill>
                <a:schemeClr val="tx1"/>
              </a:solidFill>
              <a:latin typeface="Calibri" panose="020F0502020204030204" pitchFamily="34" charset="0"/>
              <a:cs typeface="Calibri" panose="020F0502020204030204" pitchFamily="34" charset="0"/>
            </a:endParaRPr>
          </a:p>
          <a:p>
            <a:r>
              <a:rPr lang="fr-FR" sz="1800" dirty="0">
                <a:solidFill>
                  <a:srgbClr val="0070C0"/>
                </a:solidFill>
                <a:latin typeface="Calibri" panose="020F0502020204030204" pitchFamily="34" charset="0"/>
                <a:cs typeface="Calibri" panose="020F0502020204030204" pitchFamily="34" charset="0"/>
              </a:rPr>
              <a:t>Pour tout le module : Le patient peut revoir la slide, mettre en pause et afficher ou non les sous-titres.</a:t>
            </a:r>
          </a:p>
          <a:p>
            <a:pPr algn="l"/>
            <a:endParaRPr lang="fr-FR" sz="1800" dirty="0"/>
          </a:p>
          <a:p>
            <a:pPr algn="l"/>
            <a:endParaRPr lang="fr-FR" sz="1100" dirty="0"/>
          </a:p>
        </p:txBody>
      </p:sp>
      <p:sp>
        <p:nvSpPr>
          <p:cNvPr id="21" name="Espace réservé du texte 13">
            <a:extLst>
              <a:ext uri="{FF2B5EF4-FFF2-40B4-BE49-F238E27FC236}">
                <a16:creationId xmlns:a16="http://schemas.microsoft.com/office/drawing/2014/main" id="{0BB7C575-652E-4A6C-8A0D-8D27FE658CF8}"/>
              </a:ext>
            </a:extLst>
          </p:cNvPr>
          <p:cNvSpPr txBox="1">
            <a:spLocks/>
          </p:cNvSpPr>
          <p:nvPr/>
        </p:nvSpPr>
        <p:spPr>
          <a:xfrm>
            <a:off x="12334151" y="24731"/>
            <a:ext cx="5168824" cy="4407569"/>
          </a:xfrm>
          <a:prstGeom prst="rect">
            <a:avLst/>
          </a:prstGeom>
        </p:spPr>
        <p:style>
          <a:lnRef idx="2">
            <a:schemeClr val="accent2"/>
          </a:lnRef>
          <a:fillRef idx="1">
            <a:schemeClr val="lt1"/>
          </a:fillRef>
          <a:effectRef idx="0">
            <a:schemeClr val="accent2"/>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2000" dirty="0">
                <a:solidFill>
                  <a:schemeClr val="tx2"/>
                </a:solidFill>
                <a:latin typeface="Century Gothic" panose="020B0502020202020204" pitchFamily="34" charset="0"/>
              </a:rPr>
              <a:t>Commentaires Léa / Inès</a:t>
            </a:r>
          </a:p>
          <a:p>
            <a:pPr algn="ctr"/>
            <a:endParaRPr lang="fr-FR" sz="2000" dirty="0">
              <a:solidFill>
                <a:schemeClr val="tx2"/>
              </a:solidFill>
              <a:latin typeface="Century Gothic" panose="020B0502020202020204" pitchFamily="34" charset="0"/>
            </a:endParaRPr>
          </a:p>
          <a:p>
            <a:endParaRPr lang="fr-FR" sz="2000" dirty="0">
              <a:solidFill>
                <a:schemeClr val="tx2"/>
              </a:solidFill>
            </a:endParaRPr>
          </a:p>
          <a:p>
            <a:pPr algn="ctr"/>
            <a:r>
              <a:rPr lang="fr-FR" sz="2000" dirty="0">
                <a:solidFill>
                  <a:schemeClr val="tx2"/>
                </a:solidFill>
              </a:rPr>
              <a:t>Le script de la vidéo est à retrouver sur le fichier </a:t>
            </a:r>
            <a:r>
              <a:rPr lang="fr-FR" sz="2000" dirty="0" err="1">
                <a:solidFill>
                  <a:schemeClr val="tx2"/>
                </a:solidFill>
              </a:rPr>
              <a:t>excel</a:t>
            </a:r>
            <a:r>
              <a:rPr lang="fr-FR" sz="2000" dirty="0">
                <a:solidFill>
                  <a:schemeClr val="tx2"/>
                </a:solidFill>
              </a:rPr>
              <a:t>.</a:t>
            </a:r>
            <a:endParaRPr lang="fr-FR" sz="2000" dirty="0">
              <a:solidFill>
                <a:schemeClr val="tx2"/>
              </a:solidFill>
              <a:latin typeface="Century Gothic" panose="020B0502020202020204" pitchFamily="34" charset="0"/>
            </a:endParaRPr>
          </a:p>
          <a:p>
            <a:pPr algn="ctr"/>
            <a:endParaRPr lang="fr-FR" sz="2000" dirty="0">
              <a:solidFill>
                <a:schemeClr val="tx2"/>
              </a:solidFill>
            </a:endParaRPr>
          </a:p>
          <a:p>
            <a:pPr algn="ctr"/>
            <a:endParaRPr lang="fr-FR" sz="2000" dirty="0">
              <a:solidFill>
                <a:schemeClr val="tx2"/>
              </a:solidFill>
              <a:latin typeface="Century Gothic" panose="020B0502020202020204" pitchFamily="34" charset="0"/>
            </a:endParaRPr>
          </a:p>
        </p:txBody>
      </p:sp>
      <p:sp>
        <p:nvSpPr>
          <p:cNvPr id="23" name="Espace réservé du texte 13">
            <a:extLst>
              <a:ext uri="{FF2B5EF4-FFF2-40B4-BE49-F238E27FC236}">
                <a16:creationId xmlns:a16="http://schemas.microsoft.com/office/drawing/2014/main" id="{9FD8793D-1D87-4CC5-83AC-A7CD78FE9A38}"/>
              </a:ext>
            </a:extLst>
          </p:cNvPr>
          <p:cNvSpPr txBox="1">
            <a:spLocks/>
          </p:cNvSpPr>
          <p:nvPr/>
        </p:nvSpPr>
        <p:spPr>
          <a:xfrm>
            <a:off x="12384951" y="5052085"/>
            <a:ext cx="5067224" cy="4131469"/>
          </a:xfrm>
          <a:prstGeom prst="rect">
            <a:avLst/>
          </a:prstGeom>
        </p:spPr>
        <p:style>
          <a:lnRef idx="2">
            <a:schemeClr val="accent2"/>
          </a:lnRef>
          <a:fillRef idx="1">
            <a:schemeClr val="lt1"/>
          </a:fillRef>
          <a:effectRef idx="0">
            <a:schemeClr val="accent2"/>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2000" dirty="0">
                <a:solidFill>
                  <a:schemeClr val="tx2"/>
                </a:solidFill>
                <a:latin typeface="Century Gothic" panose="020B0502020202020204" pitchFamily="34" charset="0"/>
              </a:rPr>
              <a:t>Commentaires Client</a:t>
            </a:r>
          </a:p>
          <a:p>
            <a:pPr algn="ctr"/>
            <a:endParaRPr lang="fr-FR" sz="2000" dirty="0">
              <a:solidFill>
                <a:schemeClr val="tx2"/>
              </a:solidFill>
              <a:latin typeface="Century Gothic" panose="020B0502020202020204" pitchFamily="34" charset="0"/>
            </a:endParaRPr>
          </a:p>
          <a:p>
            <a:endParaRPr lang="fr-FR" sz="1600" dirty="0">
              <a:solidFill>
                <a:schemeClr val="tx2"/>
              </a:solidFill>
            </a:endParaRPr>
          </a:p>
          <a:p>
            <a:endParaRPr lang="fr-FR" sz="1600" dirty="0">
              <a:solidFill>
                <a:schemeClr val="tx2"/>
              </a:solidFill>
              <a:latin typeface="Century Gothic" panose="020B0502020202020204" pitchFamily="34" charset="0"/>
            </a:endParaRPr>
          </a:p>
        </p:txBody>
      </p:sp>
      <p:sp>
        <p:nvSpPr>
          <p:cNvPr id="24" name="Espace réservé du texte 13">
            <a:extLst>
              <a:ext uri="{FF2B5EF4-FFF2-40B4-BE49-F238E27FC236}">
                <a16:creationId xmlns:a16="http://schemas.microsoft.com/office/drawing/2014/main" id="{762A626B-2F69-4B9A-A1AA-1A143F73FC94}"/>
              </a:ext>
            </a:extLst>
          </p:cNvPr>
          <p:cNvSpPr txBox="1">
            <a:spLocks/>
          </p:cNvSpPr>
          <p:nvPr/>
        </p:nvSpPr>
        <p:spPr>
          <a:xfrm>
            <a:off x="0" y="6948418"/>
            <a:ext cx="12192000" cy="3552807"/>
          </a:xfrm>
          <a:prstGeom prst="rect">
            <a:avLst/>
          </a:prstGeom>
        </p:spPr>
        <p:style>
          <a:lnRef idx="2">
            <a:schemeClr val="accent1"/>
          </a:lnRef>
          <a:fillRef idx="1">
            <a:schemeClr val="lt1"/>
          </a:fillRef>
          <a:effectRef idx="0">
            <a:schemeClr val="accent1"/>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r>
              <a:rPr lang="en-US" sz="2000" b="1" dirty="0" err="1"/>
              <a:t>Voix</a:t>
            </a:r>
            <a:r>
              <a:rPr lang="en-US" sz="2000" b="1" dirty="0"/>
              <a:t> off :</a:t>
            </a:r>
          </a:p>
          <a:p>
            <a:endParaRPr lang="en-US" sz="2000" dirty="0"/>
          </a:p>
        </p:txBody>
      </p:sp>
    </p:spTree>
    <p:extLst>
      <p:ext uri="{BB962C8B-B14F-4D97-AF65-F5344CB8AC3E}">
        <p14:creationId xmlns:p14="http://schemas.microsoft.com/office/powerpoint/2010/main" val="85764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par>
                          <p:cTn id="16" fill="hold">
                            <p:stCondLst>
                              <p:cond delay="1500"/>
                            </p:stCondLst>
                            <p:childTnLst>
                              <p:par>
                                <p:cTn id="17" presetID="31" presetClass="entr" presetSubtype="0"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1000" fill="hold"/>
                                        <p:tgtEl>
                                          <p:spTgt spid="17"/>
                                        </p:tgtEl>
                                        <p:attrNameLst>
                                          <p:attrName>ppt_w</p:attrName>
                                        </p:attrNameLst>
                                      </p:cBhvr>
                                      <p:tavLst>
                                        <p:tav tm="0">
                                          <p:val>
                                            <p:fltVal val="0"/>
                                          </p:val>
                                        </p:tav>
                                        <p:tav tm="100000">
                                          <p:val>
                                            <p:strVal val="#ppt_w"/>
                                          </p:val>
                                        </p:tav>
                                      </p:tavLst>
                                    </p:anim>
                                    <p:anim calcmode="lin" valueType="num">
                                      <p:cBhvr>
                                        <p:cTn id="20" dur="1000" fill="hold"/>
                                        <p:tgtEl>
                                          <p:spTgt spid="17"/>
                                        </p:tgtEl>
                                        <p:attrNameLst>
                                          <p:attrName>ppt_h</p:attrName>
                                        </p:attrNameLst>
                                      </p:cBhvr>
                                      <p:tavLst>
                                        <p:tav tm="0">
                                          <p:val>
                                            <p:fltVal val="0"/>
                                          </p:val>
                                        </p:tav>
                                        <p:tav tm="100000">
                                          <p:val>
                                            <p:strVal val="#ppt_h"/>
                                          </p:val>
                                        </p:tav>
                                      </p:tavLst>
                                    </p:anim>
                                    <p:anim calcmode="lin" valueType="num">
                                      <p:cBhvr>
                                        <p:cTn id="21" dur="1000" fill="hold"/>
                                        <p:tgtEl>
                                          <p:spTgt spid="17"/>
                                        </p:tgtEl>
                                        <p:attrNameLst>
                                          <p:attrName>style.rotation</p:attrName>
                                        </p:attrNameLst>
                                      </p:cBhvr>
                                      <p:tavLst>
                                        <p:tav tm="0">
                                          <p:val>
                                            <p:fltVal val="90"/>
                                          </p:val>
                                        </p:tav>
                                        <p:tav tm="100000">
                                          <p:val>
                                            <p:fltVal val="0"/>
                                          </p:val>
                                        </p:tav>
                                      </p:tavLst>
                                    </p:anim>
                                    <p:animEffect transition="in" filter="fade">
                                      <p:cBhvr>
                                        <p:cTn id="22" dur="1000"/>
                                        <p:tgtEl>
                                          <p:spTgt spid="17"/>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p:cTn id="25" dur="1000" fill="hold"/>
                                        <p:tgtEl>
                                          <p:spTgt spid="19"/>
                                        </p:tgtEl>
                                        <p:attrNameLst>
                                          <p:attrName>ppt_w</p:attrName>
                                        </p:attrNameLst>
                                      </p:cBhvr>
                                      <p:tavLst>
                                        <p:tav tm="0">
                                          <p:val>
                                            <p:fltVal val="0"/>
                                          </p:val>
                                        </p:tav>
                                        <p:tav tm="100000">
                                          <p:val>
                                            <p:strVal val="#ppt_w"/>
                                          </p:val>
                                        </p:tav>
                                      </p:tavLst>
                                    </p:anim>
                                    <p:anim calcmode="lin" valueType="num">
                                      <p:cBhvr>
                                        <p:cTn id="26" dur="1000" fill="hold"/>
                                        <p:tgtEl>
                                          <p:spTgt spid="19"/>
                                        </p:tgtEl>
                                        <p:attrNameLst>
                                          <p:attrName>ppt_h</p:attrName>
                                        </p:attrNameLst>
                                      </p:cBhvr>
                                      <p:tavLst>
                                        <p:tav tm="0">
                                          <p:val>
                                            <p:fltVal val="0"/>
                                          </p:val>
                                        </p:tav>
                                        <p:tav tm="100000">
                                          <p:val>
                                            <p:strVal val="#ppt_h"/>
                                          </p:val>
                                        </p:tav>
                                      </p:tavLst>
                                    </p:anim>
                                    <p:anim calcmode="lin" valueType="num">
                                      <p:cBhvr>
                                        <p:cTn id="27" dur="1000" fill="hold"/>
                                        <p:tgtEl>
                                          <p:spTgt spid="19"/>
                                        </p:tgtEl>
                                        <p:attrNameLst>
                                          <p:attrName>style.rotation</p:attrName>
                                        </p:attrNameLst>
                                      </p:cBhvr>
                                      <p:tavLst>
                                        <p:tav tm="0">
                                          <p:val>
                                            <p:fltVal val="90"/>
                                          </p:val>
                                        </p:tav>
                                        <p:tav tm="100000">
                                          <p:val>
                                            <p:fltVal val="0"/>
                                          </p:val>
                                        </p:tav>
                                      </p:tavLst>
                                    </p:anim>
                                    <p:animEffect transition="in" filter="fade">
                                      <p:cBhvr>
                                        <p:cTn id="28" dur="1000"/>
                                        <p:tgtEl>
                                          <p:spTgt spid="19"/>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p:cTn id="31" dur="1000" fill="hold"/>
                                        <p:tgtEl>
                                          <p:spTgt spid="22"/>
                                        </p:tgtEl>
                                        <p:attrNameLst>
                                          <p:attrName>ppt_w</p:attrName>
                                        </p:attrNameLst>
                                      </p:cBhvr>
                                      <p:tavLst>
                                        <p:tav tm="0">
                                          <p:val>
                                            <p:fltVal val="0"/>
                                          </p:val>
                                        </p:tav>
                                        <p:tav tm="100000">
                                          <p:val>
                                            <p:strVal val="#ppt_w"/>
                                          </p:val>
                                        </p:tav>
                                      </p:tavLst>
                                    </p:anim>
                                    <p:anim calcmode="lin" valueType="num">
                                      <p:cBhvr>
                                        <p:cTn id="32" dur="1000" fill="hold"/>
                                        <p:tgtEl>
                                          <p:spTgt spid="22"/>
                                        </p:tgtEl>
                                        <p:attrNameLst>
                                          <p:attrName>ppt_h</p:attrName>
                                        </p:attrNameLst>
                                      </p:cBhvr>
                                      <p:tavLst>
                                        <p:tav tm="0">
                                          <p:val>
                                            <p:fltVal val="0"/>
                                          </p:val>
                                        </p:tav>
                                        <p:tav tm="100000">
                                          <p:val>
                                            <p:strVal val="#ppt_h"/>
                                          </p:val>
                                        </p:tav>
                                      </p:tavLst>
                                    </p:anim>
                                    <p:anim calcmode="lin" valueType="num">
                                      <p:cBhvr>
                                        <p:cTn id="33" dur="1000" fill="hold"/>
                                        <p:tgtEl>
                                          <p:spTgt spid="22"/>
                                        </p:tgtEl>
                                        <p:attrNameLst>
                                          <p:attrName>style.rotation</p:attrName>
                                        </p:attrNameLst>
                                      </p:cBhvr>
                                      <p:tavLst>
                                        <p:tav tm="0">
                                          <p:val>
                                            <p:fltVal val="90"/>
                                          </p:val>
                                        </p:tav>
                                        <p:tav tm="100000">
                                          <p:val>
                                            <p:fltVal val="0"/>
                                          </p:val>
                                        </p:tav>
                                      </p:tavLst>
                                    </p:anim>
                                    <p:animEffect transition="in" filter="fade">
                                      <p:cBhvr>
                                        <p:cTn id="34"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7" grpId="0" animBg="1"/>
      <p:bldP spid="19" grpId="0" animBg="1"/>
      <p:bldP spid="2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88AAF60E-F12D-4B8D-B7A8-7E89EB475D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41300" y="0"/>
            <a:ext cx="8578850" cy="6858000"/>
          </a:xfrm>
          <a:prstGeom prst="rect">
            <a:avLst/>
          </a:prstGeom>
        </p:spPr>
      </p:pic>
      <p:sp>
        <p:nvSpPr>
          <p:cNvPr id="4" name="ZoneTexte 3">
            <a:extLst>
              <a:ext uri="{FF2B5EF4-FFF2-40B4-BE49-F238E27FC236}">
                <a16:creationId xmlns:a16="http://schemas.microsoft.com/office/drawing/2014/main" id="{523D0E03-46AC-4F47-97FF-1AD96623D065}"/>
              </a:ext>
            </a:extLst>
          </p:cNvPr>
          <p:cNvSpPr txBox="1"/>
          <p:nvPr/>
        </p:nvSpPr>
        <p:spPr>
          <a:xfrm>
            <a:off x="3345181" y="910466"/>
            <a:ext cx="5501638" cy="1754326"/>
          </a:xfrm>
          <a:prstGeom prst="rect">
            <a:avLst/>
          </a:prstGeom>
          <a:noFill/>
        </p:spPr>
        <p:txBody>
          <a:bodyPr wrap="square" rtlCol="0">
            <a:spAutoFit/>
          </a:bodyPr>
          <a:lstStyle/>
          <a:p>
            <a:r>
              <a:rPr lang="fr-FR" dirty="0">
                <a:solidFill>
                  <a:srgbClr val="171C6A"/>
                </a:solidFill>
                <a:latin typeface="Work Sans Medium" panose="00000600000000000000" pitchFamily="2" charset="0"/>
              </a:rPr>
              <a:t>Félicitations pour avoir terminé le module « Comment faire pour mieux manger ? » !</a:t>
            </a:r>
          </a:p>
          <a:p>
            <a:endParaRPr lang="fr-FR" dirty="0">
              <a:solidFill>
                <a:srgbClr val="171C6A"/>
              </a:solidFill>
              <a:latin typeface="Work Sans Medium" panose="00000600000000000000" pitchFamily="2" charset="0"/>
            </a:endParaRPr>
          </a:p>
          <a:p>
            <a:r>
              <a:rPr lang="fr-FR" dirty="0">
                <a:solidFill>
                  <a:srgbClr val="171C6A"/>
                </a:solidFill>
                <a:latin typeface="Work Sans Medium" panose="00000600000000000000" pitchFamily="2" charset="0"/>
              </a:rPr>
              <a:t>Tu as maintenant une vision plus claire des comportements et habitudes à augmenter ou aller vers pour mieux manger.</a:t>
            </a:r>
            <a:endParaRPr lang="fr-FR" dirty="0"/>
          </a:p>
        </p:txBody>
      </p:sp>
      <p:sp>
        <p:nvSpPr>
          <p:cNvPr id="6" name="ZoneTexte 5">
            <a:extLst>
              <a:ext uri="{FF2B5EF4-FFF2-40B4-BE49-F238E27FC236}">
                <a16:creationId xmlns:a16="http://schemas.microsoft.com/office/drawing/2014/main" id="{7E249457-030B-4D7F-8A7B-C46782A3B54D}"/>
              </a:ext>
            </a:extLst>
          </p:cNvPr>
          <p:cNvSpPr txBox="1"/>
          <p:nvPr/>
        </p:nvSpPr>
        <p:spPr>
          <a:xfrm>
            <a:off x="3345181" y="3139440"/>
            <a:ext cx="4129676" cy="646331"/>
          </a:xfrm>
          <a:prstGeom prst="rect">
            <a:avLst/>
          </a:prstGeom>
          <a:noFill/>
        </p:spPr>
        <p:txBody>
          <a:bodyPr wrap="square" rtlCol="0">
            <a:spAutoFit/>
          </a:bodyPr>
          <a:lstStyle/>
          <a:p>
            <a:r>
              <a:rPr lang="fr-FR" dirty="0">
                <a:solidFill>
                  <a:srgbClr val="171C6A"/>
                </a:solidFill>
                <a:latin typeface="Work Sans Medium" panose="00000600000000000000" pitchFamily="2" charset="0"/>
              </a:rPr>
              <a:t>Je t’invite à consulter le module suivant « </a:t>
            </a:r>
            <a:r>
              <a:rPr lang="fr-FR" dirty="0">
                <a:latin typeface="Calibri" panose="020F0502020204030204" pitchFamily="34" charset="0"/>
                <a:cs typeface="Calibri" panose="020F0502020204030204" pitchFamily="34" charset="0"/>
              </a:rPr>
              <a:t> Comment créer mes menus ? </a:t>
            </a:r>
            <a:r>
              <a:rPr lang="fr-FR" dirty="0">
                <a:solidFill>
                  <a:srgbClr val="171C6A"/>
                </a:solidFill>
                <a:latin typeface="Work Sans Medium" panose="00000600000000000000" pitchFamily="2" charset="0"/>
              </a:rPr>
              <a:t>»</a:t>
            </a:r>
          </a:p>
        </p:txBody>
      </p:sp>
      <p:pic>
        <p:nvPicPr>
          <p:cNvPr id="7" name="Image 6">
            <a:extLst>
              <a:ext uri="{FF2B5EF4-FFF2-40B4-BE49-F238E27FC236}">
                <a16:creationId xmlns:a16="http://schemas.microsoft.com/office/drawing/2014/main" id="{778FB760-81B0-4D1E-ADAC-D3E2C64FDA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56961" y="170181"/>
            <a:ext cx="823359" cy="342010"/>
          </a:xfrm>
          <a:prstGeom prst="rect">
            <a:avLst/>
          </a:prstGeom>
        </p:spPr>
      </p:pic>
      <p:pic>
        <p:nvPicPr>
          <p:cNvPr id="8" name="Image 7">
            <a:extLst>
              <a:ext uri="{FF2B5EF4-FFF2-40B4-BE49-F238E27FC236}">
                <a16:creationId xmlns:a16="http://schemas.microsoft.com/office/drawing/2014/main" id="{2A6DA3EE-84BD-44DA-BC7C-3526FC1B82D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35260" y="162561"/>
            <a:ext cx="59689" cy="366661"/>
          </a:xfrm>
          <a:prstGeom prst="rect">
            <a:avLst/>
          </a:prstGeom>
        </p:spPr>
      </p:pic>
      <p:pic>
        <p:nvPicPr>
          <p:cNvPr id="9" name="Image 8">
            <a:extLst>
              <a:ext uri="{FF2B5EF4-FFF2-40B4-BE49-F238E27FC236}">
                <a16:creationId xmlns:a16="http://schemas.microsoft.com/office/drawing/2014/main" id="{6E74A5CC-1E47-4AAE-B6CB-AD03649AFE7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76559" y="170181"/>
            <a:ext cx="263526" cy="353510"/>
          </a:xfrm>
          <a:prstGeom prst="rect">
            <a:avLst/>
          </a:prstGeom>
        </p:spPr>
      </p:pic>
      <p:pic>
        <p:nvPicPr>
          <p:cNvPr id="10" name="Image 9">
            <a:extLst>
              <a:ext uri="{FF2B5EF4-FFF2-40B4-BE49-F238E27FC236}">
                <a16:creationId xmlns:a16="http://schemas.microsoft.com/office/drawing/2014/main" id="{7AFEA69B-37C5-48D1-8CF1-DF4934BD325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036935" y="186690"/>
            <a:ext cx="325501" cy="325501"/>
          </a:xfrm>
          <a:prstGeom prst="rect">
            <a:avLst/>
          </a:prstGeom>
        </p:spPr>
      </p:pic>
      <p:grpSp>
        <p:nvGrpSpPr>
          <p:cNvPr id="13" name="Groupe 12">
            <a:extLst>
              <a:ext uri="{FF2B5EF4-FFF2-40B4-BE49-F238E27FC236}">
                <a16:creationId xmlns:a16="http://schemas.microsoft.com/office/drawing/2014/main" id="{C1E24129-A2F7-42FF-9409-E506599ED2C5}"/>
              </a:ext>
            </a:extLst>
          </p:cNvPr>
          <p:cNvGrpSpPr/>
          <p:nvPr/>
        </p:nvGrpSpPr>
        <p:grpSpPr>
          <a:xfrm>
            <a:off x="5015728" y="5350472"/>
            <a:ext cx="2160543" cy="786384"/>
            <a:chOff x="5015728" y="5350472"/>
            <a:chExt cx="2160543" cy="786384"/>
          </a:xfrm>
        </p:grpSpPr>
        <p:pic>
          <p:nvPicPr>
            <p:cNvPr id="11" name="Image 10">
              <a:extLst>
                <a:ext uri="{FF2B5EF4-FFF2-40B4-BE49-F238E27FC236}">
                  <a16:creationId xmlns:a16="http://schemas.microsoft.com/office/drawing/2014/main" id="{32E46CF4-A7E5-493C-9CE3-C604C6E0A9C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015728" y="5350472"/>
              <a:ext cx="2160543" cy="786384"/>
            </a:xfrm>
            <a:prstGeom prst="rect">
              <a:avLst/>
            </a:prstGeom>
          </p:spPr>
        </p:pic>
        <p:sp>
          <p:nvSpPr>
            <p:cNvPr id="12" name="ZoneTexte 11">
              <a:extLst>
                <a:ext uri="{FF2B5EF4-FFF2-40B4-BE49-F238E27FC236}">
                  <a16:creationId xmlns:a16="http://schemas.microsoft.com/office/drawing/2014/main" id="{D51BCDBA-2305-4FFE-9DB7-EA792BD5BF71}"/>
                </a:ext>
              </a:extLst>
            </p:cNvPr>
            <p:cNvSpPr txBox="1"/>
            <p:nvPr/>
          </p:nvSpPr>
          <p:spPr>
            <a:xfrm>
              <a:off x="5369246" y="5478249"/>
              <a:ext cx="1371601" cy="461665"/>
            </a:xfrm>
            <a:prstGeom prst="rect">
              <a:avLst/>
            </a:prstGeom>
            <a:noFill/>
          </p:spPr>
          <p:txBody>
            <a:bodyPr wrap="square" rtlCol="0">
              <a:spAutoFit/>
            </a:bodyPr>
            <a:lstStyle/>
            <a:p>
              <a:pPr algn="ctr"/>
              <a:r>
                <a:rPr lang="fr-FR" sz="2400" b="1" dirty="0">
                  <a:solidFill>
                    <a:schemeClr val="bg1"/>
                  </a:solidFill>
                  <a:latin typeface="Work Sans Medium" panose="00000600000000000000" pitchFamily="2" charset="0"/>
                </a:rPr>
                <a:t>Accueil</a:t>
              </a:r>
            </a:p>
          </p:txBody>
        </p:sp>
      </p:grpSp>
      <p:sp>
        <p:nvSpPr>
          <p:cNvPr id="14" name="Espace réservé du texte 13">
            <a:extLst>
              <a:ext uri="{FF2B5EF4-FFF2-40B4-BE49-F238E27FC236}">
                <a16:creationId xmlns:a16="http://schemas.microsoft.com/office/drawing/2014/main" id="{BC08F27C-7CED-4188-A3FD-F60AB3248016}"/>
              </a:ext>
            </a:extLst>
          </p:cNvPr>
          <p:cNvSpPr txBox="1">
            <a:spLocks/>
          </p:cNvSpPr>
          <p:nvPr/>
        </p:nvSpPr>
        <p:spPr>
          <a:xfrm>
            <a:off x="-5461668" y="-668"/>
            <a:ext cx="5334672" cy="717110"/>
          </a:xfrm>
          <a:prstGeom prst="rect">
            <a:avLst/>
          </a:prstGeom>
        </p:spPr>
        <p:style>
          <a:lnRef idx="2">
            <a:schemeClr val="accent1"/>
          </a:lnRef>
          <a:fillRef idx="1">
            <a:schemeClr val="lt1"/>
          </a:fillRef>
          <a:effectRef idx="0">
            <a:schemeClr val="accent1"/>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marL="0" indent="0">
              <a:buNone/>
            </a:pPr>
            <a:r>
              <a:rPr lang="fr-FR" sz="2000" dirty="0"/>
              <a:t>Scène 7</a:t>
            </a:r>
          </a:p>
          <a:p>
            <a:pPr marL="0" indent="0">
              <a:buNone/>
            </a:pPr>
            <a:endParaRPr lang="fr-FR" sz="2000" dirty="0"/>
          </a:p>
        </p:txBody>
      </p:sp>
      <p:sp>
        <p:nvSpPr>
          <p:cNvPr id="15" name="Espace réservé du texte 12">
            <a:extLst>
              <a:ext uri="{FF2B5EF4-FFF2-40B4-BE49-F238E27FC236}">
                <a16:creationId xmlns:a16="http://schemas.microsoft.com/office/drawing/2014/main" id="{134988F3-6A51-4D21-957D-6CBFDB26B34B}"/>
              </a:ext>
            </a:extLst>
          </p:cNvPr>
          <p:cNvSpPr txBox="1">
            <a:spLocks/>
          </p:cNvSpPr>
          <p:nvPr/>
        </p:nvSpPr>
        <p:spPr>
          <a:xfrm>
            <a:off x="-5473700" y="838199"/>
            <a:ext cx="5309272" cy="8854441"/>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t"/>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1800" dirty="0">
                <a:solidFill>
                  <a:schemeClr val="tx2"/>
                </a:solidFill>
                <a:latin typeface="Century Gothic" panose="020B0502020202020204" pitchFamily="34" charset="0"/>
              </a:rPr>
              <a:t>Spécification de la vue</a:t>
            </a:r>
          </a:p>
          <a:p>
            <a:pPr marL="171450" indent="-171450" algn="just">
              <a:buFont typeface="Wingdings" panose="05000000000000000000" pitchFamily="2" charset="2"/>
              <a:buChar char="Ø"/>
            </a:pPr>
            <a:endParaRPr lang="fr-FR" sz="2400" dirty="0">
              <a:solidFill>
                <a:schemeClr val="tx2"/>
              </a:solidFill>
            </a:endParaRPr>
          </a:p>
          <a:p>
            <a:pPr marL="171450" indent="-171450" algn="just">
              <a:buFont typeface="Wingdings" panose="05000000000000000000" pitchFamily="2" charset="2"/>
              <a:buChar char="Ø"/>
            </a:pPr>
            <a:r>
              <a:rPr lang="fr-FR" sz="1800" dirty="0">
                <a:solidFill>
                  <a:schemeClr val="tx1"/>
                </a:solidFill>
                <a:latin typeface="Alstom" panose="02000503020000020004" pitchFamily="2" charset="0"/>
              </a:rPr>
              <a:t>  </a:t>
            </a:r>
            <a:r>
              <a:rPr lang="fr-FR" sz="2000" b="1" dirty="0">
                <a:solidFill>
                  <a:schemeClr val="tx1"/>
                </a:solidFill>
                <a:latin typeface="Calibri" panose="020F0502020204030204" pitchFamily="34" charset="0"/>
                <a:cs typeface="Calibri" panose="020F0502020204030204" pitchFamily="34" charset="0"/>
              </a:rPr>
              <a:t>Nom de la vue « type » :</a:t>
            </a:r>
          </a:p>
          <a:p>
            <a:pPr algn="just"/>
            <a:r>
              <a:rPr lang="fr-FR" sz="2000" dirty="0">
                <a:solidFill>
                  <a:schemeClr val="tx1"/>
                </a:solidFill>
                <a:latin typeface="Calibri" panose="020F0502020204030204" pitchFamily="34" charset="0"/>
                <a:cs typeface="Calibri" panose="020F0502020204030204" pitchFamily="34" charset="0"/>
              </a:rPr>
              <a:t>Fin du module « Comment faire pour mieux manger »</a:t>
            </a:r>
          </a:p>
          <a:p>
            <a:pPr marL="171450" indent="-171450" algn="just">
              <a:buFont typeface="Wingdings" panose="05000000000000000000" pitchFamily="2" charset="2"/>
              <a:buChar char="Ø"/>
            </a:pPr>
            <a:endParaRPr lang="fr-FR" sz="2000" dirty="0">
              <a:solidFill>
                <a:schemeClr val="tx1"/>
              </a:solidFill>
              <a:latin typeface="Calibri" panose="020F0502020204030204" pitchFamily="34" charset="0"/>
              <a:cs typeface="Calibri" panose="020F0502020204030204" pitchFamily="34" charset="0"/>
            </a:endParaRPr>
          </a:p>
          <a:p>
            <a:pPr marL="285750" indent="-285750" algn="just">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Objectif / message principal de cette vue :</a:t>
            </a:r>
          </a:p>
          <a:p>
            <a:pPr algn="just"/>
            <a:r>
              <a:rPr lang="fr-FR" sz="2000" dirty="0">
                <a:solidFill>
                  <a:schemeClr val="tx1"/>
                </a:solidFill>
                <a:latin typeface="Calibri" panose="020F0502020204030204" pitchFamily="34" charset="0"/>
                <a:cs typeface="Calibri" panose="020F0502020204030204" pitchFamily="34" charset="0"/>
              </a:rPr>
              <a:t>Afficher la conclusion</a:t>
            </a:r>
          </a:p>
          <a:p>
            <a:pPr marL="285750" indent="-285750" algn="just">
              <a:buFont typeface="Wingdings" panose="05000000000000000000" pitchFamily="2" charset="2"/>
              <a:buChar char="Ø"/>
            </a:pPr>
            <a:endParaRPr lang="fr-FR" sz="2000" dirty="0">
              <a:solidFill>
                <a:schemeClr val="tx1"/>
              </a:solidFill>
              <a:latin typeface="Calibri" panose="020F0502020204030204" pitchFamily="34" charset="0"/>
              <a:cs typeface="Calibri" panose="020F0502020204030204" pitchFamily="34" charset="0"/>
            </a:endParaRPr>
          </a:p>
          <a:p>
            <a:pPr marL="285750" indent="-285750" algn="just">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Document / média de référence :</a:t>
            </a:r>
          </a:p>
          <a:p>
            <a:pPr algn="just"/>
            <a:r>
              <a:rPr lang="fr-FR" sz="2000" dirty="0">
                <a:solidFill>
                  <a:schemeClr val="tx1"/>
                </a:solidFill>
                <a:latin typeface="Calibri" panose="020F0502020204030204" pitchFamily="34" charset="0"/>
                <a:cs typeface="Calibri" panose="020F0502020204030204" pitchFamily="34" charset="0"/>
              </a:rPr>
              <a:t>Charte graphique</a:t>
            </a:r>
          </a:p>
          <a:p>
            <a:pPr algn="just"/>
            <a:endParaRPr lang="fr-FR" sz="2000" dirty="0">
              <a:solidFill>
                <a:schemeClr val="tx1"/>
              </a:solidFill>
              <a:latin typeface="Calibri" panose="020F0502020204030204" pitchFamily="34" charset="0"/>
              <a:cs typeface="Calibri" panose="020F0502020204030204" pitchFamily="34" charset="0"/>
            </a:endParaRPr>
          </a:p>
          <a:p>
            <a:pPr marL="285750" indent="-285750" algn="just">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Description de l'animation :</a:t>
            </a:r>
            <a:endParaRPr lang="en-US" sz="2000" b="1" dirty="0">
              <a:solidFill>
                <a:schemeClr val="tx1"/>
              </a:solidFill>
            </a:endParaRPr>
          </a:p>
          <a:p>
            <a:pPr algn="just"/>
            <a:r>
              <a:rPr lang="fr-FR" sz="2000" dirty="0">
                <a:solidFill>
                  <a:schemeClr val="tx1"/>
                </a:solidFill>
                <a:latin typeface="Calibri" panose="020F0502020204030204" pitchFamily="34" charset="0"/>
                <a:cs typeface="Calibri" panose="020F0502020204030204" pitchFamily="34" charset="0"/>
              </a:rPr>
              <a:t>Affichage synchronisée avec la voix-off.</a:t>
            </a:r>
          </a:p>
          <a:p>
            <a:pPr algn="just"/>
            <a:r>
              <a:rPr lang="fr-FR" sz="2000" dirty="0">
                <a:solidFill>
                  <a:schemeClr val="tx1"/>
                </a:solidFill>
                <a:latin typeface="Calibri" panose="020F0502020204030204" pitchFamily="34" charset="0"/>
                <a:cs typeface="Calibri" panose="020F0502020204030204" pitchFamily="34" charset="0"/>
              </a:rPr>
              <a:t>1 : Entrée brusque du cercle vers la gauche</a:t>
            </a:r>
          </a:p>
          <a:p>
            <a:pPr algn="just"/>
            <a:r>
              <a:rPr lang="fr-FR" sz="2000" dirty="0">
                <a:solidFill>
                  <a:schemeClr val="tx1"/>
                </a:solidFill>
                <a:latin typeface="Calibri" panose="020F0502020204030204" pitchFamily="34" charset="0"/>
                <a:cs typeface="Calibri" panose="020F0502020204030204" pitchFamily="34" charset="0"/>
              </a:rPr>
              <a:t>2 : Entrée agrandir et tourner des petits carrés jaunes</a:t>
            </a:r>
          </a:p>
          <a:p>
            <a:pPr algn="just"/>
            <a:r>
              <a:rPr lang="fr-FR" sz="2000" dirty="0">
                <a:solidFill>
                  <a:schemeClr val="tx1"/>
                </a:solidFill>
                <a:latin typeface="Calibri" panose="020F0502020204030204" pitchFamily="34" charset="0"/>
                <a:cs typeface="Calibri" panose="020F0502020204030204" pitchFamily="34" charset="0"/>
              </a:rPr>
              <a:t>3 : Entrée fondue du texte de conclusion</a:t>
            </a:r>
          </a:p>
          <a:p>
            <a:pPr algn="just"/>
            <a:r>
              <a:rPr lang="fr-FR" sz="2000" dirty="0">
                <a:solidFill>
                  <a:schemeClr val="tx1"/>
                </a:solidFill>
                <a:latin typeface="Calibri" panose="020F0502020204030204" pitchFamily="34" charset="0"/>
                <a:cs typeface="Calibri" panose="020F0502020204030204" pitchFamily="34" charset="0"/>
              </a:rPr>
              <a:t>4 : Entrée flottant entrant vers le haut de Pulsi</a:t>
            </a:r>
          </a:p>
          <a:p>
            <a:pPr algn="just"/>
            <a:r>
              <a:rPr lang="fr-FR" sz="2000" dirty="0">
                <a:solidFill>
                  <a:schemeClr val="tx1"/>
                </a:solidFill>
                <a:latin typeface="Calibri" panose="020F0502020204030204" pitchFamily="34" charset="0"/>
                <a:cs typeface="Calibri" panose="020F0502020204030204" pitchFamily="34" charset="0"/>
              </a:rPr>
              <a:t>5 : Entrée fondue du bouton Accueil</a:t>
            </a:r>
          </a:p>
        </p:txBody>
      </p:sp>
      <p:sp>
        <p:nvSpPr>
          <p:cNvPr id="16" name="Espace réservé du texte 13">
            <a:extLst>
              <a:ext uri="{FF2B5EF4-FFF2-40B4-BE49-F238E27FC236}">
                <a16:creationId xmlns:a16="http://schemas.microsoft.com/office/drawing/2014/main" id="{BC6BBC63-5FBA-42CC-9705-8534487F2641}"/>
              </a:ext>
            </a:extLst>
          </p:cNvPr>
          <p:cNvSpPr txBox="1">
            <a:spLocks/>
          </p:cNvSpPr>
          <p:nvPr/>
        </p:nvSpPr>
        <p:spPr>
          <a:xfrm>
            <a:off x="12334151" y="24731"/>
            <a:ext cx="5168824" cy="4407569"/>
          </a:xfrm>
          <a:prstGeom prst="rect">
            <a:avLst/>
          </a:prstGeom>
        </p:spPr>
        <p:style>
          <a:lnRef idx="2">
            <a:schemeClr val="accent2"/>
          </a:lnRef>
          <a:fillRef idx="1">
            <a:schemeClr val="lt1"/>
          </a:fillRef>
          <a:effectRef idx="0">
            <a:schemeClr val="accent2"/>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2000" dirty="0">
                <a:solidFill>
                  <a:schemeClr val="tx2"/>
                </a:solidFill>
                <a:latin typeface="Century Gothic" panose="020B0502020202020204" pitchFamily="34" charset="0"/>
              </a:rPr>
              <a:t>Commentaires Léa / Inès</a:t>
            </a:r>
          </a:p>
          <a:p>
            <a:pPr algn="ctr"/>
            <a:endParaRPr lang="fr-FR" sz="2000" dirty="0">
              <a:solidFill>
                <a:schemeClr val="tx2"/>
              </a:solidFill>
              <a:latin typeface="Century Gothic" panose="020B0502020202020204" pitchFamily="34" charset="0"/>
            </a:endParaRPr>
          </a:p>
          <a:p>
            <a:endParaRPr lang="fr-FR" sz="2000" dirty="0">
              <a:solidFill>
                <a:schemeClr val="tx2"/>
              </a:solidFill>
            </a:endParaRPr>
          </a:p>
          <a:p>
            <a:pPr algn="ctr"/>
            <a:endParaRPr lang="fr-FR" sz="2000" dirty="0">
              <a:solidFill>
                <a:schemeClr val="tx2"/>
              </a:solidFill>
              <a:latin typeface="Century Gothic" panose="020B0502020202020204" pitchFamily="34" charset="0"/>
            </a:endParaRPr>
          </a:p>
        </p:txBody>
      </p:sp>
      <p:sp>
        <p:nvSpPr>
          <p:cNvPr id="17" name="Espace réservé du texte 13">
            <a:extLst>
              <a:ext uri="{FF2B5EF4-FFF2-40B4-BE49-F238E27FC236}">
                <a16:creationId xmlns:a16="http://schemas.microsoft.com/office/drawing/2014/main" id="{22020D7B-7D40-4677-8063-DE3772F29A1A}"/>
              </a:ext>
            </a:extLst>
          </p:cNvPr>
          <p:cNvSpPr txBox="1">
            <a:spLocks/>
          </p:cNvSpPr>
          <p:nvPr/>
        </p:nvSpPr>
        <p:spPr>
          <a:xfrm>
            <a:off x="12384951" y="5052085"/>
            <a:ext cx="5067224" cy="4131469"/>
          </a:xfrm>
          <a:prstGeom prst="rect">
            <a:avLst/>
          </a:prstGeom>
        </p:spPr>
        <p:style>
          <a:lnRef idx="2">
            <a:schemeClr val="accent2"/>
          </a:lnRef>
          <a:fillRef idx="1">
            <a:schemeClr val="lt1"/>
          </a:fillRef>
          <a:effectRef idx="0">
            <a:schemeClr val="accent2"/>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2000" dirty="0">
                <a:solidFill>
                  <a:schemeClr val="tx2"/>
                </a:solidFill>
                <a:latin typeface="Century Gothic" panose="020B0502020202020204" pitchFamily="34" charset="0"/>
              </a:rPr>
              <a:t>Commentaires Client</a:t>
            </a:r>
          </a:p>
          <a:p>
            <a:pPr algn="ctr"/>
            <a:endParaRPr lang="fr-FR" sz="2000" dirty="0">
              <a:solidFill>
                <a:schemeClr val="tx2"/>
              </a:solidFill>
              <a:latin typeface="Century Gothic" panose="020B0502020202020204" pitchFamily="34" charset="0"/>
            </a:endParaRPr>
          </a:p>
          <a:p>
            <a:endParaRPr lang="fr-FR" sz="1600" dirty="0">
              <a:solidFill>
                <a:schemeClr val="tx2"/>
              </a:solidFill>
            </a:endParaRPr>
          </a:p>
          <a:p>
            <a:endParaRPr lang="fr-FR" sz="1600" dirty="0">
              <a:solidFill>
                <a:schemeClr val="tx2"/>
              </a:solidFill>
              <a:latin typeface="Century Gothic" panose="020B0502020202020204" pitchFamily="34" charset="0"/>
            </a:endParaRPr>
          </a:p>
        </p:txBody>
      </p:sp>
      <p:sp>
        <p:nvSpPr>
          <p:cNvPr id="18" name="Espace réservé du texte 13">
            <a:extLst>
              <a:ext uri="{FF2B5EF4-FFF2-40B4-BE49-F238E27FC236}">
                <a16:creationId xmlns:a16="http://schemas.microsoft.com/office/drawing/2014/main" id="{53EA5034-9A44-469B-9241-5C863B42E216}"/>
              </a:ext>
            </a:extLst>
          </p:cNvPr>
          <p:cNvSpPr txBox="1">
            <a:spLocks/>
          </p:cNvSpPr>
          <p:nvPr/>
        </p:nvSpPr>
        <p:spPr>
          <a:xfrm>
            <a:off x="0" y="6948418"/>
            <a:ext cx="12192000" cy="3552807"/>
          </a:xfrm>
          <a:prstGeom prst="rect">
            <a:avLst/>
          </a:prstGeom>
        </p:spPr>
        <p:style>
          <a:lnRef idx="2">
            <a:schemeClr val="accent1"/>
          </a:lnRef>
          <a:fillRef idx="1">
            <a:schemeClr val="lt1"/>
          </a:fillRef>
          <a:effectRef idx="0">
            <a:schemeClr val="accent1"/>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just"/>
            <a:r>
              <a:rPr lang="fr-FR" sz="2000" b="1" dirty="0"/>
              <a:t>Voix-off :</a:t>
            </a:r>
          </a:p>
          <a:p>
            <a:r>
              <a:rPr lang="fr-FR" sz="2000" dirty="0">
                <a:solidFill>
                  <a:srgbClr val="171C6A"/>
                </a:solidFill>
                <a:latin typeface="Work Sans Medium" panose="00000600000000000000" pitchFamily="2" charset="0"/>
              </a:rPr>
              <a:t>Félicitations pour avoir terminé le module « Comment faire pour mieux manger?  » ! Tu as maintenant une vision plus claire des comportements et habitudes à augmenter ou aller vers pour mieux manger.</a:t>
            </a:r>
            <a:endParaRPr lang="fr-FR" sz="2000" dirty="0"/>
          </a:p>
          <a:p>
            <a:r>
              <a:rPr lang="fr-FR" sz="2000" dirty="0">
                <a:solidFill>
                  <a:srgbClr val="171C6A"/>
                </a:solidFill>
                <a:latin typeface="Work Sans Medium" panose="00000600000000000000" pitchFamily="2" charset="0"/>
              </a:rPr>
              <a:t>Je t’invite à consulter le module suivant « </a:t>
            </a:r>
            <a:r>
              <a:rPr lang="fr-FR" sz="2000" dirty="0">
                <a:solidFill>
                  <a:schemeClr val="tx1"/>
                </a:solidFill>
                <a:latin typeface="Calibri" panose="020F0502020204030204" pitchFamily="34" charset="0"/>
                <a:cs typeface="Calibri" panose="020F0502020204030204" pitchFamily="34" charset="0"/>
              </a:rPr>
              <a:t> Comment créer mes menus ? </a:t>
            </a:r>
            <a:r>
              <a:rPr lang="fr-FR" sz="2000" dirty="0">
                <a:solidFill>
                  <a:srgbClr val="171C6A"/>
                </a:solidFill>
                <a:latin typeface="Work Sans Medium" panose="00000600000000000000" pitchFamily="2" charset="0"/>
              </a:rPr>
              <a:t> » en cliquant sur le bouton accueil.</a:t>
            </a:r>
          </a:p>
        </p:txBody>
      </p:sp>
      <p:pic>
        <p:nvPicPr>
          <p:cNvPr id="22" name="Image 21">
            <a:extLst>
              <a:ext uri="{FF2B5EF4-FFF2-40B4-BE49-F238E27FC236}">
                <a16:creationId xmlns:a16="http://schemas.microsoft.com/office/drawing/2014/main" id="{526B0B8F-FC57-41C7-8FD2-E54CDD7BDF8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369222" y="2783213"/>
            <a:ext cx="4844408" cy="4091818"/>
          </a:xfrm>
          <a:prstGeom prst="rect">
            <a:avLst/>
          </a:prstGeom>
        </p:spPr>
      </p:pic>
      <p:sp>
        <p:nvSpPr>
          <p:cNvPr id="23" name="Rectangle : coins arrondis 22">
            <a:extLst>
              <a:ext uri="{FF2B5EF4-FFF2-40B4-BE49-F238E27FC236}">
                <a16:creationId xmlns:a16="http://schemas.microsoft.com/office/drawing/2014/main" id="{38B40C30-0E0B-42A4-907E-AA9B426CC1BD}"/>
              </a:ext>
            </a:extLst>
          </p:cNvPr>
          <p:cNvSpPr/>
          <p:nvPr/>
        </p:nvSpPr>
        <p:spPr>
          <a:xfrm rot="20424774">
            <a:off x="840581" y="-190421"/>
            <a:ext cx="705962" cy="705962"/>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 coins arrondis 23">
            <a:extLst>
              <a:ext uri="{FF2B5EF4-FFF2-40B4-BE49-F238E27FC236}">
                <a16:creationId xmlns:a16="http://schemas.microsoft.com/office/drawing/2014/main" id="{C281AD73-EB48-49EB-BEF1-20877F8045A2}"/>
              </a:ext>
            </a:extLst>
          </p:cNvPr>
          <p:cNvSpPr/>
          <p:nvPr/>
        </p:nvSpPr>
        <p:spPr>
          <a:xfrm rot="2748044">
            <a:off x="2422651" y="545851"/>
            <a:ext cx="341181" cy="341181"/>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 coins arrondis 24">
            <a:extLst>
              <a:ext uri="{FF2B5EF4-FFF2-40B4-BE49-F238E27FC236}">
                <a16:creationId xmlns:a16="http://schemas.microsoft.com/office/drawing/2014/main" id="{4D68821E-C4C2-46BE-B8E4-12E5749A08CC}"/>
              </a:ext>
            </a:extLst>
          </p:cNvPr>
          <p:cNvSpPr/>
          <p:nvPr/>
        </p:nvSpPr>
        <p:spPr>
          <a:xfrm rot="1018881">
            <a:off x="582819" y="5317535"/>
            <a:ext cx="419507" cy="419507"/>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091155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000"/>
                            </p:stCondLst>
                            <p:childTnLst>
                              <p:par>
                                <p:cTn id="17" presetID="10" presetClass="entr" presetSubtype="0"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par>
                          <p:cTn id="20" fill="hold">
                            <p:stCondLst>
                              <p:cond delay="1500"/>
                            </p:stCondLst>
                            <p:childTnLst>
                              <p:par>
                                <p:cTn id="21" presetID="42" presetClass="entr" presetSubtype="0" fill="hold"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1000"/>
                                        <p:tgtEl>
                                          <p:spTgt spid="22"/>
                                        </p:tgtEl>
                                      </p:cBhvr>
                                    </p:animEffect>
                                    <p:anim calcmode="lin" valueType="num">
                                      <p:cBhvr>
                                        <p:cTn id="24" dur="1000" fill="hold"/>
                                        <p:tgtEl>
                                          <p:spTgt spid="22"/>
                                        </p:tgtEl>
                                        <p:attrNameLst>
                                          <p:attrName>ppt_x</p:attrName>
                                        </p:attrNameLst>
                                      </p:cBhvr>
                                      <p:tavLst>
                                        <p:tav tm="0">
                                          <p:val>
                                            <p:strVal val="#ppt_x"/>
                                          </p:val>
                                        </p:tav>
                                        <p:tav tm="100000">
                                          <p:val>
                                            <p:strVal val="#ppt_x"/>
                                          </p:val>
                                        </p:tav>
                                      </p:tavLst>
                                    </p:anim>
                                    <p:anim calcmode="lin" valueType="num">
                                      <p:cBhvr>
                                        <p:cTn id="25" dur="1000" fill="hold"/>
                                        <p:tgtEl>
                                          <p:spTgt spid="22"/>
                                        </p:tgtEl>
                                        <p:attrNameLst>
                                          <p:attrName>ppt_y</p:attrName>
                                        </p:attrNameLst>
                                      </p:cBhvr>
                                      <p:tavLst>
                                        <p:tav tm="0">
                                          <p:val>
                                            <p:strVal val="#ppt_y+.1"/>
                                          </p:val>
                                        </p:tav>
                                        <p:tav tm="100000">
                                          <p:val>
                                            <p:strVal val="#ppt_y"/>
                                          </p:val>
                                        </p:tav>
                                      </p:tavLst>
                                    </p:anim>
                                  </p:childTnLst>
                                </p:cTn>
                              </p:par>
                            </p:childTnLst>
                          </p:cTn>
                        </p:par>
                        <p:par>
                          <p:cTn id="26" fill="hold">
                            <p:stCondLst>
                              <p:cond delay="2500"/>
                            </p:stCondLst>
                            <p:childTnLst>
                              <p:par>
                                <p:cTn id="27" presetID="31" presetClass="entr" presetSubtype="0" fill="hold" grpId="0" nodeType="after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p:cTn id="29" dur="1000" fill="hold"/>
                                        <p:tgtEl>
                                          <p:spTgt spid="23"/>
                                        </p:tgtEl>
                                        <p:attrNameLst>
                                          <p:attrName>ppt_w</p:attrName>
                                        </p:attrNameLst>
                                      </p:cBhvr>
                                      <p:tavLst>
                                        <p:tav tm="0">
                                          <p:val>
                                            <p:fltVal val="0"/>
                                          </p:val>
                                        </p:tav>
                                        <p:tav tm="100000">
                                          <p:val>
                                            <p:strVal val="#ppt_w"/>
                                          </p:val>
                                        </p:tav>
                                      </p:tavLst>
                                    </p:anim>
                                    <p:anim calcmode="lin" valueType="num">
                                      <p:cBhvr>
                                        <p:cTn id="30" dur="1000" fill="hold"/>
                                        <p:tgtEl>
                                          <p:spTgt spid="23"/>
                                        </p:tgtEl>
                                        <p:attrNameLst>
                                          <p:attrName>ppt_h</p:attrName>
                                        </p:attrNameLst>
                                      </p:cBhvr>
                                      <p:tavLst>
                                        <p:tav tm="0">
                                          <p:val>
                                            <p:fltVal val="0"/>
                                          </p:val>
                                        </p:tav>
                                        <p:tav tm="100000">
                                          <p:val>
                                            <p:strVal val="#ppt_h"/>
                                          </p:val>
                                        </p:tav>
                                      </p:tavLst>
                                    </p:anim>
                                    <p:anim calcmode="lin" valueType="num">
                                      <p:cBhvr>
                                        <p:cTn id="31" dur="1000" fill="hold"/>
                                        <p:tgtEl>
                                          <p:spTgt spid="23"/>
                                        </p:tgtEl>
                                        <p:attrNameLst>
                                          <p:attrName>style.rotation</p:attrName>
                                        </p:attrNameLst>
                                      </p:cBhvr>
                                      <p:tavLst>
                                        <p:tav tm="0">
                                          <p:val>
                                            <p:fltVal val="90"/>
                                          </p:val>
                                        </p:tav>
                                        <p:tav tm="100000">
                                          <p:val>
                                            <p:fltVal val="0"/>
                                          </p:val>
                                        </p:tav>
                                      </p:tavLst>
                                    </p:anim>
                                    <p:animEffect transition="in" filter="fade">
                                      <p:cBhvr>
                                        <p:cTn id="32" dur="1000"/>
                                        <p:tgtEl>
                                          <p:spTgt spid="23"/>
                                        </p:tgtEl>
                                      </p:cBhvr>
                                    </p:animEffect>
                                  </p:childTnLst>
                                </p:cTn>
                              </p:par>
                            </p:childTnLst>
                          </p:cTn>
                        </p:par>
                        <p:par>
                          <p:cTn id="33" fill="hold">
                            <p:stCondLst>
                              <p:cond delay="3500"/>
                            </p:stCondLst>
                            <p:childTnLst>
                              <p:par>
                                <p:cTn id="34" presetID="31" presetClass="entr" presetSubtype="0" fill="hold" grpId="0" nodeType="afterEffect">
                                  <p:stCondLst>
                                    <p:cond delay="0"/>
                                  </p:stCondLst>
                                  <p:childTnLst>
                                    <p:set>
                                      <p:cBhvr>
                                        <p:cTn id="35" dur="1" fill="hold">
                                          <p:stCondLst>
                                            <p:cond delay="0"/>
                                          </p:stCondLst>
                                        </p:cTn>
                                        <p:tgtEl>
                                          <p:spTgt spid="24"/>
                                        </p:tgtEl>
                                        <p:attrNameLst>
                                          <p:attrName>style.visibility</p:attrName>
                                        </p:attrNameLst>
                                      </p:cBhvr>
                                      <p:to>
                                        <p:strVal val="visible"/>
                                      </p:to>
                                    </p:set>
                                    <p:anim calcmode="lin" valueType="num">
                                      <p:cBhvr>
                                        <p:cTn id="36" dur="1000" fill="hold"/>
                                        <p:tgtEl>
                                          <p:spTgt spid="24"/>
                                        </p:tgtEl>
                                        <p:attrNameLst>
                                          <p:attrName>ppt_w</p:attrName>
                                        </p:attrNameLst>
                                      </p:cBhvr>
                                      <p:tavLst>
                                        <p:tav tm="0">
                                          <p:val>
                                            <p:fltVal val="0"/>
                                          </p:val>
                                        </p:tav>
                                        <p:tav tm="100000">
                                          <p:val>
                                            <p:strVal val="#ppt_w"/>
                                          </p:val>
                                        </p:tav>
                                      </p:tavLst>
                                    </p:anim>
                                    <p:anim calcmode="lin" valueType="num">
                                      <p:cBhvr>
                                        <p:cTn id="37" dur="1000" fill="hold"/>
                                        <p:tgtEl>
                                          <p:spTgt spid="24"/>
                                        </p:tgtEl>
                                        <p:attrNameLst>
                                          <p:attrName>ppt_h</p:attrName>
                                        </p:attrNameLst>
                                      </p:cBhvr>
                                      <p:tavLst>
                                        <p:tav tm="0">
                                          <p:val>
                                            <p:fltVal val="0"/>
                                          </p:val>
                                        </p:tav>
                                        <p:tav tm="100000">
                                          <p:val>
                                            <p:strVal val="#ppt_h"/>
                                          </p:val>
                                        </p:tav>
                                      </p:tavLst>
                                    </p:anim>
                                    <p:anim calcmode="lin" valueType="num">
                                      <p:cBhvr>
                                        <p:cTn id="38" dur="1000" fill="hold"/>
                                        <p:tgtEl>
                                          <p:spTgt spid="24"/>
                                        </p:tgtEl>
                                        <p:attrNameLst>
                                          <p:attrName>style.rotation</p:attrName>
                                        </p:attrNameLst>
                                      </p:cBhvr>
                                      <p:tavLst>
                                        <p:tav tm="0">
                                          <p:val>
                                            <p:fltVal val="90"/>
                                          </p:val>
                                        </p:tav>
                                        <p:tav tm="100000">
                                          <p:val>
                                            <p:fltVal val="0"/>
                                          </p:val>
                                        </p:tav>
                                      </p:tavLst>
                                    </p:anim>
                                    <p:animEffect transition="in" filter="fade">
                                      <p:cBhvr>
                                        <p:cTn id="39" dur="1000"/>
                                        <p:tgtEl>
                                          <p:spTgt spid="24"/>
                                        </p:tgtEl>
                                      </p:cBhvr>
                                    </p:animEffect>
                                  </p:childTnLst>
                                </p:cTn>
                              </p:par>
                            </p:childTnLst>
                          </p:cTn>
                        </p:par>
                        <p:par>
                          <p:cTn id="40" fill="hold">
                            <p:stCondLst>
                              <p:cond delay="4500"/>
                            </p:stCondLst>
                            <p:childTnLst>
                              <p:par>
                                <p:cTn id="41" presetID="31" presetClass="entr" presetSubtype="0" fill="hold" grpId="0" nodeType="after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p:cTn id="43" dur="1000" fill="hold"/>
                                        <p:tgtEl>
                                          <p:spTgt spid="25"/>
                                        </p:tgtEl>
                                        <p:attrNameLst>
                                          <p:attrName>ppt_w</p:attrName>
                                        </p:attrNameLst>
                                      </p:cBhvr>
                                      <p:tavLst>
                                        <p:tav tm="0">
                                          <p:val>
                                            <p:fltVal val="0"/>
                                          </p:val>
                                        </p:tav>
                                        <p:tav tm="100000">
                                          <p:val>
                                            <p:strVal val="#ppt_w"/>
                                          </p:val>
                                        </p:tav>
                                      </p:tavLst>
                                    </p:anim>
                                    <p:anim calcmode="lin" valueType="num">
                                      <p:cBhvr>
                                        <p:cTn id="44" dur="1000" fill="hold"/>
                                        <p:tgtEl>
                                          <p:spTgt spid="25"/>
                                        </p:tgtEl>
                                        <p:attrNameLst>
                                          <p:attrName>ppt_h</p:attrName>
                                        </p:attrNameLst>
                                      </p:cBhvr>
                                      <p:tavLst>
                                        <p:tav tm="0">
                                          <p:val>
                                            <p:fltVal val="0"/>
                                          </p:val>
                                        </p:tav>
                                        <p:tav tm="100000">
                                          <p:val>
                                            <p:strVal val="#ppt_h"/>
                                          </p:val>
                                        </p:tav>
                                      </p:tavLst>
                                    </p:anim>
                                    <p:anim calcmode="lin" valueType="num">
                                      <p:cBhvr>
                                        <p:cTn id="45" dur="1000" fill="hold"/>
                                        <p:tgtEl>
                                          <p:spTgt spid="25"/>
                                        </p:tgtEl>
                                        <p:attrNameLst>
                                          <p:attrName>style.rotation</p:attrName>
                                        </p:attrNameLst>
                                      </p:cBhvr>
                                      <p:tavLst>
                                        <p:tav tm="0">
                                          <p:val>
                                            <p:fltVal val="90"/>
                                          </p:val>
                                        </p:tav>
                                        <p:tav tm="100000">
                                          <p:val>
                                            <p:fltVal val="0"/>
                                          </p:val>
                                        </p:tav>
                                      </p:tavLst>
                                    </p:anim>
                                    <p:animEffect transition="in" filter="fade">
                                      <p:cBhvr>
                                        <p:cTn id="46"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23" grpId="0" animBg="1"/>
      <p:bldP spid="24" grpId="0" animBg="1"/>
      <p:bldP spid="2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11A359DE-B8E2-49E1-9CED-5A3338097C74}"/>
              </a:ext>
            </a:extLst>
          </p:cNvPr>
          <p:cNvSpPr/>
          <p:nvPr/>
        </p:nvSpPr>
        <p:spPr>
          <a:xfrm rot="20424774">
            <a:off x="4106204" y="-111878"/>
            <a:ext cx="705962" cy="705962"/>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 coins arrondis 4">
            <a:extLst>
              <a:ext uri="{FF2B5EF4-FFF2-40B4-BE49-F238E27FC236}">
                <a16:creationId xmlns:a16="http://schemas.microsoft.com/office/drawing/2014/main" id="{A52E5E9D-89CE-46A8-BCA6-B2F991EA965D}"/>
              </a:ext>
            </a:extLst>
          </p:cNvPr>
          <p:cNvSpPr/>
          <p:nvPr/>
        </p:nvSpPr>
        <p:spPr>
          <a:xfrm rot="2748044">
            <a:off x="5801169" y="411396"/>
            <a:ext cx="341181" cy="341181"/>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 coins arrondis 5">
            <a:extLst>
              <a:ext uri="{FF2B5EF4-FFF2-40B4-BE49-F238E27FC236}">
                <a16:creationId xmlns:a16="http://schemas.microsoft.com/office/drawing/2014/main" id="{9F6599C0-FDC8-42FB-B6E8-C286E896DC43}"/>
              </a:ext>
            </a:extLst>
          </p:cNvPr>
          <p:cNvSpPr/>
          <p:nvPr/>
        </p:nvSpPr>
        <p:spPr>
          <a:xfrm rot="1018881">
            <a:off x="1629456" y="6462555"/>
            <a:ext cx="419507" cy="419507"/>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3" name="Groupe 32">
            <a:extLst>
              <a:ext uri="{FF2B5EF4-FFF2-40B4-BE49-F238E27FC236}">
                <a16:creationId xmlns:a16="http://schemas.microsoft.com/office/drawing/2014/main" id="{EF517728-1945-4422-9623-2742E7F77D84}"/>
              </a:ext>
            </a:extLst>
          </p:cNvPr>
          <p:cNvGrpSpPr/>
          <p:nvPr/>
        </p:nvGrpSpPr>
        <p:grpSpPr>
          <a:xfrm>
            <a:off x="478561" y="1066800"/>
            <a:ext cx="4333951" cy="5048250"/>
            <a:chOff x="478561" y="1066800"/>
            <a:chExt cx="4333951" cy="5048250"/>
          </a:xfrm>
        </p:grpSpPr>
        <p:sp>
          <p:nvSpPr>
            <p:cNvPr id="7" name="Rectangle : coins arrondis 6">
              <a:extLst>
                <a:ext uri="{FF2B5EF4-FFF2-40B4-BE49-F238E27FC236}">
                  <a16:creationId xmlns:a16="http://schemas.microsoft.com/office/drawing/2014/main" id="{DFAEE89C-E754-4E40-9849-8D4A051C5A59}"/>
                </a:ext>
              </a:extLst>
            </p:cNvPr>
            <p:cNvSpPr/>
            <p:nvPr/>
          </p:nvSpPr>
          <p:spPr>
            <a:xfrm>
              <a:off x="478561" y="1066800"/>
              <a:ext cx="4333951" cy="5048250"/>
            </a:xfrm>
            <a:prstGeom prst="roundRect">
              <a:avLst>
                <a:gd name="adj" fmla="val 7672"/>
              </a:avLst>
            </a:prstGeom>
            <a:solidFill>
              <a:srgbClr val="FFFF66"/>
            </a:solidFill>
            <a:ln>
              <a:noFill/>
            </a:ln>
            <a:effectLst>
              <a:outerShdw blurRad="330200" dist="50800" dir="2280000" sx="102000" sy="102000" algn="ctr"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a:extLst>
                <a:ext uri="{FF2B5EF4-FFF2-40B4-BE49-F238E27FC236}">
                  <a16:creationId xmlns:a16="http://schemas.microsoft.com/office/drawing/2014/main" id="{4641454F-BC3C-4864-9F03-0D2ED00666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8921" y="4201477"/>
              <a:ext cx="595859" cy="514320"/>
            </a:xfrm>
            <a:prstGeom prst="rect">
              <a:avLst/>
            </a:prstGeom>
          </p:spPr>
        </p:pic>
        <p:sp>
          <p:nvSpPr>
            <p:cNvPr id="10" name="ZoneTexte 9">
              <a:extLst>
                <a:ext uri="{FF2B5EF4-FFF2-40B4-BE49-F238E27FC236}">
                  <a16:creationId xmlns:a16="http://schemas.microsoft.com/office/drawing/2014/main" id="{9C4AC9E6-527B-4F40-8B0F-512CA4C1DB2F}"/>
                </a:ext>
              </a:extLst>
            </p:cNvPr>
            <p:cNvSpPr txBox="1"/>
            <p:nvPr/>
          </p:nvSpPr>
          <p:spPr>
            <a:xfrm>
              <a:off x="738910" y="1689942"/>
              <a:ext cx="3021559" cy="738664"/>
            </a:xfrm>
            <a:prstGeom prst="rect">
              <a:avLst/>
            </a:prstGeom>
            <a:noFill/>
          </p:spPr>
          <p:txBody>
            <a:bodyPr wrap="square" rtlCol="0">
              <a:spAutoFit/>
            </a:bodyPr>
            <a:lstStyle/>
            <a:p>
              <a:r>
                <a:rPr lang="fr-FR" sz="2100" b="1" dirty="0">
                  <a:solidFill>
                    <a:srgbClr val="171C6A"/>
                  </a:solidFill>
                  <a:latin typeface="Work Sans" panose="00000500000000000000" pitchFamily="2" charset="0"/>
                </a:rPr>
                <a:t>L’atelier « Manger en pleine conscience »</a:t>
              </a:r>
            </a:p>
          </p:txBody>
        </p:sp>
        <p:sp>
          <p:nvSpPr>
            <p:cNvPr id="11" name="ZoneTexte 10">
              <a:extLst>
                <a:ext uri="{FF2B5EF4-FFF2-40B4-BE49-F238E27FC236}">
                  <a16:creationId xmlns:a16="http://schemas.microsoft.com/office/drawing/2014/main" id="{FF17BC5F-ACE8-43E4-A888-1FAB041555D7}"/>
                </a:ext>
              </a:extLst>
            </p:cNvPr>
            <p:cNvSpPr txBox="1"/>
            <p:nvPr/>
          </p:nvSpPr>
          <p:spPr>
            <a:xfrm>
              <a:off x="738909" y="2381309"/>
              <a:ext cx="3364461" cy="1077218"/>
            </a:xfrm>
            <a:prstGeom prst="rect">
              <a:avLst/>
            </a:prstGeom>
            <a:noFill/>
          </p:spPr>
          <p:txBody>
            <a:bodyPr wrap="square" rtlCol="0">
              <a:spAutoFit/>
            </a:bodyPr>
            <a:lstStyle/>
            <a:p>
              <a:r>
                <a:rPr lang="fr-FR" sz="1600" dirty="0">
                  <a:solidFill>
                    <a:srgbClr val="171C6A"/>
                  </a:solidFill>
                  <a:latin typeface="Work Sans Medium" panose="00000600000000000000" pitchFamily="2" charset="0"/>
                </a:rPr>
                <a:t>va vous permettre d’identifier les différents comportements à augmenter, à aller vers et à réduire, en lien avec la prise alimentaire.</a:t>
              </a:r>
            </a:p>
          </p:txBody>
        </p:sp>
        <p:sp>
          <p:nvSpPr>
            <p:cNvPr id="12" name="ZoneTexte 11">
              <a:extLst>
                <a:ext uri="{FF2B5EF4-FFF2-40B4-BE49-F238E27FC236}">
                  <a16:creationId xmlns:a16="http://schemas.microsoft.com/office/drawing/2014/main" id="{10A44B13-32E8-44FA-96DD-3CCDFA6455F0}"/>
                </a:ext>
              </a:extLst>
            </p:cNvPr>
            <p:cNvSpPr txBox="1"/>
            <p:nvPr/>
          </p:nvSpPr>
          <p:spPr>
            <a:xfrm>
              <a:off x="1493068" y="4050142"/>
              <a:ext cx="2871668" cy="1323439"/>
            </a:xfrm>
            <a:prstGeom prst="rect">
              <a:avLst/>
            </a:prstGeom>
            <a:noFill/>
          </p:spPr>
          <p:txBody>
            <a:bodyPr wrap="square" rtlCol="0">
              <a:spAutoFit/>
            </a:bodyPr>
            <a:lstStyle/>
            <a:p>
              <a:r>
                <a:rPr lang="fr-FR" sz="1600" dirty="0">
                  <a:latin typeface="Work Sans" panose="00000500000000000000" pitchFamily="2" charset="0"/>
                </a:rPr>
                <a:t>Pour suivre cet atelier, nous vous conseillons de vous munir d'un casque ou d'écouteurs pour profiter de la sortie audio.</a:t>
              </a:r>
              <a:endParaRPr lang="fr-FR" sz="1400" dirty="0">
                <a:solidFill>
                  <a:srgbClr val="171C6A"/>
                </a:solidFill>
                <a:latin typeface="Work Sans" panose="00000500000000000000" pitchFamily="2" charset="0"/>
              </a:endParaRPr>
            </a:p>
          </p:txBody>
        </p:sp>
      </p:grpSp>
      <p:cxnSp>
        <p:nvCxnSpPr>
          <p:cNvPr id="19" name="Connecteur droit 18">
            <a:extLst>
              <a:ext uri="{FF2B5EF4-FFF2-40B4-BE49-F238E27FC236}">
                <a16:creationId xmlns:a16="http://schemas.microsoft.com/office/drawing/2014/main" id="{74332F0E-886D-4361-8CCA-E52B981735ED}"/>
              </a:ext>
            </a:extLst>
          </p:cNvPr>
          <p:cNvCxnSpPr>
            <a:cxnSpLocks/>
          </p:cNvCxnSpPr>
          <p:nvPr/>
        </p:nvCxnSpPr>
        <p:spPr>
          <a:xfrm>
            <a:off x="5568315" y="2941502"/>
            <a:ext cx="6326505" cy="0"/>
          </a:xfrm>
          <a:prstGeom prst="line">
            <a:avLst/>
          </a:prstGeom>
          <a:ln w="22225" cap="rnd">
            <a:solidFill>
              <a:srgbClr val="171C6A"/>
            </a:solidFill>
          </a:ln>
        </p:spPr>
        <p:style>
          <a:lnRef idx="1">
            <a:schemeClr val="accent1"/>
          </a:lnRef>
          <a:fillRef idx="0">
            <a:schemeClr val="accent1"/>
          </a:fillRef>
          <a:effectRef idx="0">
            <a:schemeClr val="accent1"/>
          </a:effectRef>
          <a:fontRef idx="minor">
            <a:schemeClr val="tx1"/>
          </a:fontRef>
        </p:style>
      </p:cxnSp>
      <p:cxnSp>
        <p:nvCxnSpPr>
          <p:cNvPr id="21" name="Connecteur droit 20">
            <a:extLst>
              <a:ext uri="{FF2B5EF4-FFF2-40B4-BE49-F238E27FC236}">
                <a16:creationId xmlns:a16="http://schemas.microsoft.com/office/drawing/2014/main" id="{DAD22645-F218-4E71-8421-AACF14BF9BE5}"/>
              </a:ext>
            </a:extLst>
          </p:cNvPr>
          <p:cNvCxnSpPr>
            <a:cxnSpLocks/>
          </p:cNvCxnSpPr>
          <p:nvPr/>
        </p:nvCxnSpPr>
        <p:spPr>
          <a:xfrm>
            <a:off x="5568315" y="4018749"/>
            <a:ext cx="6326505" cy="0"/>
          </a:xfrm>
          <a:prstGeom prst="line">
            <a:avLst/>
          </a:prstGeom>
          <a:ln w="22225" cap="rnd">
            <a:solidFill>
              <a:srgbClr val="171C6A"/>
            </a:solidFill>
          </a:ln>
        </p:spPr>
        <p:style>
          <a:lnRef idx="1">
            <a:schemeClr val="accent1"/>
          </a:lnRef>
          <a:fillRef idx="0">
            <a:schemeClr val="accent1"/>
          </a:fillRef>
          <a:effectRef idx="0">
            <a:schemeClr val="accent1"/>
          </a:effectRef>
          <a:fontRef idx="minor">
            <a:schemeClr val="tx1"/>
          </a:fontRef>
        </p:style>
      </p:cxnSp>
      <p:grpSp>
        <p:nvGrpSpPr>
          <p:cNvPr id="35" name="Groupe 34">
            <a:extLst>
              <a:ext uri="{FF2B5EF4-FFF2-40B4-BE49-F238E27FC236}">
                <a16:creationId xmlns:a16="http://schemas.microsoft.com/office/drawing/2014/main" id="{0EC2B5C8-2DAF-4A89-932D-60C8CB1422DC}"/>
              </a:ext>
            </a:extLst>
          </p:cNvPr>
          <p:cNvGrpSpPr/>
          <p:nvPr/>
        </p:nvGrpSpPr>
        <p:grpSpPr>
          <a:xfrm>
            <a:off x="5768271" y="1627722"/>
            <a:ext cx="5919817" cy="1151228"/>
            <a:chOff x="5768271" y="1627722"/>
            <a:chExt cx="5919817" cy="1151228"/>
          </a:xfrm>
        </p:grpSpPr>
        <p:pic>
          <p:nvPicPr>
            <p:cNvPr id="14" name="Image 13">
              <a:extLst>
                <a:ext uri="{FF2B5EF4-FFF2-40B4-BE49-F238E27FC236}">
                  <a16:creationId xmlns:a16="http://schemas.microsoft.com/office/drawing/2014/main" id="{73F0BEFF-BF97-4E3C-BDA3-BC88A57F30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78421" y="1694180"/>
              <a:ext cx="309667" cy="588367"/>
            </a:xfrm>
            <a:prstGeom prst="rect">
              <a:avLst/>
            </a:prstGeom>
          </p:spPr>
        </p:pic>
        <p:sp>
          <p:nvSpPr>
            <p:cNvPr id="24" name="ZoneTexte 23">
              <a:extLst>
                <a:ext uri="{FF2B5EF4-FFF2-40B4-BE49-F238E27FC236}">
                  <a16:creationId xmlns:a16="http://schemas.microsoft.com/office/drawing/2014/main" id="{3C83908B-1E4B-484F-95E2-09DABB1A356C}"/>
                </a:ext>
              </a:extLst>
            </p:cNvPr>
            <p:cNvSpPr txBox="1"/>
            <p:nvPr/>
          </p:nvSpPr>
          <p:spPr>
            <a:xfrm>
              <a:off x="5768271" y="1627722"/>
              <a:ext cx="995045" cy="707886"/>
            </a:xfrm>
            <a:prstGeom prst="rect">
              <a:avLst/>
            </a:prstGeom>
            <a:noFill/>
          </p:spPr>
          <p:txBody>
            <a:bodyPr wrap="square" rtlCol="0">
              <a:spAutoFit/>
            </a:bodyPr>
            <a:lstStyle/>
            <a:p>
              <a:r>
                <a:rPr lang="fr-FR" sz="4000" b="1" dirty="0">
                  <a:solidFill>
                    <a:srgbClr val="5695FF"/>
                  </a:solidFill>
                  <a:latin typeface="Work Sans" panose="00000500000000000000" pitchFamily="2" charset="0"/>
                </a:rPr>
                <a:t>01</a:t>
              </a:r>
            </a:p>
          </p:txBody>
        </p:sp>
        <p:sp>
          <p:nvSpPr>
            <p:cNvPr id="29" name="ZoneTexte 28">
              <a:extLst>
                <a:ext uri="{FF2B5EF4-FFF2-40B4-BE49-F238E27FC236}">
                  <a16:creationId xmlns:a16="http://schemas.microsoft.com/office/drawing/2014/main" id="{93BA9264-EBE4-4056-9006-1C27B725617E}"/>
                </a:ext>
              </a:extLst>
            </p:cNvPr>
            <p:cNvSpPr txBox="1"/>
            <p:nvPr/>
          </p:nvSpPr>
          <p:spPr>
            <a:xfrm>
              <a:off x="6562319" y="1701732"/>
              <a:ext cx="4634001" cy="1077218"/>
            </a:xfrm>
            <a:prstGeom prst="rect">
              <a:avLst/>
            </a:prstGeom>
            <a:noFill/>
          </p:spPr>
          <p:txBody>
            <a:bodyPr wrap="square" rtlCol="0">
              <a:spAutoFit/>
            </a:bodyPr>
            <a:lstStyle/>
            <a:p>
              <a:r>
                <a:rPr lang="fr-FR" sz="3200" dirty="0">
                  <a:solidFill>
                    <a:srgbClr val="171C6A"/>
                  </a:solidFill>
                  <a:latin typeface="Work Sans Medium" panose="00000600000000000000" pitchFamily="2" charset="0"/>
                </a:rPr>
                <a:t>Comment faire pour mieux manger ?</a:t>
              </a:r>
              <a:endParaRPr lang="fr-FR" sz="3000" dirty="0">
                <a:solidFill>
                  <a:srgbClr val="171C6A"/>
                </a:solidFill>
                <a:latin typeface="Work Sans SemiBold" panose="00000700000000000000" pitchFamily="2" charset="0"/>
              </a:endParaRPr>
            </a:p>
          </p:txBody>
        </p:sp>
      </p:grpSp>
      <p:grpSp>
        <p:nvGrpSpPr>
          <p:cNvPr id="36" name="Groupe 35">
            <a:extLst>
              <a:ext uri="{FF2B5EF4-FFF2-40B4-BE49-F238E27FC236}">
                <a16:creationId xmlns:a16="http://schemas.microsoft.com/office/drawing/2014/main" id="{7158791A-0566-4342-A5B5-2227179E0A56}"/>
              </a:ext>
            </a:extLst>
          </p:cNvPr>
          <p:cNvGrpSpPr/>
          <p:nvPr/>
        </p:nvGrpSpPr>
        <p:grpSpPr>
          <a:xfrm>
            <a:off x="5768271" y="3049686"/>
            <a:ext cx="5919817" cy="707886"/>
            <a:chOff x="5768271" y="2773917"/>
            <a:chExt cx="5919817" cy="707886"/>
          </a:xfrm>
        </p:grpSpPr>
        <p:pic>
          <p:nvPicPr>
            <p:cNvPr id="15" name="Image 14">
              <a:extLst>
                <a:ext uri="{FF2B5EF4-FFF2-40B4-BE49-F238E27FC236}">
                  <a16:creationId xmlns:a16="http://schemas.microsoft.com/office/drawing/2014/main" id="{E876CA30-8BE2-440F-8DB9-21B474F2AC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78421" y="2840633"/>
              <a:ext cx="309667" cy="588367"/>
            </a:xfrm>
            <a:prstGeom prst="rect">
              <a:avLst/>
            </a:prstGeom>
          </p:spPr>
        </p:pic>
        <p:sp>
          <p:nvSpPr>
            <p:cNvPr id="25" name="ZoneTexte 24">
              <a:extLst>
                <a:ext uri="{FF2B5EF4-FFF2-40B4-BE49-F238E27FC236}">
                  <a16:creationId xmlns:a16="http://schemas.microsoft.com/office/drawing/2014/main" id="{56EC00C1-4B43-48AB-8BC0-2D687E5B5731}"/>
                </a:ext>
              </a:extLst>
            </p:cNvPr>
            <p:cNvSpPr txBox="1"/>
            <p:nvPr/>
          </p:nvSpPr>
          <p:spPr>
            <a:xfrm>
              <a:off x="5768271" y="2773917"/>
              <a:ext cx="995045" cy="707886"/>
            </a:xfrm>
            <a:prstGeom prst="rect">
              <a:avLst/>
            </a:prstGeom>
            <a:noFill/>
          </p:spPr>
          <p:txBody>
            <a:bodyPr wrap="square" rtlCol="0">
              <a:spAutoFit/>
            </a:bodyPr>
            <a:lstStyle/>
            <a:p>
              <a:r>
                <a:rPr lang="fr-FR" sz="4000" b="1" dirty="0">
                  <a:solidFill>
                    <a:srgbClr val="5695FF"/>
                  </a:solidFill>
                  <a:latin typeface="Work Sans" panose="00000500000000000000" pitchFamily="2" charset="0"/>
                </a:rPr>
                <a:t>02</a:t>
              </a:r>
            </a:p>
          </p:txBody>
        </p:sp>
        <p:sp>
          <p:nvSpPr>
            <p:cNvPr id="30" name="ZoneTexte 29">
              <a:extLst>
                <a:ext uri="{FF2B5EF4-FFF2-40B4-BE49-F238E27FC236}">
                  <a16:creationId xmlns:a16="http://schemas.microsoft.com/office/drawing/2014/main" id="{E1D70F91-7A17-4C17-8FD3-8D627E082B19}"/>
                </a:ext>
              </a:extLst>
            </p:cNvPr>
            <p:cNvSpPr txBox="1"/>
            <p:nvPr/>
          </p:nvSpPr>
          <p:spPr>
            <a:xfrm>
              <a:off x="6562319" y="2884355"/>
              <a:ext cx="4965128" cy="553998"/>
            </a:xfrm>
            <a:prstGeom prst="rect">
              <a:avLst/>
            </a:prstGeom>
            <a:noFill/>
          </p:spPr>
          <p:txBody>
            <a:bodyPr wrap="square" rtlCol="0">
              <a:spAutoFit/>
            </a:bodyPr>
            <a:lstStyle/>
            <a:p>
              <a:r>
                <a:rPr lang="fr-FR" sz="3000" b="1" dirty="0">
                  <a:solidFill>
                    <a:srgbClr val="171C6A"/>
                  </a:solidFill>
                  <a:latin typeface="Work Sans SemiBold" panose="00000700000000000000" pitchFamily="2" charset="0"/>
                </a:rPr>
                <a:t>Comment créer mes menus ?</a:t>
              </a:r>
            </a:p>
          </p:txBody>
        </p:sp>
      </p:grpSp>
      <p:sp>
        <p:nvSpPr>
          <p:cNvPr id="34" name="Espace réservé du texte 13">
            <a:extLst>
              <a:ext uri="{FF2B5EF4-FFF2-40B4-BE49-F238E27FC236}">
                <a16:creationId xmlns:a16="http://schemas.microsoft.com/office/drawing/2014/main" id="{8D1853B1-1AD7-421A-8737-FF0955C7CD3F}"/>
              </a:ext>
            </a:extLst>
          </p:cNvPr>
          <p:cNvSpPr txBox="1">
            <a:spLocks/>
          </p:cNvSpPr>
          <p:nvPr/>
        </p:nvSpPr>
        <p:spPr>
          <a:xfrm>
            <a:off x="-5461668" y="-668"/>
            <a:ext cx="5334672" cy="717110"/>
          </a:xfrm>
          <a:prstGeom prst="rect">
            <a:avLst/>
          </a:prstGeom>
        </p:spPr>
        <p:style>
          <a:lnRef idx="2">
            <a:schemeClr val="accent1"/>
          </a:lnRef>
          <a:fillRef idx="1">
            <a:schemeClr val="lt1"/>
          </a:fillRef>
          <a:effectRef idx="0">
            <a:schemeClr val="accent1"/>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marL="0" indent="0">
              <a:buNone/>
            </a:pPr>
            <a:r>
              <a:rPr lang="fr-FR" sz="2000" dirty="0"/>
              <a:t>Scène x</a:t>
            </a:r>
          </a:p>
          <a:p>
            <a:pPr marL="0" indent="0">
              <a:buNone/>
            </a:pPr>
            <a:endParaRPr lang="fr-FR" sz="2000" dirty="0"/>
          </a:p>
        </p:txBody>
      </p:sp>
      <p:sp>
        <p:nvSpPr>
          <p:cNvPr id="39" name="Espace réservé du texte 12">
            <a:extLst>
              <a:ext uri="{FF2B5EF4-FFF2-40B4-BE49-F238E27FC236}">
                <a16:creationId xmlns:a16="http://schemas.microsoft.com/office/drawing/2014/main" id="{C2CCD638-0B19-4A64-9B21-6F3641307D1A}"/>
              </a:ext>
            </a:extLst>
          </p:cNvPr>
          <p:cNvSpPr txBox="1">
            <a:spLocks/>
          </p:cNvSpPr>
          <p:nvPr/>
        </p:nvSpPr>
        <p:spPr>
          <a:xfrm>
            <a:off x="-5473700" y="838199"/>
            <a:ext cx="5309272" cy="8362829"/>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t"/>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1800" dirty="0">
                <a:solidFill>
                  <a:schemeClr val="tx2"/>
                </a:solidFill>
                <a:latin typeface="Century Gothic" panose="020B0502020202020204" pitchFamily="34" charset="0"/>
              </a:rPr>
              <a:t>Spécification de la vue</a:t>
            </a:r>
          </a:p>
          <a:p>
            <a:pPr marL="171450" indent="-171450" algn="l">
              <a:buFont typeface="Wingdings" panose="05000000000000000000" pitchFamily="2" charset="2"/>
              <a:buChar char="Ø"/>
            </a:pPr>
            <a:endParaRPr lang="fr-FR" sz="2400" dirty="0">
              <a:solidFill>
                <a:schemeClr val="tx2"/>
              </a:solidFill>
            </a:endParaRPr>
          </a:p>
          <a:p>
            <a:pPr marL="171450" indent="-171450" algn="just">
              <a:buFont typeface="Wingdings" panose="05000000000000000000" pitchFamily="2" charset="2"/>
              <a:buChar char="Ø"/>
            </a:pPr>
            <a:r>
              <a:rPr lang="fr-FR" sz="1800" dirty="0">
                <a:solidFill>
                  <a:schemeClr val="tx1"/>
                </a:solidFill>
                <a:latin typeface="Alstom" panose="02000503020000020004" pitchFamily="2" charset="0"/>
              </a:rPr>
              <a:t>  </a:t>
            </a:r>
            <a:r>
              <a:rPr lang="fr-FR" sz="2000" b="1" dirty="0">
                <a:solidFill>
                  <a:schemeClr val="tx1"/>
                </a:solidFill>
                <a:latin typeface="Calibri" panose="020F0502020204030204" pitchFamily="34" charset="0"/>
                <a:cs typeface="Calibri" panose="020F0502020204030204" pitchFamily="34" charset="0"/>
              </a:rPr>
              <a:t>Nom de la vue « type » :</a:t>
            </a:r>
          </a:p>
          <a:p>
            <a:pPr algn="just"/>
            <a:r>
              <a:rPr lang="fr-FR" sz="2000" dirty="0">
                <a:solidFill>
                  <a:schemeClr val="tx1"/>
                </a:solidFill>
                <a:latin typeface="Calibri" panose="020F0502020204030204" pitchFamily="34" charset="0"/>
                <a:cs typeface="Calibri" panose="020F0502020204030204" pitchFamily="34" charset="0"/>
              </a:rPr>
              <a:t>Page d’accueil avant d’accéder au module</a:t>
            </a:r>
          </a:p>
          <a:p>
            <a:pPr marL="171450" indent="-171450" algn="just">
              <a:buFont typeface="Wingdings" panose="05000000000000000000" pitchFamily="2" charset="2"/>
              <a:buChar char="Ø"/>
            </a:pPr>
            <a:endParaRPr lang="fr-FR" sz="2000" dirty="0">
              <a:solidFill>
                <a:schemeClr val="tx1"/>
              </a:solidFill>
              <a:latin typeface="Calibri" panose="020F0502020204030204" pitchFamily="34" charset="0"/>
              <a:cs typeface="Calibri" panose="020F0502020204030204" pitchFamily="34" charset="0"/>
            </a:endParaRPr>
          </a:p>
          <a:p>
            <a:pPr marL="285750" indent="-285750" algn="just">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Objectif / message principal de cette vue :</a:t>
            </a:r>
          </a:p>
          <a:p>
            <a:pPr algn="just"/>
            <a:r>
              <a:rPr lang="fr-FR" sz="2000" dirty="0">
                <a:solidFill>
                  <a:schemeClr val="tx1"/>
                </a:solidFill>
                <a:latin typeface="Calibri" panose="020F0502020204030204" pitchFamily="34" charset="0"/>
                <a:cs typeface="Calibri" panose="020F0502020204030204" pitchFamily="34" charset="0"/>
              </a:rPr>
              <a:t>Page d’accueil du module permettant d’accéder au module</a:t>
            </a:r>
          </a:p>
          <a:p>
            <a:pPr marL="285750" indent="-285750" algn="just">
              <a:buFont typeface="Wingdings" panose="05000000000000000000" pitchFamily="2" charset="2"/>
              <a:buChar char="Ø"/>
            </a:pPr>
            <a:endParaRPr lang="fr-FR" sz="2000" dirty="0">
              <a:solidFill>
                <a:schemeClr val="tx1"/>
              </a:solidFill>
              <a:latin typeface="Calibri" panose="020F0502020204030204" pitchFamily="34" charset="0"/>
              <a:cs typeface="Calibri" panose="020F0502020204030204" pitchFamily="34" charset="0"/>
            </a:endParaRPr>
          </a:p>
          <a:p>
            <a:pPr marL="285750" indent="-285750" algn="just">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Document / média de référence :</a:t>
            </a:r>
          </a:p>
          <a:p>
            <a:pPr algn="just"/>
            <a:r>
              <a:rPr lang="fr-FR" sz="2000" dirty="0">
                <a:solidFill>
                  <a:schemeClr val="tx1"/>
                </a:solidFill>
                <a:latin typeface="Calibri" panose="020F0502020204030204" pitchFamily="34" charset="0"/>
                <a:cs typeface="Calibri" panose="020F0502020204030204" pitchFamily="34" charset="0"/>
              </a:rPr>
              <a:t>Charte graphique</a:t>
            </a:r>
          </a:p>
          <a:p>
            <a:pPr algn="just"/>
            <a:endParaRPr lang="fr-FR" sz="2000" dirty="0">
              <a:solidFill>
                <a:schemeClr val="tx1"/>
              </a:solidFill>
              <a:latin typeface="Calibri" panose="020F0502020204030204" pitchFamily="34" charset="0"/>
              <a:cs typeface="Calibri" panose="020F0502020204030204" pitchFamily="34" charset="0"/>
            </a:endParaRPr>
          </a:p>
          <a:p>
            <a:pPr marL="285750" indent="-285750" algn="just">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Description de l'animation :</a:t>
            </a:r>
            <a:endParaRPr lang="en-US" sz="2000" b="1" dirty="0">
              <a:solidFill>
                <a:schemeClr val="tx1"/>
              </a:solidFill>
            </a:endParaRPr>
          </a:p>
          <a:p>
            <a:pPr algn="just"/>
            <a:r>
              <a:rPr lang="fr-FR" sz="2000" dirty="0">
                <a:solidFill>
                  <a:schemeClr val="tx1"/>
                </a:solidFill>
                <a:latin typeface="Calibri" panose="020F0502020204030204" pitchFamily="34" charset="0"/>
                <a:cs typeface="Calibri" panose="020F0502020204030204" pitchFamily="34" charset="0"/>
              </a:rPr>
              <a:t>1 : Entrée agrandir et tourner des petits carrés bleus</a:t>
            </a:r>
          </a:p>
          <a:p>
            <a:pPr algn="just"/>
            <a:r>
              <a:rPr lang="fr-FR" sz="2000" dirty="0">
                <a:solidFill>
                  <a:schemeClr val="tx1"/>
                </a:solidFill>
                <a:latin typeface="Calibri" panose="020F0502020204030204" pitchFamily="34" charset="0"/>
                <a:cs typeface="Calibri" panose="020F0502020204030204" pitchFamily="34" charset="0"/>
              </a:rPr>
              <a:t>2 : Entrée flottant entrant vers le haut du cadre bleu avec le texte</a:t>
            </a:r>
          </a:p>
          <a:p>
            <a:pPr algn="just"/>
            <a:r>
              <a:rPr lang="fr-FR" sz="2000" dirty="0">
                <a:solidFill>
                  <a:schemeClr val="tx1"/>
                </a:solidFill>
                <a:latin typeface="Calibri" panose="020F0502020204030204" pitchFamily="34" charset="0"/>
                <a:cs typeface="Calibri" panose="020F0502020204030204" pitchFamily="34" charset="0"/>
              </a:rPr>
              <a:t>3 : Entrée balayer vers la gauche du module 1</a:t>
            </a:r>
          </a:p>
          <a:p>
            <a:pPr algn="just"/>
            <a:r>
              <a:rPr lang="fr-FR" sz="2000" dirty="0">
                <a:solidFill>
                  <a:schemeClr val="tx1"/>
                </a:solidFill>
                <a:latin typeface="Calibri" panose="020F0502020204030204" pitchFamily="34" charset="0"/>
                <a:cs typeface="Calibri" panose="020F0502020204030204" pitchFamily="34" charset="0"/>
              </a:rPr>
              <a:t>4 : Entrée fondue du trait entre module 1 et 2</a:t>
            </a:r>
          </a:p>
          <a:p>
            <a:pPr algn="just"/>
            <a:r>
              <a:rPr lang="fr-FR" sz="2000" dirty="0">
                <a:solidFill>
                  <a:schemeClr val="tx1"/>
                </a:solidFill>
                <a:latin typeface="Calibri" panose="020F0502020204030204" pitchFamily="34" charset="0"/>
                <a:cs typeface="Calibri" panose="020F0502020204030204" pitchFamily="34" charset="0"/>
              </a:rPr>
              <a:t>5 : Entrée balayer vers la gauche du module 2</a:t>
            </a:r>
          </a:p>
          <a:p>
            <a:pPr algn="just"/>
            <a:r>
              <a:rPr lang="fr-FR" sz="2000" dirty="0">
                <a:solidFill>
                  <a:schemeClr val="tx1"/>
                </a:solidFill>
                <a:latin typeface="Calibri" panose="020F0502020204030204" pitchFamily="34" charset="0"/>
                <a:cs typeface="Calibri" panose="020F0502020204030204" pitchFamily="34" charset="0"/>
              </a:rPr>
              <a:t>6 : Entrée fondue du trait entre module 2 et 3</a:t>
            </a:r>
          </a:p>
          <a:p>
            <a:pPr algn="just"/>
            <a:r>
              <a:rPr lang="fr-FR" sz="2000" dirty="0">
                <a:solidFill>
                  <a:schemeClr val="tx1"/>
                </a:solidFill>
                <a:latin typeface="Calibri" panose="020F0502020204030204" pitchFamily="34" charset="0"/>
                <a:cs typeface="Calibri" panose="020F0502020204030204" pitchFamily="34" charset="0"/>
              </a:rPr>
              <a:t>7 : Entrée balayer vers la gauche du module 3</a:t>
            </a:r>
          </a:p>
          <a:p>
            <a:pPr algn="l"/>
            <a:endParaRPr lang="fr-FR" sz="2000" dirty="0">
              <a:solidFill>
                <a:schemeClr val="tx1"/>
              </a:solidFill>
              <a:latin typeface="Calibri" panose="020F0502020204030204" pitchFamily="34" charset="0"/>
              <a:cs typeface="Calibri" panose="020F0502020204030204" pitchFamily="34" charset="0"/>
            </a:endParaRPr>
          </a:p>
          <a:p>
            <a:r>
              <a:rPr lang="fr-FR" sz="1800" dirty="0">
                <a:solidFill>
                  <a:srgbClr val="0070C0"/>
                </a:solidFill>
                <a:latin typeface="Calibri" panose="020F0502020204030204" pitchFamily="34" charset="0"/>
                <a:cs typeface="Calibri" panose="020F0502020204030204" pitchFamily="34" charset="0"/>
              </a:rPr>
              <a:t>Pour tout le module : Le patient peut revoir la slide, mettre en pause et afficher ou non les sous-titres.</a:t>
            </a:r>
          </a:p>
          <a:p>
            <a:pPr algn="l"/>
            <a:endParaRPr lang="fr-FR" sz="1800" dirty="0"/>
          </a:p>
          <a:p>
            <a:pPr algn="l"/>
            <a:endParaRPr lang="fr-FR" sz="1100" dirty="0"/>
          </a:p>
        </p:txBody>
      </p:sp>
      <p:sp>
        <p:nvSpPr>
          <p:cNvPr id="40" name="Espace réservé du texte 13">
            <a:extLst>
              <a:ext uri="{FF2B5EF4-FFF2-40B4-BE49-F238E27FC236}">
                <a16:creationId xmlns:a16="http://schemas.microsoft.com/office/drawing/2014/main" id="{7DD04C70-3431-4334-B209-1AE6173E8002}"/>
              </a:ext>
            </a:extLst>
          </p:cNvPr>
          <p:cNvSpPr txBox="1">
            <a:spLocks/>
          </p:cNvSpPr>
          <p:nvPr/>
        </p:nvSpPr>
        <p:spPr>
          <a:xfrm>
            <a:off x="12334151" y="24731"/>
            <a:ext cx="5168824" cy="4407569"/>
          </a:xfrm>
          <a:prstGeom prst="rect">
            <a:avLst/>
          </a:prstGeom>
        </p:spPr>
        <p:style>
          <a:lnRef idx="2">
            <a:schemeClr val="accent2"/>
          </a:lnRef>
          <a:fillRef idx="1">
            <a:schemeClr val="lt1"/>
          </a:fillRef>
          <a:effectRef idx="0">
            <a:schemeClr val="accent2"/>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2000" dirty="0">
                <a:solidFill>
                  <a:schemeClr val="tx2"/>
                </a:solidFill>
                <a:latin typeface="Century Gothic" panose="020B0502020202020204" pitchFamily="34" charset="0"/>
              </a:rPr>
              <a:t>Commentaires Léa / Inès</a:t>
            </a:r>
          </a:p>
          <a:p>
            <a:pPr algn="ctr"/>
            <a:endParaRPr lang="fr-FR" sz="2000" dirty="0">
              <a:solidFill>
                <a:schemeClr val="tx2"/>
              </a:solidFill>
              <a:latin typeface="Century Gothic" panose="020B0502020202020204" pitchFamily="34" charset="0"/>
            </a:endParaRPr>
          </a:p>
          <a:p>
            <a:endParaRPr lang="fr-FR" sz="2000" dirty="0">
              <a:solidFill>
                <a:schemeClr val="tx2"/>
              </a:solidFill>
            </a:endParaRPr>
          </a:p>
          <a:p>
            <a:pPr algn="ctr"/>
            <a:r>
              <a:rPr lang="fr-FR" sz="2000" dirty="0">
                <a:solidFill>
                  <a:schemeClr val="tx2"/>
                </a:solidFill>
                <a:latin typeface="Century Gothic" panose="020B0502020202020204" pitchFamily="34" charset="0"/>
              </a:rPr>
              <a:t>Slide à titre indicatif</a:t>
            </a:r>
          </a:p>
          <a:p>
            <a:pPr algn="ctr"/>
            <a:endParaRPr lang="fr-FR" sz="2000" dirty="0">
              <a:solidFill>
                <a:schemeClr val="tx2"/>
              </a:solidFill>
              <a:latin typeface="Century Gothic" panose="020B0502020202020204" pitchFamily="34" charset="0"/>
            </a:endParaRPr>
          </a:p>
        </p:txBody>
      </p:sp>
      <p:sp>
        <p:nvSpPr>
          <p:cNvPr id="41" name="Espace réservé du texte 13">
            <a:extLst>
              <a:ext uri="{FF2B5EF4-FFF2-40B4-BE49-F238E27FC236}">
                <a16:creationId xmlns:a16="http://schemas.microsoft.com/office/drawing/2014/main" id="{42F64A56-7B5A-44A6-9138-FE58A1B6A611}"/>
              </a:ext>
            </a:extLst>
          </p:cNvPr>
          <p:cNvSpPr txBox="1">
            <a:spLocks/>
          </p:cNvSpPr>
          <p:nvPr/>
        </p:nvSpPr>
        <p:spPr>
          <a:xfrm>
            <a:off x="12384951" y="5052085"/>
            <a:ext cx="5067224" cy="4131469"/>
          </a:xfrm>
          <a:prstGeom prst="rect">
            <a:avLst/>
          </a:prstGeom>
        </p:spPr>
        <p:style>
          <a:lnRef idx="2">
            <a:schemeClr val="accent2"/>
          </a:lnRef>
          <a:fillRef idx="1">
            <a:schemeClr val="lt1"/>
          </a:fillRef>
          <a:effectRef idx="0">
            <a:schemeClr val="accent2"/>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2000" dirty="0">
                <a:solidFill>
                  <a:schemeClr val="tx2"/>
                </a:solidFill>
                <a:latin typeface="Century Gothic" panose="020B0502020202020204" pitchFamily="34" charset="0"/>
              </a:rPr>
              <a:t>Commentaires Client</a:t>
            </a:r>
          </a:p>
          <a:p>
            <a:pPr algn="ctr"/>
            <a:endParaRPr lang="fr-FR" sz="2000" dirty="0">
              <a:solidFill>
                <a:schemeClr val="tx2"/>
              </a:solidFill>
              <a:latin typeface="Century Gothic" panose="020B0502020202020204" pitchFamily="34" charset="0"/>
            </a:endParaRPr>
          </a:p>
          <a:p>
            <a:endParaRPr lang="fr-FR" sz="1600" dirty="0">
              <a:solidFill>
                <a:schemeClr val="tx2"/>
              </a:solidFill>
            </a:endParaRPr>
          </a:p>
          <a:p>
            <a:endParaRPr lang="fr-FR" sz="1600" dirty="0">
              <a:solidFill>
                <a:schemeClr val="tx2"/>
              </a:solidFill>
              <a:latin typeface="Century Gothic" panose="020B0502020202020204" pitchFamily="34" charset="0"/>
            </a:endParaRPr>
          </a:p>
        </p:txBody>
      </p:sp>
      <p:sp>
        <p:nvSpPr>
          <p:cNvPr id="42" name="Espace réservé du texte 13">
            <a:extLst>
              <a:ext uri="{FF2B5EF4-FFF2-40B4-BE49-F238E27FC236}">
                <a16:creationId xmlns:a16="http://schemas.microsoft.com/office/drawing/2014/main" id="{A2713EA8-A135-402F-B208-DC8824A8D4FF}"/>
              </a:ext>
            </a:extLst>
          </p:cNvPr>
          <p:cNvSpPr txBox="1">
            <a:spLocks/>
          </p:cNvSpPr>
          <p:nvPr/>
        </p:nvSpPr>
        <p:spPr>
          <a:xfrm>
            <a:off x="0" y="6948418"/>
            <a:ext cx="12192000" cy="3552807"/>
          </a:xfrm>
          <a:prstGeom prst="rect">
            <a:avLst/>
          </a:prstGeom>
        </p:spPr>
        <p:style>
          <a:lnRef idx="2">
            <a:schemeClr val="accent1"/>
          </a:lnRef>
          <a:fillRef idx="1">
            <a:schemeClr val="lt1"/>
          </a:fillRef>
          <a:effectRef idx="0">
            <a:schemeClr val="accent1"/>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r>
              <a:rPr lang="en-US" sz="2000" b="1" dirty="0" err="1"/>
              <a:t>Voix</a:t>
            </a:r>
            <a:r>
              <a:rPr lang="en-US" sz="2000" b="1" dirty="0"/>
              <a:t> off :</a:t>
            </a:r>
          </a:p>
          <a:p>
            <a:endParaRPr lang="en-US" sz="2000" dirty="0"/>
          </a:p>
        </p:txBody>
      </p:sp>
      <p:cxnSp>
        <p:nvCxnSpPr>
          <p:cNvPr id="26" name="Connecteur droit 25">
            <a:extLst>
              <a:ext uri="{FF2B5EF4-FFF2-40B4-BE49-F238E27FC236}">
                <a16:creationId xmlns:a16="http://schemas.microsoft.com/office/drawing/2014/main" id="{B4075C7B-5EB0-4EE2-A0A3-31A16AAD4C0E}"/>
              </a:ext>
            </a:extLst>
          </p:cNvPr>
          <p:cNvCxnSpPr>
            <a:cxnSpLocks/>
          </p:cNvCxnSpPr>
          <p:nvPr/>
        </p:nvCxnSpPr>
        <p:spPr>
          <a:xfrm>
            <a:off x="5568315" y="5084922"/>
            <a:ext cx="6326505" cy="0"/>
          </a:xfrm>
          <a:prstGeom prst="line">
            <a:avLst/>
          </a:prstGeom>
          <a:ln w="22225" cap="rnd">
            <a:solidFill>
              <a:srgbClr val="171C6A"/>
            </a:solidFill>
          </a:ln>
        </p:spPr>
        <p:style>
          <a:lnRef idx="1">
            <a:schemeClr val="accent1"/>
          </a:lnRef>
          <a:fillRef idx="0">
            <a:schemeClr val="accent1"/>
          </a:fillRef>
          <a:effectRef idx="0">
            <a:schemeClr val="accent1"/>
          </a:effectRef>
          <a:fontRef idx="minor">
            <a:schemeClr val="tx1"/>
          </a:fontRef>
        </p:style>
      </p:cxnSp>
      <p:grpSp>
        <p:nvGrpSpPr>
          <p:cNvPr id="27" name="Groupe 26">
            <a:extLst>
              <a:ext uri="{FF2B5EF4-FFF2-40B4-BE49-F238E27FC236}">
                <a16:creationId xmlns:a16="http://schemas.microsoft.com/office/drawing/2014/main" id="{C61DA158-3D6F-42DB-BD49-34C5A81EB716}"/>
              </a:ext>
            </a:extLst>
          </p:cNvPr>
          <p:cNvGrpSpPr/>
          <p:nvPr/>
        </p:nvGrpSpPr>
        <p:grpSpPr>
          <a:xfrm>
            <a:off x="5768271" y="4115859"/>
            <a:ext cx="5919817" cy="707886"/>
            <a:chOff x="5768271" y="2773917"/>
            <a:chExt cx="5919817" cy="707886"/>
          </a:xfrm>
        </p:grpSpPr>
        <p:pic>
          <p:nvPicPr>
            <p:cNvPr id="28" name="Image 27">
              <a:extLst>
                <a:ext uri="{FF2B5EF4-FFF2-40B4-BE49-F238E27FC236}">
                  <a16:creationId xmlns:a16="http://schemas.microsoft.com/office/drawing/2014/main" id="{2DE767A4-04F8-40AF-94E4-14F765A0DD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78421" y="2840633"/>
              <a:ext cx="309667" cy="588367"/>
            </a:xfrm>
            <a:prstGeom prst="rect">
              <a:avLst/>
            </a:prstGeom>
          </p:spPr>
        </p:pic>
        <p:sp>
          <p:nvSpPr>
            <p:cNvPr id="31" name="ZoneTexte 30">
              <a:extLst>
                <a:ext uri="{FF2B5EF4-FFF2-40B4-BE49-F238E27FC236}">
                  <a16:creationId xmlns:a16="http://schemas.microsoft.com/office/drawing/2014/main" id="{9B54F739-E27E-4A42-B6B8-A523E262A7EE}"/>
                </a:ext>
              </a:extLst>
            </p:cNvPr>
            <p:cNvSpPr txBox="1"/>
            <p:nvPr/>
          </p:nvSpPr>
          <p:spPr>
            <a:xfrm>
              <a:off x="5768271" y="2773917"/>
              <a:ext cx="995045" cy="707886"/>
            </a:xfrm>
            <a:prstGeom prst="rect">
              <a:avLst/>
            </a:prstGeom>
            <a:noFill/>
          </p:spPr>
          <p:txBody>
            <a:bodyPr wrap="square" rtlCol="0">
              <a:spAutoFit/>
            </a:bodyPr>
            <a:lstStyle/>
            <a:p>
              <a:r>
                <a:rPr lang="fr-FR" sz="4000" b="1" dirty="0">
                  <a:solidFill>
                    <a:srgbClr val="5695FF"/>
                  </a:solidFill>
                  <a:latin typeface="Work Sans" panose="00000500000000000000" pitchFamily="2" charset="0"/>
                </a:rPr>
                <a:t>03</a:t>
              </a:r>
            </a:p>
          </p:txBody>
        </p:sp>
        <p:sp>
          <p:nvSpPr>
            <p:cNvPr id="32" name="ZoneTexte 31">
              <a:extLst>
                <a:ext uri="{FF2B5EF4-FFF2-40B4-BE49-F238E27FC236}">
                  <a16:creationId xmlns:a16="http://schemas.microsoft.com/office/drawing/2014/main" id="{19A2692E-28D7-4C0F-80D8-483778C01268}"/>
                </a:ext>
              </a:extLst>
            </p:cNvPr>
            <p:cNvSpPr txBox="1"/>
            <p:nvPr/>
          </p:nvSpPr>
          <p:spPr>
            <a:xfrm>
              <a:off x="6562319" y="2884355"/>
              <a:ext cx="4965128" cy="553998"/>
            </a:xfrm>
            <a:prstGeom prst="rect">
              <a:avLst/>
            </a:prstGeom>
            <a:noFill/>
          </p:spPr>
          <p:txBody>
            <a:bodyPr wrap="square" rtlCol="0">
              <a:spAutoFit/>
            </a:bodyPr>
            <a:lstStyle/>
            <a:p>
              <a:r>
                <a:rPr lang="fr-FR" sz="3000" dirty="0">
                  <a:solidFill>
                    <a:srgbClr val="171C6A"/>
                  </a:solidFill>
                  <a:latin typeface="Work Sans SemiBold" panose="00000700000000000000" pitchFamily="2" charset="0"/>
                </a:rPr>
                <a:t>Conclusion</a:t>
              </a:r>
            </a:p>
          </p:txBody>
        </p:sp>
      </p:grpSp>
    </p:spTree>
    <p:extLst>
      <p:ext uri="{BB962C8B-B14F-4D97-AF65-F5344CB8AC3E}">
        <p14:creationId xmlns:p14="http://schemas.microsoft.com/office/powerpoint/2010/main" val="3970608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par>
                          <p:cTn id="11" fill="hold">
                            <p:stCondLst>
                              <p:cond delay="1000"/>
                            </p:stCondLst>
                            <p:childTnLst>
                              <p:par>
                                <p:cTn id="12" presetID="31" presetClass="entr" presetSubtype="0"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1000" fill="hold"/>
                                        <p:tgtEl>
                                          <p:spTgt spid="5"/>
                                        </p:tgtEl>
                                        <p:attrNameLst>
                                          <p:attrName>ppt_w</p:attrName>
                                        </p:attrNameLst>
                                      </p:cBhvr>
                                      <p:tavLst>
                                        <p:tav tm="0">
                                          <p:val>
                                            <p:fltVal val="0"/>
                                          </p:val>
                                        </p:tav>
                                        <p:tav tm="100000">
                                          <p:val>
                                            <p:strVal val="#ppt_w"/>
                                          </p:val>
                                        </p:tav>
                                      </p:tavLst>
                                    </p:anim>
                                    <p:anim calcmode="lin" valueType="num">
                                      <p:cBhvr>
                                        <p:cTn id="15" dur="1000" fill="hold"/>
                                        <p:tgtEl>
                                          <p:spTgt spid="5"/>
                                        </p:tgtEl>
                                        <p:attrNameLst>
                                          <p:attrName>ppt_h</p:attrName>
                                        </p:attrNameLst>
                                      </p:cBhvr>
                                      <p:tavLst>
                                        <p:tav tm="0">
                                          <p:val>
                                            <p:fltVal val="0"/>
                                          </p:val>
                                        </p:tav>
                                        <p:tav tm="100000">
                                          <p:val>
                                            <p:strVal val="#ppt_h"/>
                                          </p:val>
                                        </p:tav>
                                      </p:tavLst>
                                    </p:anim>
                                    <p:anim calcmode="lin" valueType="num">
                                      <p:cBhvr>
                                        <p:cTn id="16" dur="1000" fill="hold"/>
                                        <p:tgtEl>
                                          <p:spTgt spid="5"/>
                                        </p:tgtEl>
                                        <p:attrNameLst>
                                          <p:attrName>style.rotation</p:attrName>
                                        </p:attrNameLst>
                                      </p:cBhvr>
                                      <p:tavLst>
                                        <p:tav tm="0">
                                          <p:val>
                                            <p:fltVal val="90"/>
                                          </p:val>
                                        </p:tav>
                                        <p:tav tm="100000">
                                          <p:val>
                                            <p:fltVal val="0"/>
                                          </p:val>
                                        </p:tav>
                                      </p:tavLst>
                                    </p:anim>
                                    <p:animEffect transition="in" filter="fade">
                                      <p:cBhvr>
                                        <p:cTn id="17" dur="1000"/>
                                        <p:tgtEl>
                                          <p:spTgt spid="5"/>
                                        </p:tgtEl>
                                      </p:cBhvr>
                                    </p:animEffect>
                                  </p:childTnLst>
                                </p:cTn>
                              </p:par>
                              <p:par>
                                <p:cTn id="18" presetID="42" presetClass="entr" presetSubtype="0" fill="hold" nodeType="withEffect">
                                  <p:stCondLst>
                                    <p:cond delay="0"/>
                                  </p:stCondLst>
                                  <p:childTnLst>
                                    <p:set>
                                      <p:cBhvr>
                                        <p:cTn id="19" dur="1" fill="hold">
                                          <p:stCondLst>
                                            <p:cond delay="0"/>
                                          </p:stCondLst>
                                        </p:cTn>
                                        <p:tgtEl>
                                          <p:spTgt spid="33"/>
                                        </p:tgtEl>
                                        <p:attrNameLst>
                                          <p:attrName>style.visibility</p:attrName>
                                        </p:attrNameLst>
                                      </p:cBhvr>
                                      <p:to>
                                        <p:strVal val="visible"/>
                                      </p:to>
                                    </p:set>
                                    <p:animEffect transition="in" filter="fade">
                                      <p:cBhvr>
                                        <p:cTn id="20" dur="1000"/>
                                        <p:tgtEl>
                                          <p:spTgt spid="33"/>
                                        </p:tgtEl>
                                      </p:cBhvr>
                                    </p:animEffect>
                                    <p:anim calcmode="lin" valueType="num">
                                      <p:cBhvr>
                                        <p:cTn id="21" dur="1000" fill="hold"/>
                                        <p:tgtEl>
                                          <p:spTgt spid="33"/>
                                        </p:tgtEl>
                                        <p:attrNameLst>
                                          <p:attrName>ppt_x</p:attrName>
                                        </p:attrNameLst>
                                      </p:cBhvr>
                                      <p:tavLst>
                                        <p:tav tm="0">
                                          <p:val>
                                            <p:strVal val="#ppt_x"/>
                                          </p:val>
                                        </p:tav>
                                        <p:tav tm="100000">
                                          <p:val>
                                            <p:strVal val="#ppt_x"/>
                                          </p:val>
                                        </p:tav>
                                      </p:tavLst>
                                    </p:anim>
                                    <p:anim calcmode="lin" valueType="num">
                                      <p:cBhvr>
                                        <p:cTn id="22" dur="1000" fill="hold"/>
                                        <p:tgtEl>
                                          <p:spTgt spid="33"/>
                                        </p:tgtEl>
                                        <p:attrNameLst>
                                          <p:attrName>ppt_y</p:attrName>
                                        </p:attrNameLst>
                                      </p:cBhvr>
                                      <p:tavLst>
                                        <p:tav tm="0">
                                          <p:val>
                                            <p:strVal val="#ppt_y+.1"/>
                                          </p:val>
                                        </p:tav>
                                        <p:tav tm="100000">
                                          <p:val>
                                            <p:strVal val="#ppt_y"/>
                                          </p:val>
                                        </p:tav>
                                      </p:tavLst>
                                    </p:anim>
                                  </p:childTnLst>
                                </p:cTn>
                              </p:par>
                            </p:childTnLst>
                          </p:cTn>
                        </p:par>
                        <p:par>
                          <p:cTn id="23" fill="hold">
                            <p:stCondLst>
                              <p:cond delay="2000"/>
                            </p:stCondLst>
                            <p:childTnLst>
                              <p:par>
                                <p:cTn id="24" presetID="31" presetClass="entr" presetSubtype="0"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p:cTn id="26" dur="1000" fill="hold"/>
                                        <p:tgtEl>
                                          <p:spTgt spid="6"/>
                                        </p:tgtEl>
                                        <p:attrNameLst>
                                          <p:attrName>ppt_w</p:attrName>
                                        </p:attrNameLst>
                                      </p:cBhvr>
                                      <p:tavLst>
                                        <p:tav tm="0">
                                          <p:val>
                                            <p:fltVal val="0"/>
                                          </p:val>
                                        </p:tav>
                                        <p:tav tm="100000">
                                          <p:val>
                                            <p:strVal val="#ppt_w"/>
                                          </p:val>
                                        </p:tav>
                                      </p:tavLst>
                                    </p:anim>
                                    <p:anim calcmode="lin" valueType="num">
                                      <p:cBhvr>
                                        <p:cTn id="27" dur="1000" fill="hold"/>
                                        <p:tgtEl>
                                          <p:spTgt spid="6"/>
                                        </p:tgtEl>
                                        <p:attrNameLst>
                                          <p:attrName>ppt_h</p:attrName>
                                        </p:attrNameLst>
                                      </p:cBhvr>
                                      <p:tavLst>
                                        <p:tav tm="0">
                                          <p:val>
                                            <p:fltVal val="0"/>
                                          </p:val>
                                        </p:tav>
                                        <p:tav tm="100000">
                                          <p:val>
                                            <p:strVal val="#ppt_h"/>
                                          </p:val>
                                        </p:tav>
                                      </p:tavLst>
                                    </p:anim>
                                    <p:anim calcmode="lin" valueType="num">
                                      <p:cBhvr>
                                        <p:cTn id="28" dur="1000" fill="hold"/>
                                        <p:tgtEl>
                                          <p:spTgt spid="6"/>
                                        </p:tgtEl>
                                        <p:attrNameLst>
                                          <p:attrName>style.rotation</p:attrName>
                                        </p:attrNameLst>
                                      </p:cBhvr>
                                      <p:tavLst>
                                        <p:tav tm="0">
                                          <p:val>
                                            <p:fltVal val="90"/>
                                          </p:val>
                                        </p:tav>
                                        <p:tav tm="100000">
                                          <p:val>
                                            <p:fltVal val="0"/>
                                          </p:val>
                                        </p:tav>
                                      </p:tavLst>
                                    </p:anim>
                                    <p:animEffect transition="in" filter="fade">
                                      <p:cBhvr>
                                        <p:cTn id="29" dur="1000"/>
                                        <p:tgtEl>
                                          <p:spTgt spid="6"/>
                                        </p:tgtEl>
                                      </p:cBhvr>
                                    </p:animEffect>
                                  </p:childTnLst>
                                </p:cTn>
                              </p:par>
                            </p:childTnLst>
                          </p:cTn>
                        </p:par>
                        <p:par>
                          <p:cTn id="30" fill="hold">
                            <p:stCondLst>
                              <p:cond delay="3000"/>
                            </p:stCondLst>
                            <p:childTnLst>
                              <p:par>
                                <p:cTn id="31" presetID="22" presetClass="entr" presetSubtype="8" fill="hold" nodeType="afterEffect">
                                  <p:stCondLst>
                                    <p:cond delay="0"/>
                                  </p:stCondLst>
                                  <p:childTnLst>
                                    <p:set>
                                      <p:cBhvr>
                                        <p:cTn id="32" dur="1" fill="hold">
                                          <p:stCondLst>
                                            <p:cond delay="0"/>
                                          </p:stCondLst>
                                        </p:cTn>
                                        <p:tgtEl>
                                          <p:spTgt spid="35"/>
                                        </p:tgtEl>
                                        <p:attrNameLst>
                                          <p:attrName>style.visibility</p:attrName>
                                        </p:attrNameLst>
                                      </p:cBhvr>
                                      <p:to>
                                        <p:strVal val="visible"/>
                                      </p:to>
                                    </p:set>
                                    <p:animEffect transition="in" filter="wipe(left)">
                                      <p:cBhvr>
                                        <p:cTn id="33" dur="500"/>
                                        <p:tgtEl>
                                          <p:spTgt spid="35"/>
                                        </p:tgtEl>
                                      </p:cBhvr>
                                    </p:animEffect>
                                  </p:childTnLst>
                                </p:cTn>
                              </p:par>
                            </p:childTnLst>
                          </p:cTn>
                        </p:par>
                        <p:par>
                          <p:cTn id="34" fill="hold">
                            <p:stCondLst>
                              <p:cond delay="3500"/>
                            </p:stCondLst>
                            <p:childTnLst>
                              <p:par>
                                <p:cTn id="35" presetID="10" presetClass="entr" presetSubtype="0" fill="hold"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childTnLst>
                          </p:cTn>
                        </p:par>
                        <p:par>
                          <p:cTn id="38" fill="hold">
                            <p:stCondLst>
                              <p:cond delay="4000"/>
                            </p:stCondLst>
                            <p:childTnLst>
                              <p:par>
                                <p:cTn id="39" presetID="22" presetClass="entr" presetSubtype="8" fill="hold" nodeType="afterEffect">
                                  <p:stCondLst>
                                    <p:cond delay="0"/>
                                  </p:stCondLst>
                                  <p:childTnLst>
                                    <p:set>
                                      <p:cBhvr>
                                        <p:cTn id="40" dur="1" fill="hold">
                                          <p:stCondLst>
                                            <p:cond delay="0"/>
                                          </p:stCondLst>
                                        </p:cTn>
                                        <p:tgtEl>
                                          <p:spTgt spid="36"/>
                                        </p:tgtEl>
                                        <p:attrNameLst>
                                          <p:attrName>style.visibility</p:attrName>
                                        </p:attrNameLst>
                                      </p:cBhvr>
                                      <p:to>
                                        <p:strVal val="visible"/>
                                      </p:to>
                                    </p:set>
                                    <p:animEffect transition="in" filter="wipe(left)">
                                      <p:cBhvr>
                                        <p:cTn id="41" dur="500"/>
                                        <p:tgtEl>
                                          <p:spTgt spid="36"/>
                                        </p:tgtEl>
                                      </p:cBhvr>
                                    </p:animEffect>
                                  </p:childTnLst>
                                </p:cTn>
                              </p:par>
                            </p:childTnLst>
                          </p:cTn>
                        </p:par>
                        <p:par>
                          <p:cTn id="42" fill="hold">
                            <p:stCondLst>
                              <p:cond delay="4500"/>
                            </p:stCondLst>
                            <p:childTnLst>
                              <p:par>
                                <p:cTn id="43" presetID="10" presetClass="entr" presetSubtype="0" fill="hold"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fade">
                                      <p:cBhvr>
                                        <p:cTn id="45" dur="500"/>
                                        <p:tgtEl>
                                          <p:spTgt spid="21"/>
                                        </p:tgtEl>
                                      </p:cBhvr>
                                    </p:animEffect>
                                  </p:childTnLst>
                                </p:cTn>
                              </p:par>
                            </p:childTnLst>
                          </p:cTn>
                        </p:par>
                        <p:par>
                          <p:cTn id="46" fill="hold">
                            <p:stCondLst>
                              <p:cond delay="5000"/>
                            </p:stCondLst>
                            <p:childTnLst>
                              <p:par>
                                <p:cTn id="47" presetID="22" presetClass="entr" presetSubtype="8" fill="hold" nodeType="after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wipe(left)">
                                      <p:cBhvr>
                                        <p:cTn id="49" dur="500"/>
                                        <p:tgtEl>
                                          <p:spTgt spid="27"/>
                                        </p:tgtEl>
                                      </p:cBhvr>
                                    </p:animEffect>
                                  </p:childTnLst>
                                </p:cTn>
                              </p:par>
                            </p:childTnLst>
                          </p:cTn>
                        </p:par>
                        <p:par>
                          <p:cTn id="50" fill="hold">
                            <p:stCondLst>
                              <p:cond delay="5500"/>
                            </p:stCondLst>
                            <p:childTnLst>
                              <p:par>
                                <p:cTn id="51" presetID="10" presetClass="entr" presetSubtype="0" fill="hold" nodeType="after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fade">
                                      <p:cBhvr>
                                        <p:cTn id="5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5F43CD8C-475A-4B76-94A9-FACABD430D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7372350" cy="6858000"/>
          </a:xfrm>
          <a:prstGeom prst="rect">
            <a:avLst/>
          </a:prstGeom>
        </p:spPr>
      </p:pic>
      <p:sp>
        <p:nvSpPr>
          <p:cNvPr id="8" name="Rectangle : coins arrondis 7">
            <a:extLst>
              <a:ext uri="{FF2B5EF4-FFF2-40B4-BE49-F238E27FC236}">
                <a16:creationId xmlns:a16="http://schemas.microsoft.com/office/drawing/2014/main" id="{2A578AA7-7CE8-4EBB-A105-BC2D609F6B58}"/>
              </a:ext>
            </a:extLst>
          </p:cNvPr>
          <p:cNvSpPr/>
          <p:nvPr/>
        </p:nvSpPr>
        <p:spPr>
          <a:xfrm rot="20424774">
            <a:off x="986369" y="-132261"/>
            <a:ext cx="705962" cy="705962"/>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 coins arrondis 8">
            <a:extLst>
              <a:ext uri="{FF2B5EF4-FFF2-40B4-BE49-F238E27FC236}">
                <a16:creationId xmlns:a16="http://schemas.microsoft.com/office/drawing/2014/main" id="{A65EAB8D-8B31-459B-8602-8869A85497A2}"/>
              </a:ext>
            </a:extLst>
          </p:cNvPr>
          <p:cNvSpPr/>
          <p:nvPr/>
        </p:nvSpPr>
        <p:spPr>
          <a:xfrm rot="18939429">
            <a:off x="2211905" y="607463"/>
            <a:ext cx="334041" cy="334041"/>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 coins arrondis 9">
            <a:extLst>
              <a:ext uri="{FF2B5EF4-FFF2-40B4-BE49-F238E27FC236}">
                <a16:creationId xmlns:a16="http://schemas.microsoft.com/office/drawing/2014/main" id="{D8B8A960-207A-47C9-854F-066A6ACA7756}"/>
              </a:ext>
            </a:extLst>
          </p:cNvPr>
          <p:cNvSpPr/>
          <p:nvPr/>
        </p:nvSpPr>
        <p:spPr>
          <a:xfrm rot="1018881">
            <a:off x="6163355" y="999015"/>
            <a:ext cx="419507" cy="419507"/>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a:extLst>
              <a:ext uri="{FF2B5EF4-FFF2-40B4-BE49-F238E27FC236}">
                <a16:creationId xmlns:a16="http://schemas.microsoft.com/office/drawing/2014/main" id="{3D9D1B65-0DB1-4D53-8D5C-6DA8443249BB}"/>
              </a:ext>
            </a:extLst>
          </p:cNvPr>
          <p:cNvSpPr txBox="1"/>
          <p:nvPr/>
        </p:nvSpPr>
        <p:spPr>
          <a:xfrm>
            <a:off x="822690" y="1427436"/>
            <a:ext cx="4551177" cy="1508105"/>
          </a:xfrm>
          <a:prstGeom prst="rect">
            <a:avLst/>
          </a:prstGeom>
          <a:noFill/>
        </p:spPr>
        <p:txBody>
          <a:bodyPr wrap="square" rtlCol="0">
            <a:spAutoFit/>
          </a:bodyPr>
          <a:lstStyle/>
          <a:p>
            <a:r>
              <a:rPr lang="fr-FR" sz="3000" b="1" dirty="0">
                <a:solidFill>
                  <a:srgbClr val="171C6A"/>
                </a:solidFill>
                <a:latin typeface="Work Sans" panose="00000500000000000000" pitchFamily="2" charset="0"/>
              </a:rPr>
              <a:t>Atelier Alimentation –</a:t>
            </a:r>
          </a:p>
          <a:p>
            <a:r>
              <a:rPr lang="fr-FR" sz="3000" b="1" dirty="0">
                <a:solidFill>
                  <a:srgbClr val="171C6A"/>
                </a:solidFill>
                <a:latin typeface="Work Sans" panose="00000500000000000000" pitchFamily="2" charset="0"/>
              </a:rPr>
              <a:t>Équilibre alimentaire au quotidien</a:t>
            </a:r>
          </a:p>
        </p:txBody>
      </p:sp>
      <p:sp>
        <p:nvSpPr>
          <p:cNvPr id="12" name="ZoneTexte 11">
            <a:extLst>
              <a:ext uri="{FF2B5EF4-FFF2-40B4-BE49-F238E27FC236}">
                <a16:creationId xmlns:a16="http://schemas.microsoft.com/office/drawing/2014/main" id="{2B0DB892-2CEA-489A-B51C-703091BDFCE6}"/>
              </a:ext>
            </a:extLst>
          </p:cNvPr>
          <p:cNvSpPr txBox="1"/>
          <p:nvPr/>
        </p:nvSpPr>
        <p:spPr>
          <a:xfrm>
            <a:off x="802369" y="3120266"/>
            <a:ext cx="5033970" cy="1323439"/>
          </a:xfrm>
          <a:prstGeom prst="rect">
            <a:avLst/>
          </a:prstGeom>
          <a:noFill/>
        </p:spPr>
        <p:txBody>
          <a:bodyPr wrap="square" rtlCol="0">
            <a:spAutoFit/>
          </a:bodyPr>
          <a:lstStyle/>
          <a:p>
            <a:r>
              <a:rPr lang="fr-FR" sz="4000" dirty="0">
                <a:solidFill>
                  <a:srgbClr val="171C6A"/>
                </a:solidFill>
                <a:latin typeface="Work Sans Medium" panose="00000600000000000000" pitchFamily="2" charset="0"/>
              </a:rPr>
              <a:t>Comment créer mes menus ?</a:t>
            </a:r>
          </a:p>
        </p:txBody>
      </p:sp>
      <p:pic>
        <p:nvPicPr>
          <p:cNvPr id="14" name="Image 13">
            <a:extLst>
              <a:ext uri="{FF2B5EF4-FFF2-40B4-BE49-F238E27FC236}">
                <a16:creationId xmlns:a16="http://schemas.microsoft.com/office/drawing/2014/main" id="{39C06E1E-2789-4C2A-A6FF-B5E617C1C1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0587" y="5414010"/>
            <a:ext cx="1992882" cy="573900"/>
          </a:xfrm>
          <a:prstGeom prst="rect">
            <a:avLst/>
          </a:prstGeom>
        </p:spPr>
      </p:pic>
      <p:pic>
        <p:nvPicPr>
          <p:cNvPr id="16" name="Image 15">
            <a:extLst>
              <a:ext uri="{FF2B5EF4-FFF2-40B4-BE49-F238E27FC236}">
                <a16:creationId xmlns:a16="http://schemas.microsoft.com/office/drawing/2014/main" id="{115A1ACA-CD79-4190-8040-0B810FD85BF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52471" y="1981770"/>
            <a:ext cx="4844408" cy="4091818"/>
          </a:xfrm>
          <a:prstGeom prst="rect">
            <a:avLst/>
          </a:prstGeom>
        </p:spPr>
      </p:pic>
      <p:sp>
        <p:nvSpPr>
          <p:cNvPr id="20" name="Espace réservé du texte 13">
            <a:extLst>
              <a:ext uri="{FF2B5EF4-FFF2-40B4-BE49-F238E27FC236}">
                <a16:creationId xmlns:a16="http://schemas.microsoft.com/office/drawing/2014/main" id="{0EDD8CDE-264D-44E8-A976-9B75215D2F04}"/>
              </a:ext>
            </a:extLst>
          </p:cNvPr>
          <p:cNvSpPr txBox="1">
            <a:spLocks/>
          </p:cNvSpPr>
          <p:nvPr/>
        </p:nvSpPr>
        <p:spPr>
          <a:xfrm>
            <a:off x="-5461668" y="-668"/>
            <a:ext cx="5334672" cy="717110"/>
          </a:xfrm>
          <a:prstGeom prst="rect">
            <a:avLst/>
          </a:prstGeom>
        </p:spPr>
        <p:style>
          <a:lnRef idx="2">
            <a:schemeClr val="accent1"/>
          </a:lnRef>
          <a:fillRef idx="1">
            <a:schemeClr val="lt1"/>
          </a:fillRef>
          <a:effectRef idx="0">
            <a:schemeClr val="accent1"/>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marL="0" indent="0">
              <a:buNone/>
            </a:pPr>
            <a:r>
              <a:rPr lang="fr-FR" sz="2000" dirty="0"/>
              <a:t>Scène x</a:t>
            </a:r>
          </a:p>
          <a:p>
            <a:pPr marL="0" indent="0">
              <a:buNone/>
            </a:pPr>
            <a:endParaRPr lang="fr-FR" sz="2000" dirty="0"/>
          </a:p>
        </p:txBody>
      </p:sp>
      <p:sp>
        <p:nvSpPr>
          <p:cNvPr id="22" name="Espace réservé du texte 13">
            <a:extLst>
              <a:ext uri="{FF2B5EF4-FFF2-40B4-BE49-F238E27FC236}">
                <a16:creationId xmlns:a16="http://schemas.microsoft.com/office/drawing/2014/main" id="{842AFE6E-E05D-456F-92A5-5D716AF9897B}"/>
              </a:ext>
            </a:extLst>
          </p:cNvPr>
          <p:cNvSpPr txBox="1">
            <a:spLocks/>
          </p:cNvSpPr>
          <p:nvPr/>
        </p:nvSpPr>
        <p:spPr>
          <a:xfrm>
            <a:off x="12334151" y="24731"/>
            <a:ext cx="5168824" cy="4407569"/>
          </a:xfrm>
          <a:prstGeom prst="rect">
            <a:avLst/>
          </a:prstGeom>
        </p:spPr>
        <p:style>
          <a:lnRef idx="2">
            <a:schemeClr val="accent2"/>
          </a:lnRef>
          <a:fillRef idx="1">
            <a:schemeClr val="lt1"/>
          </a:fillRef>
          <a:effectRef idx="0">
            <a:schemeClr val="accent2"/>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2000" dirty="0">
                <a:solidFill>
                  <a:schemeClr val="tx2"/>
                </a:solidFill>
                <a:latin typeface="Century Gothic" panose="020B0502020202020204" pitchFamily="34" charset="0"/>
              </a:rPr>
              <a:t>Commentaires Léa / Inès</a:t>
            </a:r>
          </a:p>
          <a:p>
            <a:pPr algn="ctr"/>
            <a:endParaRPr lang="fr-FR" sz="2000" dirty="0">
              <a:solidFill>
                <a:schemeClr val="tx2"/>
              </a:solidFill>
              <a:latin typeface="Century Gothic" panose="020B0502020202020204" pitchFamily="34" charset="0"/>
            </a:endParaRPr>
          </a:p>
          <a:p>
            <a:endParaRPr lang="fr-FR" sz="2000" dirty="0">
              <a:solidFill>
                <a:schemeClr val="tx2"/>
              </a:solidFill>
            </a:endParaRPr>
          </a:p>
          <a:p>
            <a:pPr algn="ctr"/>
            <a:r>
              <a:rPr lang="fr-FR" sz="2000" dirty="0">
                <a:solidFill>
                  <a:schemeClr val="tx2"/>
                </a:solidFill>
                <a:latin typeface="Century Gothic" panose="020B0502020202020204" pitchFamily="34" charset="0"/>
              </a:rPr>
              <a:t>Slide à titre indicatif</a:t>
            </a:r>
          </a:p>
          <a:p>
            <a:pPr algn="ctr"/>
            <a:endParaRPr lang="fr-FR" sz="2000" dirty="0">
              <a:solidFill>
                <a:schemeClr val="tx2"/>
              </a:solidFill>
              <a:latin typeface="Century Gothic" panose="020B0502020202020204" pitchFamily="34" charset="0"/>
            </a:endParaRPr>
          </a:p>
        </p:txBody>
      </p:sp>
      <p:sp>
        <p:nvSpPr>
          <p:cNvPr id="23" name="Espace réservé du texte 13">
            <a:extLst>
              <a:ext uri="{FF2B5EF4-FFF2-40B4-BE49-F238E27FC236}">
                <a16:creationId xmlns:a16="http://schemas.microsoft.com/office/drawing/2014/main" id="{D505B929-66AA-4A58-9281-1E70A353AD37}"/>
              </a:ext>
            </a:extLst>
          </p:cNvPr>
          <p:cNvSpPr txBox="1">
            <a:spLocks/>
          </p:cNvSpPr>
          <p:nvPr/>
        </p:nvSpPr>
        <p:spPr>
          <a:xfrm>
            <a:off x="12384951" y="5052085"/>
            <a:ext cx="5067224" cy="4131469"/>
          </a:xfrm>
          <a:prstGeom prst="rect">
            <a:avLst/>
          </a:prstGeom>
        </p:spPr>
        <p:style>
          <a:lnRef idx="2">
            <a:schemeClr val="accent2"/>
          </a:lnRef>
          <a:fillRef idx="1">
            <a:schemeClr val="lt1"/>
          </a:fillRef>
          <a:effectRef idx="0">
            <a:schemeClr val="accent2"/>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2000" dirty="0">
                <a:solidFill>
                  <a:schemeClr val="tx2"/>
                </a:solidFill>
                <a:latin typeface="Century Gothic" panose="020B0502020202020204" pitchFamily="34" charset="0"/>
              </a:rPr>
              <a:t>Commentaires Client</a:t>
            </a:r>
          </a:p>
          <a:p>
            <a:pPr algn="ctr"/>
            <a:endParaRPr lang="fr-FR" sz="2000" dirty="0">
              <a:solidFill>
                <a:schemeClr val="tx2"/>
              </a:solidFill>
              <a:latin typeface="Century Gothic" panose="020B0502020202020204" pitchFamily="34" charset="0"/>
            </a:endParaRPr>
          </a:p>
          <a:p>
            <a:endParaRPr lang="fr-FR" sz="1600" dirty="0">
              <a:solidFill>
                <a:schemeClr val="tx2"/>
              </a:solidFill>
            </a:endParaRPr>
          </a:p>
          <a:p>
            <a:endParaRPr lang="fr-FR" sz="1600" dirty="0">
              <a:solidFill>
                <a:schemeClr val="tx2"/>
              </a:solidFill>
              <a:latin typeface="Century Gothic" panose="020B0502020202020204" pitchFamily="34" charset="0"/>
            </a:endParaRPr>
          </a:p>
        </p:txBody>
      </p:sp>
      <p:sp>
        <p:nvSpPr>
          <p:cNvPr id="15" name="Espace réservé du texte 12">
            <a:extLst>
              <a:ext uri="{FF2B5EF4-FFF2-40B4-BE49-F238E27FC236}">
                <a16:creationId xmlns:a16="http://schemas.microsoft.com/office/drawing/2014/main" id="{9D06E97C-586F-4259-8071-8CA89FE00747}"/>
              </a:ext>
            </a:extLst>
          </p:cNvPr>
          <p:cNvSpPr txBox="1">
            <a:spLocks/>
          </p:cNvSpPr>
          <p:nvPr/>
        </p:nvSpPr>
        <p:spPr>
          <a:xfrm>
            <a:off x="-5473700" y="838199"/>
            <a:ext cx="5309272" cy="8362829"/>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t"/>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1800" dirty="0">
                <a:solidFill>
                  <a:schemeClr val="tx2"/>
                </a:solidFill>
                <a:latin typeface="Century Gothic" panose="020B0502020202020204" pitchFamily="34" charset="0"/>
              </a:rPr>
              <a:t>Spécification de la vue</a:t>
            </a:r>
          </a:p>
          <a:p>
            <a:pPr marL="171450" indent="-171450" algn="l">
              <a:buFont typeface="Wingdings" panose="05000000000000000000" pitchFamily="2" charset="2"/>
              <a:buChar char="Ø"/>
            </a:pPr>
            <a:endParaRPr lang="fr-FR" sz="2400" dirty="0">
              <a:solidFill>
                <a:schemeClr val="tx2"/>
              </a:solidFill>
            </a:endParaRPr>
          </a:p>
          <a:p>
            <a:pPr marL="171450" indent="-171450" algn="l">
              <a:buFont typeface="Wingdings" panose="05000000000000000000" pitchFamily="2" charset="2"/>
              <a:buChar char="Ø"/>
            </a:pPr>
            <a:r>
              <a:rPr lang="fr-FR" sz="1800" dirty="0">
                <a:solidFill>
                  <a:schemeClr val="tx1"/>
                </a:solidFill>
                <a:latin typeface="Alstom" panose="02000503020000020004" pitchFamily="2" charset="0"/>
              </a:rPr>
              <a:t>  </a:t>
            </a:r>
            <a:r>
              <a:rPr lang="fr-FR" sz="2000" b="1" dirty="0">
                <a:solidFill>
                  <a:schemeClr val="tx1"/>
                </a:solidFill>
                <a:latin typeface="Calibri" panose="020F0502020204030204" pitchFamily="34" charset="0"/>
                <a:cs typeface="Calibri" panose="020F0502020204030204" pitchFamily="34" charset="0"/>
              </a:rPr>
              <a:t>Nom de la vue « type » :</a:t>
            </a:r>
          </a:p>
          <a:p>
            <a:pPr algn="l"/>
            <a:r>
              <a:rPr lang="fr-FR" sz="2000" dirty="0">
                <a:solidFill>
                  <a:schemeClr val="tx1"/>
                </a:solidFill>
                <a:latin typeface="Calibri" panose="020F0502020204030204" pitchFamily="34" charset="0"/>
                <a:cs typeface="Calibri" panose="020F0502020204030204" pitchFamily="34" charset="0"/>
              </a:rPr>
              <a:t>Titre du module « créer mes menus »</a:t>
            </a:r>
          </a:p>
          <a:p>
            <a:pPr algn="l"/>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Objectif / message principal de cette vue :</a:t>
            </a:r>
          </a:p>
          <a:p>
            <a:pPr algn="l"/>
            <a:r>
              <a:rPr lang="fr-FR" sz="2000" dirty="0">
                <a:solidFill>
                  <a:schemeClr val="tx1"/>
                </a:solidFill>
                <a:latin typeface="Calibri" panose="020F0502020204030204" pitchFamily="34" charset="0"/>
                <a:cs typeface="Calibri" panose="020F0502020204030204" pitchFamily="34" charset="0"/>
              </a:rPr>
              <a:t>Titre</a:t>
            </a:r>
          </a:p>
          <a:p>
            <a:pPr algn="l"/>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Document / média de référence :</a:t>
            </a:r>
          </a:p>
          <a:p>
            <a:r>
              <a:rPr lang="fr-FR" sz="1800" dirty="0">
                <a:solidFill>
                  <a:schemeClr val="tx1"/>
                </a:solidFill>
                <a:latin typeface="Calibri" panose="020F0502020204030204" pitchFamily="34" charset="0"/>
                <a:cs typeface="Calibri" panose="020F0502020204030204" pitchFamily="34" charset="0"/>
              </a:rPr>
              <a:t>Charte graphique</a:t>
            </a:r>
          </a:p>
          <a:p>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Description de l'animation :</a:t>
            </a:r>
            <a:endParaRPr lang="en-US" sz="2000" b="1" dirty="0">
              <a:solidFill>
                <a:schemeClr val="tx1"/>
              </a:solidFill>
            </a:endParaRPr>
          </a:p>
          <a:p>
            <a:pPr algn="l"/>
            <a:r>
              <a:rPr lang="fr-FR" sz="2000" dirty="0">
                <a:solidFill>
                  <a:schemeClr val="tx1"/>
                </a:solidFill>
                <a:latin typeface="Calibri" panose="020F0502020204030204" pitchFamily="34" charset="0"/>
                <a:cs typeface="Calibri" panose="020F0502020204030204" pitchFamily="34" charset="0"/>
              </a:rPr>
              <a:t>Affichage synchronisée avec la voix-off.</a:t>
            </a:r>
          </a:p>
          <a:p>
            <a:pPr algn="l"/>
            <a:r>
              <a:rPr lang="fr-FR" sz="2000" dirty="0">
                <a:solidFill>
                  <a:schemeClr val="tx1"/>
                </a:solidFill>
                <a:latin typeface="Calibri" panose="020F0502020204030204" pitchFamily="34" charset="0"/>
                <a:cs typeface="Calibri" panose="020F0502020204030204" pitchFamily="34" charset="0"/>
              </a:rPr>
              <a:t>1 : Entrée brusque du cercle vers la gauche</a:t>
            </a:r>
          </a:p>
          <a:p>
            <a:pPr algn="l"/>
            <a:r>
              <a:rPr lang="fr-FR" sz="2000" dirty="0">
                <a:solidFill>
                  <a:schemeClr val="tx1"/>
                </a:solidFill>
                <a:latin typeface="Calibri" panose="020F0502020204030204" pitchFamily="34" charset="0"/>
                <a:cs typeface="Calibri" panose="020F0502020204030204" pitchFamily="34" charset="0"/>
              </a:rPr>
              <a:t>2 : Entrée agrandir et tourner des petits carrés bleus</a:t>
            </a:r>
          </a:p>
          <a:p>
            <a:pPr algn="l"/>
            <a:r>
              <a:rPr lang="fr-FR" sz="2000" dirty="0">
                <a:solidFill>
                  <a:schemeClr val="tx1"/>
                </a:solidFill>
                <a:latin typeface="Calibri" panose="020F0502020204030204" pitchFamily="34" charset="0"/>
                <a:cs typeface="Calibri" panose="020F0502020204030204" pitchFamily="34" charset="0"/>
              </a:rPr>
              <a:t>3 : Entrée fondue du titre de l’atelier</a:t>
            </a:r>
          </a:p>
          <a:p>
            <a:pPr algn="l"/>
            <a:r>
              <a:rPr lang="fr-FR" sz="2000" dirty="0">
                <a:solidFill>
                  <a:schemeClr val="tx1"/>
                </a:solidFill>
                <a:latin typeface="Calibri" panose="020F0502020204030204" pitchFamily="34" charset="0"/>
                <a:cs typeface="Calibri" panose="020F0502020204030204" pitchFamily="34" charset="0"/>
              </a:rPr>
              <a:t>4 : Entrée flottant entrant vers le haut de Pulsi</a:t>
            </a:r>
          </a:p>
          <a:p>
            <a:pPr algn="l"/>
            <a:r>
              <a:rPr lang="fr-FR" sz="2000" dirty="0">
                <a:solidFill>
                  <a:schemeClr val="tx1"/>
                </a:solidFill>
                <a:latin typeface="Calibri" panose="020F0502020204030204" pitchFamily="34" charset="0"/>
                <a:cs typeface="Calibri" panose="020F0502020204030204" pitchFamily="34" charset="0"/>
              </a:rPr>
              <a:t>5 : Entrée fondue du titre du module</a:t>
            </a:r>
          </a:p>
          <a:p>
            <a:pPr algn="l"/>
            <a:r>
              <a:rPr lang="fr-FR" sz="2000" dirty="0">
                <a:solidFill>
                  <a:schemeClr val="tx1"/>
                </a:solidFill>
                <a:latin typeface="Calibri" panose="020F0502020204030204" pitchFamily="34" charset="0"/>
                <a:cs typeface="Calibri" panose="020F0502020204030204" pitchFamily="34" charset="0"/>
              </a:rPr>
              <a:t>6 : Entrée fondue du bouton Démarrer</a:t>
            </a:r>
          </a:p>
          <a:p>
            <a:pPr algn="l"/>
            <a:endParaRPr lang="fr-FR" sz="2000" dirty="0">
              <a:solidFill>
                <a:schemeClr val="tx1"/>
              </a:solidFill>
              <a:latin typeface="Calibri" panose="020F0502020204030204" pitchFamily="34" charset="0"/>
              <a:cs typeface="Calibri" panose="020F0502020204030204" pitchFamily="34" charset="0"/>
            </a:endParaRPr>
          </a:p>
          <a:p>
            <a:r>
              <a:rPr lang="fr-FR" sz="2000" dirty="0">
                <a:solidFill>
                  <a:schemeClr val="accent5"/>
                </a:solidFill>
                <a:latin typeface="Calibri" panose="020F0502020204030204" pitchFamily="34" charset="0"/>
                <a:cs typeface="Calibri" panose="020F0502020204030204" pitchFamily="34" charset="0"/>
              </a:rPr>
              <a:t>Pour tout le module :</a:t>
            </a:r>
          </a:p>
          <a:p>
            <a:r>
              <a:rPr lang="fr-FR" sz="2000" dirty="0">
                <a:solidFill>
                  <a:schemeClr val="accent5"/>
                </a:solidFill>
                <a:latin typeface="Calibri" panose="020F0502020204030204" pitchFamily="34" charset="0"/>
                <a:cs typeface="Calibri" panose="020F0502020204030204" pitchFamily="34" charset="0"/>
              </a:rPr>
              <a:t>Le patient peut revoir la slide, mettre en pause et afficher ou non les sous-titres.</a:t>
            </a:r>
          </a:p>
          <a:p>
            <a:pPr algn="l"/>
            <a:r>
              <a:rPr lang="fr-FR" sz="2000" dirty="0">
                <a:solidFill>
                  <a:schemeClr val="accent5"/>
                </a:solidFill>
                <a:latin typeface="Calibri" panose="020F0502020204030204" pitchFamily="34" charset="0"/>
                <a:cs typeface="Calibri" panose="020F0502020204030204" pitchFamily="34" charset="0"/>
              </a:rPr>
              <a:t>Les boutons orange passent en blanc au survol de la souris.</a:t>
            </a:r>
          </a:p>
          <a:p>
            <a:pPr algn="l"/>
            <a:endParaRPr lang="fr-FR" sz="1100" dirty="0"/>
          </a:p>
        </p:txBody>
      </p:sp>
      <p:sp>
        <p:nvSpPr>
          <p:cNvPr id="17" name="Espace réservé du texte 13">
            <a:extLst>
              <a:ext uri="{FF2B5EF4-FFF2-40B4-BE49-F238E27FC236}">
                <a16:creationId xmlns:a16="http://schemas.microsoft.com/office/drawing/2014/main" id="{3C7359D3-E721-4E1D-93D8-27F2853DB360}"/>
              </a:ext>
            </a:extLst>
          </p:cNvPr>
          <p:cNvSpPr txBox="1">
            <a:spLocks/>
          </p:cNvSpPr>
          <p:nvPr/>
        </p:nvSpPr>
        <p:spPr>
          <a:xfrm>
            <a:off x="0" y="6948418"/>
            <a:ext cx="12192000" cy="3552807"/>
          </a:xfrm>
          <a:prstGeom prst="rect">
            <a:avLst/>
          </a:prstGeom>
        </p:spPr>
        <p:style>
          <a:lnRef idx="2">
            <a:schemeClr val="accent1"/>
          </a:lnRef>
          <a:fillRef idx="1">
            <a:schemeClr val="lt1"/>
          </a:fillRef>
          <a:effectRef idx="0">
            <a:schemeClr val="accent1"/>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just"/>
            <a:r>
              <a:rPr lang="fr-FR" sz="2000" b="1" dirty="0"/>
              <a:t>Voix-off :</a:t>
            </a:r>
          </a:p>
          <a:p>
            <a:pPr algn="just"/>
            <a:r>
              <a:rPr lang="fr-FR" sz="2000" dirty="0"/>
              <a:t>Bienvenue dans le module « créer mes menus » ! Dans ce module, tu vas construire et analyser vos menus sur une journée et bien sur, penser équilibré. Ce module dure environ [durée] minutes et pour le suivre, je te conseille de te munir d’un casque ou d’écouteurs pour profiter de la sortie audio. Clique sur « Démarrer » pour commencer.</a:t>
            </a:r>
          </a:p>
        </p:txBody>
      </p:sp>
    </p:spTree>
    <p:extLst>
      <p:ext uri="{BB962C8B-B14F-4D97-AF65-F5344CB8AC3E}">
        <p14:creationId xmlns:p14="http://schemas.microsoft.com/office/powerpoint/2010/main" val="3229121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1" presetClass="entr" presetSubtype="0"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1000" fill="hold"/>
                                        <p:tgtEl>
                                          <p:spTgt spid="8"/>
                                        </p:tgtEl>
                                        <p:attrNameLst>
                                          <p:attrName>ppt_w</p:attrName>
                                        </p:attrNameLst>
                                      </p:cBhvr>
                                      <p:tavLst>
                                        <p:tav tm="0">
                                          <p:val>
                                            <p:fltVal val="0"/>
                                          </p:val>
                                        </p:tav>
                                        <p:tav tm="100000">
                                          <p:val>
                                            <p:strVal val="#ppt_w"/>
                                          </p:val>
                                        </p:tav>
                                      </p:tavLst>
                                    </p:anim>
                                    <p:anim calcmode="lin" valueType="num">
                                      <p:cBhvr>
                                        <p:cTn id="13" dur="1000" fill="hold"/>
                                        <p:tgtEl>
                                          <p:spTgt spid="8"/>
                                        </p:tgtEl>
                                        <p:attrNameLst>
                                          <p:attrName>ppt_h</p:attrName>
                                        </p:attrNameLst>
                                      </p:cBhvr>
                                      <p:tavLst>
                                        <p:tav tm="0">
                                          <p:val>
                                            <p:fltVal val="0"/>
                                          </p:val>
                                        </p:tav>
                                        <p:tav tm="100000">
                                          <p:val>
                                            <p:strVal val="#ppt_h"/>
                                          </p:val>
                                        </p:tav>
                                      </p:tavLst>
                                    </p:anim>
                                    <p:anim calcmode="lin" valueType="num">
                                      <p:cBhvr>
                                        <p:cTn id="14" dur="1000" fill="hold"/>
                                        <p:tgtEl>
                                          <p:spTgt spid="8"/>
                                        </p:tgtEl>
                                        <p:attrNameLst>
                                          <p:attrName>style.rotation</p:attrName>
                                        </p:attrNameLst>
                                      </p:cBhvr>
                                      <p:tavLst>
                                        <p:tav tm="0">
                                          <p:val>
                                            <p:fltVal val="90"/>
                                          </p:val>
                                        </p:tav>
                                        <p:tav tm="100000">
                                          <p:val>
                                            <p:fltVal val="0"/>
                                          </p:val>
                                        </p:tav>
                                      </p:tavLst>
                                    </p:anim>
                                    <p:animEffect transition="in" filter="fade">
                                      <p:cBhvr>
                                        <p:cTn id="15" dur="1000"/>
                                        <p:tgtEl>
                                          <p:spTgt spid="8"/>
                                        </p:tgtEl>
                                      </p:cBhvr>
                                    </p:animEffect>
                                  </p:childTnLst>
                                </p:cTn>
                              </p:par>
                            </p:childTnLst>
                          </p:cTn>
                        </p:par>
                        <p:par>
                          <p:cTn id="16" fill="hold">
                            <p:stCondLst>
                              <p:cond delay="1500"/>
                            </p:stCondLst>
                            <p:childTnLst>
                              <p:par>
                                <p:cTn id="17" presetID="31"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fltVal val="0"/>
                                          </p:val>
                                        </p:tav>
                                        <p:tav tm="100000">
                                          <p:val>
                                            <p:strVal val="#ppt_w"/>
                                          </p:val>
                                        </p:tav>
                                      </p:tavLst>
                                    </p:anim>
                                    <p:anim calcmode="lin" valueType="num">
                                      <p:cBhvr>
                                        <p:cTn id="20" dur="1000" fill="hold"/>
                                        <p:tgtEl>
                                          <p:spTgt spid="9"/>
                                        </p:tgtEl>
                                        <p:attrNameLst>
                                          <p:attrName>ppt_h</p:attrName>
                                        </p:attrNameLst>
                                      </p:cBhvr>
                                      <p:tavLst>
                                        <p:tav tm="0">
                                          <p:val>
                                            <p:fltVal val="0"/>
                                          </p:val>
                                        </p:tav>
                                        <p:tav tm="100000">
                                          <p:val>
                                            <p:strVal val="#ppt_h"/>
                                          </p:val>
                                        </p:tav>
                                      </p:tavLst>
                                    </p:anim>
                                    <p:anim calcmode="lin" valueType="num">
                                      <p:cBhvr>
                                        <p:cTn id="21" dur="1000" fill="hold"/>
                                        <p:tgtEl>
                                          <p:spTgt spid="9"/>
                                        </p:tgtEl>
                                        <p:attrNameLst>
                                          <p:attrName>style.rotation</p:attrName>
                                        </p:attrNameLst>
                                      </p:cBhvr>
                                      <p:tavLst>
                                        <p:tav tm="0">
                                          <p:val>
                                            <p:fltVal val="90"/>
                                          </p:val>
                                        </p:tav>
                                        <p:tav tm="100000">
                                          <p:val>
                                            <p:fltVal val="0"/>
                                          </p:val>
                                        </p:tav>
                                      </p:tavLst>
                                    </p:anim>
                                    <p:animEffect transition="in" filter="fade">
                                      <p:cBhvr>
                                        <p:cTn id="22" dur="1000"/>
                                        <p:tgtEl>
                                          <p:spTgt spid="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childTnLst>
                          </p:cTn>
                        </p:par>
                        <p:par>
                          <p:cTn id="26" fill="hold">
                            <p:stCondLst>
                              <p:cond delay="2500"/>
                            </p:stCondLst>
                            <p:childTnLst>
                              <p:par>
                                <p:cTn id="27" presetID="31" presetClass="entr" presetSubtype="0"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p:cTn id="29" dur="1000" fill="hold"/>
                                        <p:tgtEl>
                                          <p:spTgt spid="10"/>
                                        </p:tgtEl>
                                        <p:attrNameLst>
                                          <p:attrName>ppt_w</p:attrName>
                                        </p:attrNameLst>
                                      </p:cBhvr>
                                      <p:tavLst>
                                        <p:tav tm="0">
                                          <p:val>
                                            <p:fltVal val="0"/>
                                          </p:val>
                                        </p:tav>
                                        <p:tav tm="100000">
                                          <p:val>
                                            <p:strVal val="#ppt_w"/>
                                          </p:val>
                                        </p:tav>
                                      </p:tavLst>
                                    </p:anim>
                                    <p:anim calcmode="lin" valueType="num">
                                      <p:cBhvr>
                                        <p:cTn id="30" dur="1000" fill="hold"/>
                                        <p:tgtEl>
                                          <p:spTgt spid="10"/>
                                        </p:tgtEl>
                                        <p:attrNameLst>
                                          <p:attrName>ppt_h</p:attrName>
                                        </p:attrNameLst>
                                      </p:cBhvr>
                                      <p:tavLst>
                                        <p:tav tm="0">
                                          <p:val>
                                            <p:fltVal val="0"/>
                                          </p:val>
                                        </p:tav>
                                        <p:tav tm="100000">
                                          <p:val>
                                            <p:strVal val="#ppt_h"/>
                                          </p:val>
                                        </p:tav>
                                      </p:tavLst>
                                    </p:anim>
                                    <p:anim calcmode="lin" valueType="num">
                                      <p:cBhvr>
                                        <p:cTn id="31" dur="1000" fill="hold"/>
                                        <p:tgtEl>
                                          <p:spTgt spid="10"/>
                                        </p:tgtEl>
                                        <p:attrNameLst>
                                          <p:attrName>style.rotation</p:attrName>
                                        </p:attrNameLst>
                                      </p:cBhvr>
                                      <p:tavLst>
                                        <p:tav tm="0">
                                          <p:val>
                                            <p:fltVal val="90"/>
                                          </p:val>
                                        </p:tav>
                                        <p:tav tm="100000">
                                          <p:val>
                                            <p:fltVal val="0"/>
                                          </p:val>
                                        </p:tav>
                                      </p:tavLst>
                                    </p:anim>
                                    <p:animEffect transition="in" filter="fade">
                                      <p:cBhvr>
                                        <p:cTn id="32" dur="1000"/>
                                        <p:tgtEl>
                                          <p:spTgt spid="10"/>
                                        </p:tgtEl>
                                      </p:cBhvr>
                                    </p:animEffect>
                                  </p:childTnLst>
                                </p:cTn>
                              </p:par>
                            </p:childTnLst>
                          </p:cTn>
                        </p:par>
                        <p:par>
                          <p:cTn id="33" fill="hold">
                            <p:stCondLst>
                              <p:cond delay="3500"/>
                            </p:stCondLst>
                            <p:childTnLst>
                              <p:par>
                                <p:cTn id="34" presetID="42" presetClass="entr" presetSubtype="0" fill="hold" nodeType="after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1000"/>
                                        <p:tgtEl>
                                          <p:spTgt spid="16"/>
                                        </p:tgtEl>
                                      </p:cBhvr>
                                    </p:animEffect>
                                    <p:anim calcmode="lin" valueType="num">
                                      <p:cBhvr>
                                        <p:cTn id="37" dur="1000" fill="hold"/>
                                        <p:tgtEl>
                                          <p:spTgt spid="16"/>
                                        </p:tgtEl>
                                        <p:attrNameLst>
                                          <p:attrName>ppt_x</p:attrName>
                                        </p:attrNameLst>
                                      </p:cBhvr>
                                      <p:tavLst>
                                        <p:tav tm="0">
                                          <p:val>
                                            <p:strVal val="#ppt_x"/>
                                          </p:val>
                                        </p:tav>
                                        <p:tav tm="100000">
                                          <p:val>
                                            <p:strVal val="#ppt_x"/>
                                          </p:val>
                                        </p:tav>
                                      </p:tavLst>
                                    </p:anim>
                                    <p:anim calcmode="lin" valueType="num">
                                      <p:cBhvr>
                                        <p:cTn id="38" dur="1000" fill="hold"/>
                                        <p:tgtEl>
                                          <p:spTgt spid="16"/>
                                        </p:tgtEl>
                                        <p:attrNameLst>
                                          <p:attrName>ppt_y</p:attrName>
                                        </p:attrNameLst>
                                      </p:cBhvr>
                                      <p:tavLst>
                                        <p:tav tm="0">
                                          <p:val>
                                            <p:strVal val="#ppt_y+.1"/>
                                          </p:val>
                                        </p:tav>
                                        <p:tav tm="100000">
                                          <p:val>
                                            <p:strVal val="#ppt_y"/>
                                          </p:val>
                                        </p:tav>
                                      </p:tavLst>
                                    </p:anim>
                                  </p:childTnLst>
                                </p:cTn>
                              </p:par>
                              <p:par>
                                <p:cTn id="39" presetID="10" presetClass="entr" presetSubtype="0"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500"/>
                                        <p:tgtEl>
                                          <p:spTgt spid="12"/>
                                        </p:tgtEl>
                                      </p:cBhvr>
                                    </p:animEffect>
                                  </p:childTnLst>
                                </p:cTn>
                              </p:par>
                            </p:childTnLst>
                          </p:cTn>
                        </p:par>
                        <p:par>
                          <p:cTn id="42" fill="hold">
                            <p:stCondLst>
                              <p:cond delay="4500"/>
                            </p:stCondLst>
                            <p:childTnLst>
                              <p:par>
                                <p:cTn id="43" presetID="10" presetClass="entr" presetSubtype="0" fill="hold" nodeType="after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fade">
                                      <p:cBhvr>
                                        <p:cTn id="4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 coins arrondis 42">
            <a:extLst>
              <a:ext uri="{FF2B5EF4-FFF2-40B4-BE49-F238E27FC236}">
                <a16:creationId xmlns:a16="http://schemas.microsoft.com/office/drawing/2014/main" id="{664FDA3E-F684-472F-A34B-EC3331BA46EA}"/>
              </a:ext>
            </a:extLst>
          </p:cNvPr>
          <p:cNvSpPr/>
          <p:nvPr/>
        </p:nvSpPr>
        <p:spPr>
          <a:xfrm>
            <a:off x="3980746" y="767375"/>
            <a:ext cx="7100037" cy="5310482"/>
          </a:xfrm>
          <a:prstGeom prst="roundRect">
            <a:avLst>
              <a:gd name="adj" fmla="val 10605"/>
            </a:avLst>
          </a:prstGeom>
          <a:solidFill>
            <a:srgbClr val="FFFF66"/>
          </a:solidFill>
          <a:ln>
            <a:noFill/>
          </a:ln>
          <a:effectLst>
            <a:outerShdw blurRad="330200" dist="50800" dir="2280000" sx="102000" sy="102000" algn="ctr"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sp>
        <p:nvSpPr>
          <p:cNvPr id="44" name="Rectangle : coins arrondis 43">
            <a:extLst>
              <a:ext uri="{FF2B5EF4-FFF2-40B4-BE49-F238E27FC236}">
                <a16:creationId xmlns:a16="http://schemas.microsoft.com/office/drawing/2014/main" id="{165C7579-C42F-40CF-9636-D5C28CB471C1}"/>
              </a:ext>
            </a:extLst>
          </p:cNvPr>
          <p:cNvSpPr/>
          <p:nvPr/>
        </p:nvSpPr>
        <p:spPr>
          <a:xfrm>
            <a:off x="4070071" y="1648032"/>
            <a:ext cx="6872570" cy="4261279"/>
          </a:xfrm>
          <a:prstGeom prst="roundRect">
            <a:avLst>
              <a:gd name="adj" fmla="val 790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7" name="Image 6">
            <a:extLst>
              <a:ext uri="{FF2B5EF4-FFF2-40B4-BE49-F238E27FC236}">
                <a16:creationId xmlns:a16="http://schemas.microsoft.com/office/drawing/2014/main" id="{10747708-A996-4B77-BA08-CFD06BA96A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667" y="6281189"/>
            <a:ext cx="1456724" cy="419842"/>
          </a:xfrm>
          <a:prstGeom prst="rect">
            <a:avLst/>
          </a:prstGeom>
        </p:spPr>
      </p:pic>
      <p:pic>
        <p:nvPicPr>
          <p:cNvPr id="9" name="Image 8">
            <a:extLst>
              <a:ext uri="{FF2B5EF4-FFF2-40B4-BE49-F238E27FC236}">
                <a16:creationId xmlns:a16="http://schemas.microsoft.com/office/drawing/2014/main" id="{8EE5A1DC-CDB7-4416-90A1-99DC152BFF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99420" y="6282287"/>
            <a:ext cx="1452913" cy="418743"/>
          </a:xfrm>
          <a:prstGeom prst="rect">
            <a:avLst/>
          </a:prstGeom>
        </p:spPr>
      </p:pic>
      <p:pic>
        <p:nvPicPr>
          <p:cNvPr id="10" name="Image 9">
            <a:extLst>
              <a:ext uri="{FF2B5EF4-FFF2-40B4-BE49-F238E27FC236}">
                <a16:creationId xmlns:a16="http://schemas.microsoft.com/office/drawing/2014/main" id="{45584A95-C541-48A0-BEBA-9B42E46BF1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56961" y="170181"/>
            <a:ext cx="823359" cy="342010"/>
          </a:xfrm>
          <a:prstGeom prst="rect">
            <a:avLst/>
          </a:prstGeom>
        </p:spPr>
      </p:pic>
      <p:pic>
        <p:nvPicPr>
          <p:cNvPr id="11" name="Image 10">
            <a:extLst>
              <a:ext uri="{FF2B5EF4-FFF2-40B4-BE49-F238E27FC236}">
                <a16:creationId xmlns:a16="http://schemas.microsoft.com/office/drawing/2014/main" id="{BCD8DF88-6F52-4CB8-9B4E-78DF537A41B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35260" y="162561"/>
            <a:ext cx="59689" cy="366661"/>
          </a:xfrm>
          <a:prstGeom prst="rect">
            <a:avLst/>
          </a:prstGeom>
        </p:spPr>
      </p:pic>
      <p:pic>
        <p:nvPicPr>
          <p:cNvPr id="12" name="Image 11">
            <a:extLst>
              <a:ext uri="{FF2B5EF4-FFF2-40B4-BE49-F238E27FC236}">
                <a16:creationId xmlns:a16="http://schemas.microsoft.com/office/drawing/2014/main" id="{4A594A96-9474-4B6B-A4D4-12BF36D5C78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576559" y="170181"/>
            <a:ext cx="263526" cy="353510"/>
          </a:xfrm>
          <a:prstGeom prst="rect">
            <a:avLst/>
          </a:prstGeom>
        </p:spPr>
      </p:pic>
      <p:pic>
        <p:nvPicPr>
          <p:cNvPr id="13" name="Image 12">
            <a:extLst>
              <a:ext uri="{FF2B5EF4-FFF2-40B4-BE49-F238E27FC236}">
                <a16:creationId xmlns:a16="http://schemas.microsoft.com/office/drawing/2014/main" id="{4B30D668-CF9E-4971-A17B-2C3EBD0D5D5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036935" y="186690"/>
            <a:ext cx="325501" cy="325501"/>
          </a:xfrm>
          <a:prstGeom prst="rect">
            <a:avLst/>
          </a:prstGeom>
        </p:spPr>
      </p:pic>
      <p:pic>
        <p:nvPicPr>
          <p:cNvPr id="14" name="Image 13">
            <a:extLst>
              <a:ext uri="{FF2B5EF4-FFF2-40B4-BE49-F238E27FC236}">
                <a16:creationId xmlns:a16="http://schemas.microsoft.com/office/drawing/2014/main" id="{0C4F27B8-8FEE-4970-8F93-0392782DE34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736705" y="222631"/>
            <a:ext cx="246444" cy="240283"/>
          </a:xfrm>
          <a:prstGeom prst="rect">
            <a:avLst/>
          </a:prstGeom>
        </p:spPr>
      </p:pic>
      <p:sp>
        <p:nvSpPr>
          <p:cNvPr id="15" name="Rectangle : coins arrondis 14">
            <a:extLst>
              <a:ext uri="{FF2B5EF4-FFF2-40B4-BE49-F238E27FC236}">
                <a16:creationId xmlns:a16="http://schemas.microsoft.com/office/drawing/2014/main" id="{5A7E4AE8-ACB7-4A01-84D2-3BD7F933E283}"/>
              </a:ext>
            </a:extLst>
          </p:cNvPr>
          <p:cNvSpPr/>
          <p:nvPr/>
        </p:nvSpPr>
        <p:spPr>
          <a:xfrm rot="2362016">
            <a:off x="2982504" y="-167560"/>
            <a:ext cx="705962" cy="705962"/>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 coins arrondis 15">
            <a:extLst>
              <a:ext uri="{FF2B5EF4-FFF2-40B4-BE49-F238E27FC236}">
                <a16:creationId xmlns:a16="http://schemas.microsoft.com/office/drawing/2014/main" id="{068D4D8E-3BEE-4A32-8263-0CC061C14156}"/>
              </a:ext>
            </a:extLst>
          </p:cNvPr>
          <p:cNvSpPr/>
          <p:nvPr/>
        </p:nvSpPr>
        <p:spPr>
          <a:xfrm rot="1018881">
            <a:off x="2367082" y="5268756"/>
            <a:ext cx="419507" cy="419507"/>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 coins arrondis 16">
            <a:extLst>
              <a:ext uri="{FF2B5EF4-FFF2-40B4-BE49-F238E27FC236}">
                <a16:creationId xmlns:a16="http://schemas.microsoft.com/office/drawing/2014/main" id="{CB2C8708-6A36-41BA-AAD9-6A693BC1F2FD}"/>
              </a:ext>
            </a:extLst>
          </p:cNvPr>
          <p:cNvSpPr/>
          <p:nvPr/>
        </p:nvSpPr>
        <p:spPr>
          <a:xfrm rot="21091630">
            <a:off x="1363780" y="5631500"/>
            <a:ext cx="217757" cy="217757"/>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ZoneTexte 17">
            <a:extLst>
              <a:ext uri="{FF2B5EF4-FFF2-40B4-BE49-F238E27FC236}">
                <a16:creationId xmlns:a16="http://schemas.microsoft.com/office/drawing/2014/main" id="{4B25F560-2700-45C3-B5AF-14999165AEAD}"/>
              </a:ext>
            </a:extLst>
          </p:cNvPr>
          <p:cNvSpPr txBox="1"/>
          <p:nvPr/>
        </p:nvSpPr>
        <p:spPr>
          <a:xfrm>
            <a:off x="541708" y="1055910"/>
            <a:ext cx="2352010" cy="502702"/>
          </a:xfrm>
          <a:prstGeom prst="rect">
            <a:avLst/>
          </a:prstGeom>
          <a:noFill/>
        </p:spPr>
        <p:txBody>
          <a:bodyPr wrap="square" rtlCol="0">
            <a:spAutoFit/>
          </a:bodyPr>
          <a:lstStyle/>
          <a:p>
            <a:pPr>
              <a:lnSpc>
                <a:spcPts val="3200"/>
              </a:lnSpc>
            </a:pPr>
            <a:r>
              <a:rPr lang="fr-FR" sz="3000" dirty="0">
                <a:solidFill>
                  <a:srgbClr val="171C6A"/>
                </a:solidFill>
                <a:latin typeface="Work Sans SemiBold" panose="00000700000000000000" pitchFamily="2" charset="0"/>
              </a:rPr>
              <a:t>Mes menus</a:t>
            </a:r>
          </a:p>
        </p:txBody>
      </p:sp>
      <p:sp>
        <p:nvSpPr>
          <p:cNvPr id="31" name="Espace réservé du texte 13">
            <a:extLst>
              <a:ext uri="{FF2B5EF4-FFF2-40B4-BE49-F238E27FC236}">
                <a16:creationId xmlns:a16="http://schemas.microsoft.com/office/drawing/2014/main" id="{BB8DFBF7-18E2-4326-A185-5D3949ECB4B1}"/>
              </a:ext>
            </a:extLst>
          </p:cNvPr>
          <p:cNvSpPr txBox="1">
            <a:spLocks/>
          </p:cNvSpPr>
          <p:nvPr/>
        </p:nvSpPr>
        <p:spPr>
          <a:xfrm>
            <a:off x="-5461668" y="-668"/>
            <a:ext cx="5334672" cy="717110"/>
          </a:xfrm>
          <a:prstGeom prst="rect">
            <a:avLst/>
          </a:prstGeom>
        </p:spPr>
        <p:style>
          <a:lnRef idx="2">
            <a:schemeClr val="accent1"/>
          </a:lnRef>
          <a:fillRef idx="1">
            <a:schemeClr val="lt1"/>
          </a:fillRef>
          <a:effectRef idx="0">
            <a:schemeClr val="accent1"/>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marL="0" indent="0">
              <a:buNone/>
            </a:pPr>
            <a:r>
              <a:rPr lang="fr-FR" sz="2000" dirty="0"/>
              <a:t>Scène 10</a:t>
            </a:r>
          </a:p>
          <a:p>
            <a:pPr marL="0" indent="0">
              <a:buNone/>
            </a:pPr>
            <a:endParaRPr lang="fr-FR" sz="2000" dirty="0"/>
          </a:p>
        </p:txBody>
      </p:sp>
      <p:sp>
        <p:nvSpPr>
          <p:cNvPr id="32" name="Espace réservé du texte 12">
            <a:extLst>
              <a:ext uri="{FF2B5EF4-FFF2-40B4-BE49-F238E27FC236}">
                <a16:creationId xmlns:a16="http://schemas.microsoft.com/office/drawing/2014/main" id="{96CF4625-51DB-4388-BCA6-EF9BC7B71FB7}"/>
              </a:ext>
            </a:extLst>
          </p:cNvPr>
          <p:cNvSpPr txBox="1">
            <a:spLocks/>
          </p:cNvSpPr>
          <p:nvPr/>
        </p:nvSpPr>
        <p:spPr>
          <a:xfrm>
            <a:off x="-5473700" y="838199"/>
            <a:ext cx="5309272" cy="8362829"/>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t"/>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1800" dirty="0">
                <a:solidFill>
                  <a:schemeClr val="tx2"/>
                </a:solidFill>
                <a:latin typeface="Century Gothic" panose="020B0502020202020204" pitchFamily="34" charset="0"/>
              </a:rPr>
              <a:t>Spécification de la vue</a:t>
            </a:r>
          </a:p>
          <a:p>
            <a:pPr marL="171450" indent="-171450" algn="l">
              <a:buFont typeface="Wingdings" panose="05000000000000000000" pitchFamily="2" charset="2"/>
              <a:buChar char="Ø"/>
            </a:pPr>
            <a:endParaRPr lang="fr-FR" sz="2400" dirty="0">
              <a:solidFill>
                <a:schemeClr val="tx2"/>
              </a:solidFill>
            </a:endParaRPr>
          </a:p>
          <a:p>
            <a:pPr marL="171450" indent="-171450" algn="l">
              <a:buFont typeface="Wingdings" panose="05000000000000000000" pitchFamily="2" charset="2"/>
              <a:buChar char="Ø"/>
            </a:pPr>
            <a:r>
              <a:rPr lang="fr-FR" sz="1800" dirty="0">
                <a:solidFill>
                  <a:schemeClr val="tx1"/>
                </a:solidFill>
                <a:latin typeface="Alstom" panose="02000503020000020004" pitchFamily="2" charset="0"/>
              </a:rPr>
              <a:t>  </a:t>
            </a:r>
            <a:r>
              <a:rPr lang="fr-FR" sz="2000" dirty="0">
                <a:solidFill>
                  <a:schemeClr val="tx1"/>
                </a:solidFill>
                <a:latin typeface="Calibri" panose="020F0502020204030204" pitchFamily="34" charset="0"/>
                <a:cs typeface="Calibri" panose="020F0502020204030204" pitchFamily="34" charset="0"/>
              </a:rPr>
              <a:t>Nom de la vue « type » :</a:t>
            </a:r>
          </a:p>
          <a:p>
            <a:pPr>
              <a:lnSpc>
                <a:spcPts val="3200"/>
              </a:lnSpc>
            </a:pPr>
            <a:r>
              <a:rPr lang="fr-FR" sz="2000" dirty="0">
                <a:solidFill>
                  <a:srgbClr val="171C6A"/>
                </a:solidFill>
                <a:latin typeface="Work Sans SemiBold" panose="00000700000000000000" pitchFamily="2" charset="0"/>
              </a:rPr>
              <a:t>Mes menus</a:t>
            </a:r>
          </a:p>
          <a:p>
            <a:pPr marL="171450" indent="-171450" algn="l">
              <a:buFont typeface="Wingdings" panose="05000000000000000000" pitchFamily="2" charset="2"/>
              <a:buChar char="Ø"/>
            </a:pPr>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Objectif / message principal de cette vue :</a:t>
            </a:r>
          </a:p>
          <a:p>
            <a:pPr algn="l"/>
            <a:r>
              <a:rPr lang="fr-FR" sz="2000" dirty="0">
                <a:solidFill>
                  <a:schemeClr val="tx1"/>
                </a:solidFill>
                <a:latin typeface="Calibri" panose="020F0502020204030204" pitchFamily="34" charset="0"/>
                <a:cs typeface="Calibri" panose="020F0502020204030204" pitchFamily="34" charset="0"/>
              </a:rPr>
              <a:t>Glisser déposer les différents items dans les catégories Augmenter, Aller vers et Réduire</a:t>
            </a:r>
          </a:p>
          <a:p>
            <a:pPr marL="285750" indent="-285750" algn="l">
              <a:buFont typeface="Wingdings" panose="05000000000000000000" pitchFamily="2" charset="2"/>
              <a:buChar char="Ø"/>
            </a:pPr>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Document / média de référence :</a:t>
            </a:r>
          </a:p>
          <a:p>
            <a:r>
              <a:rPr lang="fr-FR" sz="1800" dirty="0">
                <a:solidFill>
                  <a:schemeClr val="tx1"/>
                </a:solidFill>
                <a:latin typeface="Calibri" panose="020F0502020204030204" pitchFamily="34" charset="0"/>
                <a:cs typeface="Calibri" panose="020F0502020204030204" pitchFamily="34" charset="0"/>
              </a:rPr>
              <a:t>Charte graphique</a:t>
            </a:r>
          </a:p>
          <a:p>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Description de l'animation :</a:t>
            </a:r>
            <a:endParaRPr lang="en-US" sz="2000" b="1" dirty="0">
              <a:solidFill>
                <a:schemeClr val="tx1"/>
              </a:solidFill>
            </a:endParaRPr>
          </a:p>
          <a:p>
            <a:pPr algn="l"/>
            <a:r>
              <a:rPr lang="fr-FR" sz="1800" dirty="0">
                <a:solidFill>
                  <a:schemeClr val="tx1"/>
                </a:solidFill>
                <a:latin typeface="Calibri" panose="020F0502020204030204" pitchFamily="34" charset="0"/>
                <a:cs typeface="Calibri" panose="020F0502020204030204" pitchFamily="34" charset="0"/>
              </a:rPr>
              <a:t>Affichage synchronisée avec la voix-off.</a:t>
            </a:r>
          </a:p>
          <a:p>
            <a:pPr algn="l"/>
            <a:r>
              <a:rPr lang="fr-FR" sz="1800" dirty="0">
                <a:solidFill>
                  <a:schemeClr val="tx1"/>
                </a:solidFill>
                <a:latin typeface="Calibri" panose="020F0502020204030204" pitchFamily="34" charset="0"/>
                <a:cs typeface="Calibri" panose="020F0502020204030204" pitchFamily="34" charset="0"/>
              </a:rPr>
              <a:t>1 : Entrée du titre de la gauche vers la droite.</a:t>
            </a:r>
          </a:p>
          <a:p>
            <a:pPr algn="l"/>
            <a:r>
              <a:rPr lang="fr-FR" sz="1800" dirty="0">
                <a:solidFill>
                  <a:schemeClr val="tx1"/>
                </a:solidFill>
                <a:latin typeface="Calibri" panose="020F0502020204030204" pitchFamily="34" charset="0"/>
                <a:cs typeface="Calibri" panose="020F0502020204030204" pitchFamily="34" charset="0"/>
              </a:rPr>
              <a:t>2 : Entrée de l’image de la droite vers la gauche.</a:t>
            </a:r>
          </a:p>
          <a:p>
            <a:pPr algn="just"/>
            <a:r>
              <a:rPr lang="fr-FR" sz="1800" dirty="0">
                <a:solidFill>
                  <a:schemeClr val="tx1"/>
                </a:solidFill>
                <a:latin typeface="Calibri" panose="020F0502020204030204" pitchFamily="34" charset="0"/>
                <a:cs typeface="Calibri" panose="020F0502020204030204" pitchFamily="34" charset="0"/>
              </a:rPr>
              <a:t>3 : Entrée fondue de la consigne</a:t>
            </a:r>
          </a:p>
          <a:p>
            <a:pPr algn="just"/>
            <a:r>
              <a:rPr lang="fr-FR" sz="1800" dirty="0">
                <a:solidFill>
                  <a:schemeClr val="tx1"/>
                </a:solidFill>
                <a:latin typeface="Calibri" panose="020F0502020204030204" pitchFamily="34" charset="0"/>
                <a:cs typeface="Calibri" panose="020F0502020204030204" pitchFamily="34" charset="0"/>
              </a:rPr>
              <a:t>4 : Entrée flottant entrant vers le haut du cadre jaune et blanc avec le texte explicatif</a:t>
            </a:r>
          </a:p>
          <a:p>
            <a:pPr algn="just"/>
            <a:r>
              <a:rPr lang="fr-FR" sz="1800" dirty="0">
                <a:solidFill>
                  <a:schemeClr val="tx1"/>
                </a:solidFill>
                <a:latin typeface="Calibri" panose="020F0502020204030204" pitchFamily="34" charset="0"/>
                <a:cs typeface="Calibri" panose="020F0502020204030204" pitchFamily="34" charset="0"/>
              </a:rPr>
              <a:t>5 : Entrée fondue des éléments de réponse</a:t>
            </a:r>
          </a:p>
          <a:p>
            <a:pPr algn="just"/>
            <a:r>
              <a:rPr lang="fr-FR" sz="1800" dirty="0">
                <a:solidFill>
                  <a:schemeClr val="tx1"/>
                </a:solidFill>
                <a:latin typeface="Calibri" panose="020F0502020204030204" pitchFamily="34" charset="0"/>
                <a:cs typeface="Calibri" panose="020F0502020204030204" pitchFamily="34" charset="0"/>
              </a:rPr>
              <a:t>6 : Entrée fondue du curseur de la souris qui vient changer la couleur du bouton Valider</a:t>
            </a:r>
          </a:p>
          <a:p>
            <a:pPr algn="just"/>
            <a:endParaRPr lang="fr-FR" sz="1800" dirty="0">
              <a:solidFill>
                <a:schemeClr val="tx1"/>
              </a:solidFill>
              <a:latin typeface="Calibri" panose="020F0502020204030204" pitchFamily="34" charset="0"/>
              <a:cs typeface="Calibri" panose="020F0502020204030204" pitchFamily="34" charset="0"/>
            </a:endParaRPr>
          </a:p>
          <a:p>
            <a:pPr algn="l"/>
            <a:endParaRPr lang="fr-FR" sz="2000" dirty="0">
              <a:solidFill>
                <a:schemeClr val="tx1"/>
              </a:solidFill>
              <a:latin typeface="Calibri" panose="020F0502020204030204" pitchFamily="34" charset="0"/>
              <a:cs typeface="Calibri" panose="020F0502020204030204" pitchFamily="34" charset="0"/>
            </a:endParaRPr>
          </a:p>
          <a:p>
            <a:r>
              <a:rPr lang="fr-FR" sz="1800" dirty="0">
                <a:solidFill>
                  <a:srgbClr val="0070C0"/>
                </a:solidFill>
                <a:latin typeface="Calibri" panose="020F0502020204030204" pitchFamily="34" charset="0"/>
                <a:cs typeface="Calibri" panose="020F0502020204030204" pitchFamily="34" charset="0"/>
              </a:rPr>
              <a:t>Pour tout le module : Le patient peut revoir la slide, mettre en pause et afficher ou non les sous-titres.</a:t>
            </a:r>
          </a:p>
          <a:p>
            <a:pPr algn="l"/>
            <a:endParaRPr lang="fr-FR" sz="1800" dirty="0"/>
          </a:p>
          <a:p>
            <a:pPr algn="l"/>
            <a:endParaRPr lang="fr-FR" sz="1100" dirty="0"/>
          </a:p>
        </p:txBody>
      </p:sp>
      <p:sp>
        <p:nvSpPr>
          <p:cNvPr id="33" name="Espace réservé du texte 13">
            <a:extLst>
              <a:ext uri="{FF2B5EF4-FFF2-40B4-BE49-F238E27FC236}">
                <a16:creationId xmlns:a16="http://schemas.microsoft.com/office/drawing/2014/main" id="{E2A0B0B9-4ADF-449E-B88C-5F5CC527614D}"/>
              </a:ext>
            </a:extLst>
          </p:cNvPr>
          <p:cNvSpPr txBox="1">
            <a:spLocks/>
          </p:cNvSpPr>
          <p:nvPr/>
        </p:nvSpPr>
        <p:spPr>
          <a:xfrm>
            <a:off x="12334151" y="24731"/>
            <a:ext cx="5168824" cy="4407569"/>
          </a:xfrm>
          <a:prstGeom prst="rect">
            <a:avLst/>
          </a:prstGeom>
        </p:spPr>
        <p:style>
          <a:lnRef idx="2">
            <a:schemeClr val="accent2"/>
          </a:lnRef>
          <a:fillRef idx="1">
            <a:schemeClr val="lt1"/>
          </a:fillRef>
          <a:effectRef idx="0">
            <a:schemeClr val="accent2"/>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2000" dirty="0">
                <a:solidFill>
                  <a:schemeClr val="tx2"/>
                </a:solidFill>
                <a:latin typeface="Century Gothic" panose="020B0502020202020204" pitchFamily="34" charset="0"/>
              </a:rPr>
              <a:t>Commentaires Léa / Inès</a:t>
            </a:r>
          </a:p>
          <a:p>
            <a:pPr algn="ctr"/>
            <a:endParaRPr lang="fr-FR" sz="2000" dirty="0">
              <a:solidFill>
                <a:schemeClr val="tx2"/>
              </a:solidFill>
              <a:latin typeface="Century Gothic" panose="020B0502020202020204" pitchFamily="34" charset="0"/>
            </a:endParaRPr>
          </a:p>
          <a:p>
            <a:pPr algn="ctr"/>
            <a:r>
              <a:rPr lang="fr-FR" sz="2000" dirty="0">
                <a:solidFill>
                  <a:schemeClr val="tx2"/>
                </a:solidFill>
                <a:latin typeface="Century Gothic" panose="020B0502020202020204" pitchFamily="34" charset="0"/>
              </a:rPr>
              <a:t>La flèche montre le chemin à suivre, cliquer sur le bouton puis un exemple d’aliment à glisser dans l’assiette.</a:t>
            </a:r>
          </a:p>
        </p:txBody>
      </p:sp>
      <p:sp>
        <p:nvSpPr>
          <p:cNvPr id="34" name="Espace réservé du texte 13">
            <a:extLst>
              <a:ext uri="{FF2B5EF4-FFF2-40B4-BE49-F238E27FC236}">
                <a16:creationId xmlns:a16="http://schemas.microsoft.com/office/drawing/2014/main" id="{C0AB06CE-6C30-4EB4-AD01-59B00071E75A}"/>
              </a:ext>
            </a:extLst>
          </p:cNvPr>
          <p:cNvSpPr txBox="1">
            <a:spLocks/>
          </p:cNvSpPr>
          <p:nvPr/>
        </p:nvSpPr>
        <p:spPr>
          <a:xfrm>
            <a:off x="12384951" y="5052085"/>
            <a:ext cx="5067224" cy="4131469"/>
          </a:xfrm>
          <a:prstGeom prst="rect">
            <a:avLst/>
          </a:prstGeom>
        </p:spPr>
        <p:style>
          <a:lnRef idx="2">
            <a:schemeClr val="accent2"/>
          </a:lnRef>
          <a:fillRef idx="1">
            <a:schemeClr val="lt1"/>
          </a:fillRef>
          <a:effectRef idx="0">
            <a:schemeClr val="accent2"/>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2000" dirty="0">
                <a:solidFill>
                  <a:schemeClr val="tx2"/>
                </a:solidFill>
                <a:latin typeface="Century Gothic" panose="020B0502020202020204" pitchFamily="34" charset="0"/>
              </a:rPr>
              <a:t>Commentaires Client</a:t>
            </a:r>
          </a:p>
          <a:p>
            <a:pPr algn="ctr"/>
            <a:endParaRPr lang="fr-FR" sz="2000" dirty="0">
              <a:solidFill>
                <a:schemeClr val="tx2"/>
              </a:solidFill>
              <a:latin typeface="Century Gothic" panose="020B0502020202020204" pitchFamily="34" charset="0"/>
            </a:endParaRPr>
          </a:p>
          <a:p>
            <a:endParaRPr lang="fr-FR" sz="1600" dirty="0">
              <a:solidFill>
                <a:schemeClr val="tx2"/>
              </a:solidFill>
            </a:endParaRPr>
          </a:p>
          <a:p>
            <a:endParaRPr lang="fr-FR" sz="1600" dirty="0">
              <a:solidFill>
                <a:schemeClr val="tx2"/>
              </a:solidFill>
              <a:latin typeface="Century Gothic" panose="020B0502020202020204" pitchFamily="34" charset="0"/>
            </a:endParaRPr>
          </a:p>
        </p:txBody>
      </p:sp>
      <p:sp>
        <p:nvSpPr>
          <p:cNvPr id="35" name="Espace réservé du texte 13">
            <a:extLst>
              <a:ext uri="{FF2B5EF4-FFF2-40B4-BE49-F238E27FC236}">
                <a16:creationId xmlns:a16="http://schemas.microsoft.com/office/drawing/2014/main" id="{2C3FB128-400C-4CA8-86BC-A30DD9C80FDB}"/>
              </a:ext>
            </a:extLst>
          </p:cNvPr>
          <p:cNvSpPr txBox="1">
            <a:spLocks/>
          </p:cNvSpPr>
          <p:nvPr/>
        </p:nvSpPr>
        <p:spPr>
          <a:xfrm>
            <a:off x="0" y="7079903"/>
            <a:ext cx="12192000" cy="3552807"/>
          </a:xfrm>
          <a:prstGeom prst="rect">
            <a:avLst/>
          </a:prstGeom>
        </p:spPr>
        <p:style>
          <a:lnRef idx="2">
            <a:schemeClr val="accent1"/>
          </a:lnRef>
          <a:fillRef idx="1">
            <a:schemeClr val="lt1"/>
          </a:fillRef>
          <a:effectRef idx="0">
            <a:schemeClr val="accent1"/>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r>
              <a:rPr lang="en-US" sz="2000" b="1" dirty="0" err="1"/>
              <a:t>Voix</a:t>
            </a:r>
            <a:r>
              <a:rPr lang="en-US" sz="2000" b="1" dirty="0"/>
              <a:t> off :</a:t>
            </a:r>
          </a:p>
          <a:p>
            <a:r>
              <a:rPr lang="fr-FR" sz="2000" dirty="0"/>
              <a:t>A partir de tes habitudes et du module précédent, compose tes menus de la journée en cliquant sur les boutons puis en déposant les aliments dans l’assiette.</a:t>
            </a:r>
          </a:p>
          <a:p>
            <a:r>
              <a:rPr lang="fr-FR" sz="2000" dirty="0">
                <a:solidFill>
                  <a:srgbClr val="171C6A"/>
                </a:solidFill>
                <a:latin typeface="Work Sans"/>
              </a:rPr>
              <a:t>Glisser-déposer les items dans l’assiette afin de composer ton petit déjeuner puis clique sur valider.</a:t>
            </a:r>
            <a:endParaRPr lang="fr-FR" sz="1800" dirty="0">
              <a:solidFill>
                <a:srgbClr val="171C6A"/>
              </a:solidFill>
              <a:latin typeface="Work Sans"/>
            </a:endParaRPr>
          </a:p>
        </p:txBody>
      </p:sp>
      <p:pic>
        <p:nvPicPr>
          <p:cNvPr id="46" name="Image 45">
            <a:extLst>
              <a:ext uri="{FF2B5EF4-FFF2-40B4-BE49-F238E27FC236}">
                <a16:creationId xmlns:a16="http://schemas.microsoft.com/office/drawing/2014/main" id="{6DCCF378-727C-42F6-AC86-DEA7BD2C460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423220" y="5366259"/>
            <a:ext cx="1064878" cy="306908"/>
          </a:xfrm>
          <a:prstGeom prst="rect">
            <a:avLst/>
          </a:prstGeom>
        </p:spPr>
      </p:pic>
      <p:pic>
        <p:nvPicPr>
          <p:cNvPr id="47" name="Image 46">
            <a:extLst>
              <a:ext uri="{FF2B5EF4-FFF2-40B4-BE49-F238E27FC236}">
                <a16:creationId xmlns:a16="http://schemas.microsoft.com/office/drawing/2014/main" id="{BCA12AAF-9FE1-4B65-9277-4BE6A88A4AD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214116" y="5509780"/>
            <a:ext cx="483985" cy="483985"/>
          </a:xfrm>
          <a:prstGeom prst="rect">
            <a:avLst/>
          </a:prstGeom>
        </p:spPr>
      </p:pic>
      <p:sp>
        <p:nvSpPr>
          <p:cNvPr id="48" name="ZoneTexte 47">
            <a:extLst>
              <a:ext uri="{FF2B5EF4-FFF2-40B4-BE49-F238E27FC236}">
                <a16:creationId xmlns:a16="http://schemas.microsoft.com/office/drawing/2014/main" id="{93673139-9A82-401C-9985-740D25709EAA}"/>
              </a:ext>
            </a:extLst>
          </p:cNvPr>
          <p:cNvSpPr txBox="1"/>
          <p:nvPr/>
        </p:nvSpPr>
        <p:spPr>
          <a:xfrm>
            <a:off x="4405557" y="917165"/>
            <a:ext cx="6250414" cy="646331"/>
          </a:xfrm>
          <a:prstGeom prst="rect">
            <a:avLst/>
          </a:prstGeom>
          <a:noFill/>
        </p:spPr>
        <p:txBody>
          <a:bodyPr wrap="square" rtlCol="0">
            <a:spAutoFit/>
          </a:bodyPr>
          <a:lstStyle/>
          <a:p>
            <a:pPr algn="ctr"/>
            <a:r>
              <a:rPr lang="fr-FR" b="1" dirty="0">
                <a:solidFill>
                  <a:srgbClr val="171C6A"/>
                </a:solidFill>
                <a:latin typeface="Work Sans"/>
              </a:rPr>
              <a:t>Glisser-déposer les items dans l’assiette afin de composer ton petit déjeuner puis clique sur valider</a:t>
            </a:r>
            <a:endParaRPr lang="fr-FR" sz="1600" b="1" dirty="0">
              <a:solidFill>
                <a:srgbClr val="171C6A"/>
              </a:solidFill>
              <a:latin typeface="Work Sans"/>
            </a:endParaRPr>
          </a:p>
        </p:txBody>
      </p:sp>
      <p:sp>
        <p:nvSpPr>
          <p:cNvPr id="45" name="ZoneTexte 44">
            <a:extLst>
              <a:ext uri="{FF2B5EF4-FFF2-40B4-BE49-F238E27FC236}">
                <a16:creationId xmlns:a16="http://schemas.microsoft.com/office/drawing/2014/main" id="{2569F1A8-5850-4CC1-A9BF-56A8A4D2DAD3}"/>
              </a:ext>
            </a:extLst>
          </p:cNvPr>
          <p:cNvSpPr txBox="1"/>
          <p:nvPr/>
        </p:nvSpPr>
        <p:spPr>
          <a:xfrm>
            <a:off x="616632" y="3211301"/>
            <a:ext cx="2810149" cy="1569660"/>
          </a:xfrm>
          <a:prstGeom prst="rect">
            <a:avLst/>
          </a:prstGeom>
          <a:noFill/>
        </p:spPr>
        <p:txBody>
          <a:bodyPr wrap="square" rtlCol="0">
            <a:spAutoFit/>
          </a:bodyPr>
          <a:lstStyle/>
          <a:p>
            <a:r>
              <a:rPr lang="fr-FR" sz="1600" dirty="0"/>
              <a:t>A partir de tes habitudes et du module précédent, compose tes menus de la journée en cliquant sur les boutons puis en déposant les aliments dans l’assiette.</a:t>
            </a:r>
          </a:p>
        </p:txBody>
      </p:sp>
      <p:grpSp>
        <p:nvGrpSpPr>
          <p:cNvPr id="49" name="Groupe 48">
            <a:extLst>
              <a:ext uri="{FF2B5EF4-FFF2-40B4-BE49-F238E27FC236}">
                <a16:creationId xmlns:a16="http://schemas.microsoft.com/office/drawing/2014/main" id="{4FE28D95-3428-4634-BD41-540DD6F29EDE}"/>
              </a:ext>
            </a:extLst>
          </p:cNvPr>
          <p:cNvGrpSpPr/>
          <p:nvPr/>
        </p:nvGrpSpPr>
        <p:grpSpPr>
          <a:xfrm>
            <a:off x="4092842" y="2040714"/>
            <a:ext cx="3509388" cy="1049655"/>
            <a:chOff x="8580566" y="1779904"/>
            <a:chExt cx="3509388" cy="1049655"/>
          </a:xfrm>
        </p:grpSpPr>
        <p:pic>
          <p:nvPicPr>
            <p:cNvPr id="50" name="Image 49">
              <a:extLst>
                <a:ext uri="{FF2B5EF4-FFF2-40B4-BE49-F238E27FC236}">
                  <a16:creationId xmlns:a16="http://schemas.microsoft.com/office/drawing/2014/main" id="{D5FD1F75-D8A2-44CC-8FC5-C64EF1399DD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580566" y="1779904"/>
              <a:ext cx="3509388" cy="1049655"/>
            </a:xfrm>
            <a:prstGeom prst="rect">
              <a:avLst/>
            </a:prstGeom>
          </p:spPr>
        </p:pic>
        <p:sp>
          <p:nvSpPr>
            <p:cNvPr id="53" name="ZoneTexte 52">
              <a:extLst>
                <a:ext uri="{FF2B5EF4-FFF2-40B4-BE49-F238E27FC236}">
                  <a16:creationId xmlns:a16="http://schemas.microsoft.com/office/drawing/2014/main" id="{98ACC363-C0F1-42AC-AD95-186AB989A983}"/>
                </a:ext>
              </a:extLst>
            </p:cNvPr>
            <p:cNvSpPr txBox="1"/>
            <p:nvPr/>
          </p:nvSpPr>
          <p:spPr>
            <a:xfrm>
              <a:off x="8989874" y="2079434"/>
              <a:ext cx="2810149" cy="338554"/>
            </a:xfrm>
            <a:prstGeom prst="rect">
              <a:avLst/>
            </a:prstGeom>
            <a:noFill/>
          </p:spPr>
          <p:txBody>
            <a:bodyPr wrap="square" rtlCol="0">
              <a:spAutoFit/>
            </a:bodyPr>
            <a:lstStyle/>
            <a:p>
              <a:r>
                <a:rPr lang="fr-FR" sz="1600" dirty="0">
                  <a:solidFill>
                    <a:schemeClr val="bg1"/>
                  </a:solidFill>
                </a:rPr>
                <a:t>Petit déjeuner</a:t>
              </a:r>
              <a:endParaRPr lang="fr-FR" sz="1400" dirty="0">
                <a:solidFill>
                  <a:schemeClr val="bg1"/>
                </a:solidFill>
                <a:latin typeface="Work Sans Medium" panose="00000600000000000000" pitchFamily="2" charset="0"/>
              </a:endParaRPr>
            </a:p>
          </p:txBody>
        </p:sp>
      </p:grpSp>
      <p:grpSp>
        <p:nvGrpSpPr>
          <p:cNvPr id="54" name="Groupe 53">
            <a:extLst>
              <a:ext uri="{FF2B5EF4-FFF2-40B4-BE49-F238E27FC236}">
                <a16:creationId xmlns:a16="http://schemas.microsoft.com/office/drawing/2014/main" id="{7DFA637A-2937-4985-B4BF-726C5C6648FE}"/>
              </a:ext>
            </a:extLst>
          </p:cNvPr>
          <p:cNvGrpSpPr/>
          <p:nvPr/>
        </p:nvGrpSpPr>
        <p:grpSpPr>
          <a:xfrm>
            <a:off x="4092842" y="3051674"/>
            <a:ext cx="3509388" cy="1049655"/>
            <a:chOff x="8580566" y="2790864"/>
            <a:chExt cx="3509388" cy="1049655"/>
          </a:xfrm>
        </p:grpSpPr>
        <p:pic>
          <p:nvPicPr>
            <p:cNvPr id="55" name="Image 54">
              <a:extLst>
                <a:ext uri="{FF2B5EF4-FFF2-40B4-BE49-F238E27FC236}">
                  <a16:creationId xmlns:a16="http://schemas.microsoft.com/office/drawing/2014/main" id="{8F1772C0-5BBC-495E-A662-CD2F24CFA2D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580566" y="2790864"/>
              <a:ext cx="3509388" cy="1049655"/>
            </a:xfrm>
            <a:prstGeom prst="rect">
              <a:avLst/>
            </a:prstGeom>
          </p:spPr>
        </p:pic>
        <p:sp>
          <p:nvSpPr>
            <p:cNvPr id="56" name="ZoneTexte 55">
              <a:extLst>
                <a:ext uri="{FF2B5EF4-FFF2-40B4-BE49-F238E27FC236}">
                  <a16:creationId xmlns:a16="http://schemas.microsoft.com/office/drawing/2014/main" id="{04D76150-1611-453F-9438-9D03026314AF}"/>
                </a:ext>
              </a:extLst>
            </p:cNvPr>
            <p:cNvSpPr txBox="1"/>
            <p:nvPr/>
          </p:nvSpPr>
          <p:spPr>
            <a:xfrm>
              <a:off x="8989874" y="3090446"/>
              <a:ext cx="2810149" cy="338554"/>
            </a:xfrm>
            <a:prstGeom prst="rect">
              <a:avLst/>
            </a:prstGeom>
            <a:noFill/>
          </p:spPr>
          <p:txBody>
            <a:bodyPr wrap="square" rtlCol="0">
              <a:spAutoFit/>
            </a:bodyPr>
            <a:lstStyle/>
            <a:p>
              <a:r>
                <a:rPr lang="fr-FR" sz="1600" dirty="0">
                  <a:solidFill>
                    <a:schemeClr val="bg1"/>
                  </a:solidFill>
                </a:rPr>
                <a:t>Déjeuner</a:t>
              </a:r>
              <a:endParaRPr lang="fr-FR" sz="1400" dirty="0">
                <a:solidFill>
                  <a:schemeClr val="bg1"/>
                </a:solidFill>
                <a:latin typeface="Work Sans Medium" panose="00000600000000000000" pitchFamily="2" charset="0"/>
              </a:endParaRPr>
            </a:p>
          </p:txBody>
        </p:sp>
      </p:grpSp>
      <p:grpSp>
        <p:nvGrpSpPr>
          <p:cNvPr id="57" name="Groupe 56">
            <a:extLst>
              <a:ext uri="{FF2B5EF4-FFF2-40B4-BE49-F238E27FC236}">
                <a16:creationId xmlns:a16="http://schemas.microsoft.com/office/drawing/2014/main" id="{6B0CC119-6BEC-430C-8FAA-3519CC5CD716}"/>
              </a:ext>
            </a:extLst>
          </p:cNvPr>
          <p:cNvGrpSpPr/>
          <p:nvPr/>
        </p:nvGrpSpPr>
        <p:grpSpPr>
          <a:xfrm>
            <a:off x="4070071" y="4101329"/>
            <a:ext cx="3509388" cy="1049655"/>
            <a:chOff x="8580566" y="2790864"/>
            <a:chExt cx="3509388" cy="1049655"/>
          </a:xfrm>
        </p:grpSpPr>
        <p:pic>
          <p:nvPicPr>
            <p:cNvPr id="58" name="Image 57">
              <a:extLst>
                <a:ext uri="{FF2B5EF4-FFF2-40B4-BE49-F238E27FC236}">
                  <a16:creationId xmlns:a16="http://schemas.microsoft.com/office/drawing/2014/main" id="{EBB9631C-F822-486F-A295-969F6D0AA877}"/>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580566" y="2790864"/>
              <a:ext cx="3509388" cy="1049655"/>
            </a:xfrm>
            <a:prstGeom prst="rect">
              <a:avLst/>
            </a:prstGeom>
          </p:spPr>
        </p:pic>
        <p:sp>
          <p:nvSpPr>
            <p:cNvPr id="59" name="ZoneTexte 58">
              <a:extLst>
                <a:ext uri="{FF2B5EF4-FFF2-40B4-BE49-F238E27FC236}">
                  <a16:creationId xmlns:a16="http://schemas.microsoft.com/office/drawing/2014/main" id="{11825241-E728-4DFD-84DA-518245CE2833}"/>
                </a:ext>
              </a:extLst>
            </p:cNvPr>
            <p:cNvSpPr txBox="1"/>
            <p:nvPr/>
          </p:nvSpPr>
          <p:spPr>
            <a:xfrm>
              <a:off x="8989874" y="3090446"/>
              <a:ext cx="2810149" cy="338554"/>
            </a:xfrm>
            <a:prstGeom prst="rect">
              <a:avLst/>
            </a:prstGeom>
            <a:noFill/>
          </p:spPr>
          <p:txBody>
            <a:bodyPr wrap="square" rtlCol="0">
              <a:spAutoFit/>
            </a:bodyPr>
            <a:lstStyle/>
            <a:p>
              <a:r>
                <a:rPr lang="fr-FR" sz="1600" dirty="0">
                  <a:solidFill>
                    <a:schemeClr val="bg1"/>
                  </a:solidFill>
                </a:rPr>
                <a:t>Diner</a:t>
              </a:r>
              <a:endParaRPr lang="fr-FR" sz="1400" dirty="0">
                <a:solidFill>
                  <a:schemeClr val="bg1"/>
                </a:solidFill>
                <a:latin typeface="Work Sans Medium" panose="00000600000000000000" pitchFamily="2" charset="0"/>
              </a:endParaRPr>
            </a:p>
          </p:txBody>
        </p:sp>
      </p:grpSp>
      <p:pic>
        <p:nvPicPr>
          <p:cNvPr id="60" name="Picture 2" descr="요리 - 무료 여행개 아이콘">
            <a:extLst>
              <a:ext uri="{FF2B5EF4-FFF2-40B4-BE49-F238E27FC236}">
                <a16:creationId xmlns:a16="http://schemas.microsoft.com/office/drawing/2014/main" id="{4140E9E7-6FEC-42E7-8ABB-67509F934DB6}"/>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298701" y="2462273"/>
            <a:ext cx="2116520" cy="2116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4502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 calcmode="lin" valueType="num">
                                      <p:cBhvr>
                                        <p:cTn id="9" dur="1000" fill="hold"/>
                                        <p:tgtEl>
                                          <p:spTgt spid="15"/>
                                        </p:tgtEl>
                                        <p:attrNameLst>
                                          <p:attrName>style.rotation</p:attrName>
                                        </p:attrNameLst>
                                      </p:cBhvr>
                                      <p:tavLst>
                                        <p:tav tm="0">
                                          <p:val>
                                            <p:fltVal val="90"/>
                                          </p:val>
                                        </p:tav>
                                        <p:tav tm="100000">
                                          <p:val>
                                            <p:fltVal val="0"/>
                                          </p:val>
                                        </p:tav>
                                      </p:tavLst>
                                    </p:anim>
                                    <p:animEffect transition="in" filter="fade">
                                      <p:cBhvr>
                                        <p:cTn id="10" dur="1000"/>
                                        <p:tgtEl>
                                          <p:spTgt spid="15"/>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500"/>
                                        <p:tgtEl>
                                          <p:spTgt spid="18"/>
                                        </p:tgtEl>
                                      </p:cBhvr>
                                    </p:animEffect>
                                  </p:childTnLst>
                                </p:cTn>
                              </p:par>
                              <p:par>
                                <p:cTn id="15" presetID="31"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p:cTn id="17" dur="1000" fill="hold"/>
                                        <p:tgtEl>
                                          <p:spTgt spid="16"/>
                                        </p:tgtEl>
                                        <p:attrNameLst>
                                          <p:attrName>ppt_w</p:attrName>
                                        </p:attrNameLst>
                                      </p:cBhvr>
                                      <p:tavLst>
                                        <p:tav tm="0">
                                          <p:val>
                                            <p:fltVal val="0"/>
                                          </p:val>
                                        </p:tav>
                                        <p:tav tm="100000">
                                          <p:val>
                                            <p:strVal val="#ppt_w"/>
                                          </p:val>
                                        </p:tav>
                                      </p:tavLst>
                                    </p:anim>
                                    <p:anim calcmode="lin" valueType="num">
                                      <p:cBhvr>
                                        <p:cTn id="18" dur="1000" fill="hold"/>
                                        <p:tgtEl>
                                          <p:spTgt spid="16"/>
                                        </p:tgtEl>
                                        <p:attrNameLst>
                                          <p:attrName>ppt_h</p:attrName>
                                        </p:attrNameLst>
                                      </p:cBhvr>
                                      <p:tavLst>
                                        <p:tav tm="0">
                                          <p:val>
                                            <p:fltVal val="0"/>
                                          </p:val>
                                        </p:tav>
                                        <p:tav tm="100000">
                                          <p:val>
                                            <p:strVal val="#ppt_h"/>
                                          </p:val>
                                        </p:tav>
                                      </p:tavLst>
                                    </p:anim>
                                    <p:anim calcmode="lin" valueType="num">
                                      <p:cBhvr>
                                        <p:cTn id="19" dur="1000" fill="hold"/>
                                        <p:tgtEl>
                                          <p:spTgt spid="16"/>
                                        </p:tgtEl>
                                        <p:attrNameLst>
                                          <p:attrName>style.rotation</p:attrName>
                                        </p:attrNameLst>
                                      </p:cBhvr>
                                      <p:tavLst>
                                        <p:tav tm="0">
                                          <p:val>
                                            <p:fltVal val="90"/>
                                          </p:val>
                                        </p:tav>
                                        <p:tav tm="100000">
                                          <p:val>
                                            <p:fltVal val="0"/>
                                          </p:val>
                                        </p:tav>
                                      </p:tavLst>
                                    </p:anim>
                                    <p:animEffect transition="in" filter="fade">
                                      <p:cBhvr>
                                        <p:cTn id="20" dur="1000"/>
                                        <p:tgtEl>
                                          <p:spTgt spid="16"/>
                                        </p:tgtEl>
                                      </p:cBhvr>
                                    </p:animEffect>
                                  </p:childTnLst>
                                </p:cTn>
                              </p:par>
                            </p:childTnLst>
                          </p:cTn>
                        </p:par>
                        <p:par>
                          <p:cTn id="21" fill="hold">
                            <p:stCondLst>
                              <p:cond delay="2000"/>
                            </p:stCondLst>
                            <p:childTnLst>
                              <p:par>
                                <p:cTn id="22" presetID="31" presetClass="entr" presetSubtype="0"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p:cTn id="24" dur="1000" fill="hold"/>
                                        <p:tgtEl>
                                          <p:spTgt spid="17"/>
                                        </p:tgtEl>
                                        <p:attrNameLst>
                                          <p:attrName>ppt_w</p:attrName>
                                        </p:attrNameLst>
                                      </p:cBhvr>
                                      <p:tavLst>
                                        <p:tav tm="0">
                                          <p:val>
                                            <p:fltVal val="0"/>
                                          </p:val>
                                        </p:tav>
                                        <p:tav tm="100000">
                                          <p:val>
                                            <p:strVal val="#ppt_w"/>
                                          </p:val>
                                        </p:tav>
                                      </p:tavLst>
                                    </p:anim>
                                    <p:anim calcmode="lin" valueType="num">
                                      <p:cBhvr>
                                        <p:cTn id="25" dur="1000" fill="hold"/>
                                        <p:tgtEl>
                                          <p:spTgt spid="17"/>
                                        </p:tgtEl>
                                        <p:attrNameLst>
                                          <p:attrName>ppt_h</p:attrName>
                                        </p:attrNameLst>
                                      </p:cBhvr>
                                      <p:tavLst>
                                        <p:tav tm="0">
                                          <p:val>
                                            <p:fltVal val="0"/>
                                          </p:val>
                                        </p:tav>
                                        <p:tav tm="100000">
                                          <p:val>
                                            <p:strVal val="#ppt_h"/>
                                          </p:val>
                                        </p:tav>
                                      </p:tavLst>
                                    </p:anim>
                                    <p:anim calcmode="lin" valueType="num">
                                      <p:cBhvr>
                                        <p:cTn id="26" dur="1000" fill="hold"/>
                                        <p:tgtEl>
                                          <p:spTgt spid="17"/>
                                        </p:tgtEl>
                                        <p:attrNameLst>
                                          <p:attrName>style.rotation</p:attrName>
                                        </p:attrNameLst>
                                      </p:cBhvr>
                                      <p:tavLst>
                                        <p:tav tm="0">
                                          <p:val>
                                            <p:fltVal val="90"/>
                                          </p:val>
                                        </p:tav>
                                        <p:tav tm="100000">
                                          <p:val>
                                            <p:fltVal val="0"/>
                                          </p:val>
                                        </p:tav>
                                      </p:tavLst>
                                    </p:anim>
                                    <p:animEffect transition="in" filter="fade">
                                      <p:cBhvr>
                                        <p:cTn id="27" dur="1000"/>
                                        <p:tgtEl>
                                          <p:spTgt spid="17"/>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46"/>
                                        </p:tgtEl>
                                        <p:attrNameLst>
                                          <p:attrName>style.visibility</p:attrName>
                                        </p:attrNameLst>
                                      </p:cBhvr>
                                      <p:to>
                                        <p:strVal val="visible"/>
                                      </p:to>
                                    </p:set>
                                    <p:animEffect transition="in" filter="fade">
                                      <p:cBhvr>
                                        <p:cTn id="31" dur="500"/>
                                        <p:tgtEl>
                                          <p:spTgt spid="46"/>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47"/>
                                        </p:tgtEl>
                                        <p:attrNameLst>
                                          <p:attrName>style.visibility</p:attrName>
                                        </p:attrNameLst>
                                      </p:cBhvr>
                                      <p:to>
                                        <p:strVal val="visible"/>
                                      </p:to>
                                    </p:set>
                                    <p:animEffect transition="in" filter="fade">
                                      <p:cBhvr>
                                        <p:cTn id="35" dur="500"/>
                                        <p:tgtEl>
                                          <p:spTgt spid="47"/>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45"/>
                                        </p:tgtEl>
                                        <p:attrNameLst>
                                          <p:attrName>style.visibility</p:attrName>
                                        </p:attrNameLst>
                                      </p:cBhvr>
                                      <p:to>
                                        <p:strVal val="visible"/>
                                      </p:to>
                                    </p:set>
                                    <p:animEffect transition="in" filter="fade">
                                      <p:cBhvr>
                                        <p:cTn id="39" dur="500"/>
                                        <p:tgtEl>
                                          <p:spTgt spid="45"/>
                                        </p:tgtEl>
                                      </p:cBhvr>
                                    </p:animEffect>
                                  </p:childTnLst>
                                </p:cTn>
                              </p:par>
                            </p:childTnLst>
                          </p:cTn>
                        </p:par>
                        <p:par>
                          <p:cTn id="40" fill="hold">
                            <p:stCondLst>
                              <p:cond delay="4500"/>
                            </p:stCondLst>
                            <p:childTnLst>
                              <p:par>
                                <p:cTn id="41" presetID="42" presetClass="entr" presetSubtype="0" fill="hold" nodeType="afterEffect">
                                  <p:stCondLst>
                                    <p:cond delay="0"/>
                                  </p:stCondLst>
                                  <p:childTnLst>
                                    <p:set>
                                      <p:cBhvr>
                                        <p:cTn id="42" dur="1" fill="hold">
                                          <p:stCondLst>
                                            <p:cond delay="0"/>
                                          </p:stCondLst>
                                        </p:cTn>
                                        <p:tgtEl>
                                          <p:spTgt spid="49"/>
                                        </p:tgtEl>
                                        <p:attrNameLst>
                                          <p:attrName>style.visibility</p:attrName>
                                        </p:attrNameLst>
                                      </p:cBhvr>
                                      <p:to>
                                        <p:strVal val="visible"/>
                                      </p:to>
                                    </p:set>
                                    <p:animEffect transition="in" filter="fade">
                                      <p:cBhvr>
                                        <p:cTn id="43" dur="1000"/>
                                        <p:tgtEl>
                                          <p:spTgt spid="49"/>
                                        </p:tgtEl>
                                      </p:cBhvr>
                                    </p:animEffect>
                                    <p:anim calcmode="lin" valueType="num">
                                      <p:cBhvr>
                                        <p:cTn id="44" dur="1000" fill="hold"/>
                                        <p:tgtEl>
                                          <p:spTgt spid="49"/>
                                        </p:tgtEl>
                                        <p:attrNameLst>
                                          <p:attrName>ppt_x</p:attrName>
                                        </p:attrNameLst>
                                      </p:cBhvr>
                                      <p:tavLst>
                                        <p:tav tm="0">
                                          <p:val>
                                            <p:strVal val="#ppt_x"/>
                                          </p:val>
                                        </p:tav>
                                        <p:tav tm="100000">
                                          <p:val>
                                            <p:strVal val="#ppt_x"/>
                                          </p:val>
                                        </p:tav>
                                      </p:tavLst>
                                    </p:anim>
                                    <p:anim calcmode="lin" valueType="num">
                                      <p:cBhvr>
                                        <p:cTn id="45" dur="1000" fill="hold"/>
                                        <p:tgtEl>
                                          <p:spTgt spid="49"/>
                                        </p:tgtEl>
                                        <p:attrNameLst>
                                          <p:attrName>ppt_y</p:attrName>
                                        </p:attrNameLst>
                                      </p:cBhvr>
                                      <p:tavLst>
                                        <p:tav tm="0">
                                          <p:val>
                                            <p:strVal val="#ppt_y+.1"/>
                                          </p:val>
                                        </p:tav>
                                        <p:tav tm="100000">
                                          <p:val>
                                            <p:strVal val="#ppt_y"/>
                                          </p:val>
                                        </p:tav>
                                      </p:tavLst>
                                    </p:anim>
                                  </p:childTnLst>
                                </p:cTn>
                              </p:par>
                            </p:childTnLst>
                          </p:cTn>
                        </p:par>
                        <p:par>
                          <p:cTn id="46" fill="hold">
                            <p:stCondLst>
                              <p:cond delay="5500"/>
                            </p:stCondLst>
                            <p:childTnLst>
                              <p:par>
                                <p:cTn id="47" presetID="42" presetClass="entr" presetSubtype="0" fill="hold" nodeType="afterEffect">
                                  <p:stCondLst>
                                    <p:cond delay="0"/>
                                  </p:stCondLst>
                                  <p:childTnLst>
                                    <p:set>
                                      <p:cBhvr>
                                        <p:cTn id="48" dur="1" fill="hold">
                                          <p:stCondLst>
                                            <p:cond delay="0"/>
                                          </p:stCondLst>
                                        </p:cTn>
                                        <p:tgtEl>
                                          <p:spTgt spid="54"/>
                                        </p:tgtEl>
                                        <p:attrNameLst>
                                          <p:attrName>style.visibility</p:attrName>
                                        </p:attrNameLst>
                                      </p:cBhvr>
                                      <p:to>
                                        <p:strVal val="visible"/>
                                      </p:to>
                                    </p:set>
                                    <p:animEffect transition="in" filter="fade">
                                      <p:cBhvr>
                                        <p:cTn id="49" dur="1000"/>
                                        <p:tgtEl>
                                          <p:spTgt spid="54"/>
                                        </p:tgtEl>
                                      </p:cBhvr>
                                    </p:animEffect>
                                    <p:anim calcmode="lin" valueType="num">
                                      <p:cBhvr>
                                        <p:cTn id="50" dur="1000" fill="hold"/>
                                        <p:tgtEl>
                                          <p:spTgt spid="54"/>
                                        </p:tgtEl>
                                        <p:attrNameLst>
                                          <p:attrName>ppt_x</p:attrName>
                                        </p:attrNameLst>
                                      </p:cBhvr>
                                      <p:tavLst>
                                        <p:tav tm="0">
                                          <p:val>
                                            <p:strVal val="#ppt_x"/>
                                          </p:val>
                                        </p:tav>
                                        <p:tav tm="100000">
                                          <p:val>
                                            <p:strVal val="#ppt_x"/>
                                          </p:val>
                                        </p:tav>
                                      </p:tavLst>
                                    </p:anim>
                                    <p:anim calcmode="lin" valueType="num">
                                      <p:cBhvr>
                                        <p:cTn id="51" dur="1000" fill="hold"/>
                                        <p:tgtEl>
                                          <p:spTgt spid="54"/>
                                        </p:tgtEl>
                                        <p:attrNameLst>
                                          <p:attrName>ppt_y</p:attrName>
                                        </p:attrNameLst>
                                      </p:cBhvr>
                                      <p:tavLst>
                                        <p:tav tm="0">
                                          <p:val>
                                            <p:strVal val="#ppt_y+.1"/>
                                          </p:val>
                                        </p:tav>
                                        <p:tav tm="100000">
                                          <p:val>
                                            <p:strVal val="#ppt_y"/>
                                          </p:val>
                                        </p:tav>
                                      </p:tavLst>
                                    </p:anim>
                                  </p:childTnLst>
                                </p:cTn>
                              </p:par>
                            </p:childTnLst>
                          </p:cTn>
                        </p:par>
                        <p:par>
                          <p:cTn id="52" fill="hold">
                            <p:stCondLst>
                              <p:cond delay="6500"/>
                            </p:stCondLst>
                            <p:childTnLst>
                              <p:par>
                                <p:cTn id="53" presetID="42" presetClass="entr" presetSubtype="0" fill="hold" nodeType="afterEffect">
                                  <p:stCondLst>
                                    <p:cond delay="0"/>
                                  </p:stCondLst>
                                  <p:childTnLst>
                                    <p:set>
                                      <p:cBhvr>
                                        <p:cTn id="54" dur="1" fill="hold">
                                          <p:stCondLst>
                                            <p:cond delay="0"/>
                                          </p:stCondLst>
                                        </p:cTn>
                                        <p:tgtEl>
                                          <p:spTgt spid="57"/>
                                        </p:tgtEl>
                                        <p:attrNameLst>
                                          <p:attrName>style.visibility</p:attrName>
                                        </p:attrNameLst>
                                      </p:cBhvr>
                                      <p:to>
                                        <p:strVal val="visible"/>
                                      </p:to>
                                    </p:set>
                                    <p:animEffect transition="in" filter="fade">
                                      <p:cBhvr>
                                        <p:cTn id="55" dur="1000"/>
                                        <p:tgtEl>
                                          <p:spTgt spid="57"/>
                                        </p:tgtEl>
                                      </p:cBhvr>
                                    </p:animEffect>
                                    <p:anim calcmode="lin" valueType="num">
                                      <p:cBhvr>
                                        <p:cTn id="56" dur="1000" fill="hold"/>
                                        <p:tgtEl>
                                          <p:spTgt spid="57"/>
                                        </p:tgtEl>
                                        <p:attrNameLst>
                                          <p:attrName>ppt_x</p:attrName>
                                        </p:attrNameLst>
                                      </p:cBhvr>
                                      <p:tavLst>
                                        <p:tav tm="0">
                                          <p:val>
                                            <p:strVal val="#ppt_x"/>
                                          </p:val>
                                        </p:tav>
                                        <p:tav tm="100000">
                                          <p:val>
                                            <p:strVal val="#ppt_x"/>
                                          </p:val>
                                        </p:tav>
                                      </p:tavLst>
                                    </p:anim>
                                    <p:anim calcmode="lin" valueType="num">
                                      <p:cBhvr>
                                        <p:cTn id="57" dur="1000" fill="hold"/>
                                        <p:tgtEl>
                                          <p:spTgt spid="5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p:bldP spid="4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10747708-A996-4B77-BA08-CFD06BA96A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667" y="6281189"/>
            <a:ext cx="1456724" cy="419842"/>
          </a:xfrm>
          <a:prstGeom prst="rect">
            <a:avLst/>
          </a:prstGeom>
        </p:spPr>
      </p:pic>
      <p:pic>
        <p:nvPicPr>
          <p:cNvPr id="9" name="Image 8">
            <a:extLst>
              <a:ext uri="{FF2B5EF4-FFF2-40B4-BE49-F238E27FC236}">
                <a16:creationId xmlns:a16="http://schemas.microsoft.com/office/drawing/2014/main" id="{8EE5A1DC-CDB7-4416-90A1-99DC152BFF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99420" y="6282287"/>
            <a:ext cx="1452913" cy="418743"/>
          </a:xfrm>
          <a:prstGeom prst="rect">
            <a:avLst/>
          </a:prstGeom>
        </p:spPr>
      </p:pic>
      <p:pic>
        <p:nvPicPr>
          <p:cNvPr id="10" name="Image 9">
            <a:extLst>
              <a:ext uri="{FF2B5EF4-FFF2-40B4-BE49-F238E27FC236}">
                <a16:creationId xmlns:a16="http://schemas.microsoft.com/office/drawing/2014/main" id="{45584A95-C541-48A0-BEBA-9B42E46BF1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56961" y="170181"/>
            <a:ext cx="823359" cy="342010"/>
          </a:xfrm>
          <a:prstGeom prst="rect">
            <a:avLst/>
          </a:prstGeom>
        </p:spPr>
      </p:pic>
      <p:pic>
        <p:nvPicPr>
          <p:cNvPr id="11" name="Image 10">
            <a:extLst>
              <a:ext uri="{FF2B5EF4-FFF2-40B4-BE49-F238E27FC236}">
                <a16:creationId xmlns:a16="http://schemas.microsoft.com/office/drawing/2014/main" id="{BCD8DF88-6F52-4CB8-9B4E-78DF537A41B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35260" y="162561"/>
            <a:ext cx="59689" cy="366661"/>
          </a:xfrm>
          <a:prstGeom prst="rect">
            <a:avLst/>
          </a:prstGeom>
        </p:spPr>
      </p:pic>
      <p:pic>
        <p:nvPicPr>
          <p:cNvPr id="12" name="Image 11">
            <a:extLst>
              <a:ext uri="{FF2B5EF4-FFF2-40B4-BE49-F238E27FC236}">
                <a16:creationId xmlns:a16="http://schemas.microsoft.com/office/drawing/2014/main" id="{4A594A96-9474-4B6B-A4D4-12BF36D5C78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576559" y="170181"/>
            <a:ext cx="263526" cy="353510"/>
          </a:xfrm>
          <a:prstGeom prst="rect">
            <a:avLst/>
          </a:prstGeom>
        </p:spPr>
      </p:pic>
      <p:pic>
        <p:nvPicPr>
          <p:cNvPr id="13" name="Image 12">
            <a:extLst>
              <a:ext uri="{FF2B5EF4-FFF2-40B4-BE49-F238E27FC236}">
                <a16:creationId xmlns:a16="http://schemas.microsoft.com/office/drawing/2014/main" id="{4B30D668-CF9E-4971-A17B-2C3EBD0D5D5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036935" y="186690"/>
            <a:ext cx="325501" cy="325501"/>
          </a:xfrm>
          <a:prstGeom prst="rect">
            <a:avLst/>
          </a:prstGeom>
        </p:spPr>
      </p:pic>
      <p:pic>
        <p:nvPicPr>
          <p:cNvPr id="14" name="Image 13">
            <a:extLst>
              <a:ext uri="{FF2B5EF4-FFF2-40B4-BE49-F238E27FC236}">
                <a16:creationId xmlns:a16="http://schemas.microsoft.com/office/drawing/2014/main" id="{0C4F27B8-8FEE-4970-8F93-0392782DE34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736705" y="222631"/>
            <a:ext cx="246444" cy="240283"/>
          </a:xfrm>
          <a:prstGeom prst="rect">
            <a:avLst/>
          </a:prstGeom>
        </p:spPr>
      </p:pic>
      <p:sp>
        <p:nvSpPr>
          <p:cNvPr id="15" name="Rectangle : coins arrondis 14">
            <a:extLst>
              <a:ext uri="{FF2B5EF4-FFF2-40B4-BE49-F238E27FC236}">
                <a16:creationId xmlns:a16="http://schemas.microsoft.com/office/drawing/2014/main" id="{5A7E4AE8-ACB7-4A01-84D2-3BD7F933E283}"/>
              </a:ext>
            </a:extLst>
          </p:cNvPr>
          <p:cNvSpPr/>
          <p:nvPr/>
        </p:nvSpPr>
        <p:spPr>
          <a:xfrm rot="2362016">
            <a:off x="2982504" y="-167560"/>
            <a:ext cx="705962" cy="705962"/>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 coins arrondis 15">
            <a:extLst>
              <a:ext uri="{FF2B5EF4-FFF2-40B4-BE49-F238E27FC236}">
                <a16:creationId xmlns:a16="http://schemas.microsoft.com/office/drawing/2014/main" id="{068D4D8E-3BEE-4A32-8263-0CC061C14156}"/>
              </a:ext>
            </a:extLst>
          </p:cNvPr>
          <p:cNvSpPr/>
          <p:nvPr/>
        </p:nvSpPr>
        <p:spPr>
          <a:xfrm rot="1018881">
            <a:off x="2367082" y="5268756"/>
            <a:ext cx="419507" cy="419507"/>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 coins arrondis 16">
            <a:extLst>
              <a:ext uri="{FF2B5EF4-FFF2-40B4-BE49-F238E27FC236}">
                <a16:creationId xmlns:a16="http://schemas.microsoft.com/office/drawing/2014/main" id="{CB2C8708-6A36-41BA-AAD9-6A693BC1F2FD}"/>
              </a:ext>
            </a:extLst>
          </p:cNvPr>
          <p:cNvSpPr/>
          <p:nvPr/>
        </p:nvSpPr>
        <p:spPr>
          <a:xfrm rot="21091630">
            <a:off x="1363780" y="5631500"/>
            <a:ext cx="217757" cy="217757"/>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ZoneTexte 17">
            <a:extLst>
              <a:ext uri="{FF2B5EF4-FFF2-40B4-BE49-F238E27FC236}">
                <a16:creationId xmlns:a16="http://schemas.microsoft.com/office/drawing/2014/main" id="{4B25F560-2700-45C3-B5AF-14999165AEAD}"/>
              </a:ext>
            </a:extLst>
          </p:cNvPr>
          <p:cNvSpPr txBox="1"/>
          <p:nvPr/>
        </p:nvSpPr>
        <p:spPr>
          <a:xfrm>
            <a:off x="616633" y="1354137"/>
            <a:ext cx="2518454" cy="913070"/>
          </a:xfrm>
          <a:prstGeom prst="rect">
            <a:avLst/>
          </a:prstGeom>
          <a:noFill/>
        </p:spPr>
        <p:txBody>
          <a:bodyPr wrap="square" rtlCol="0">
            <a:spAutoFit/>
          </a:bodyPr>
          <a:lstStyle/>
          <a:p>
            <a:pPr>
              <a:lnSpc>
                <a:spcPts val="3200"/>
              </a:lnSpc>
            </a:pPr>
            <a:r>
              <a:rPr lang="fr-FR" sz="3000" dirty="0">
                <a:solidFill>
                  <a:srgbClr val="171C6A"/>
                </a:solidFill>
                <a:latin typeface="Work Sans SemiBold" panose="00000700000000000000" pitchFamily="2" charset="0"/>
              </a:rPr>
              <a:t>Mes menus sur la journée</a:t>
            </a:r>
          </a:p>
        </p:txBody>
      </p:sp>
      <p:sp>
        <p:nvSpPr>
          <p:cNvPr id="19" name="ZoneTexte 18">
            <a:extLst>
              <a:ext uri="{FF2B5EF4-FFF2-40B4-BE49-F238E27FC236}">
                <a16:creationId xmlns:a16="http://schemas.microsoft.com/office/drawing/2014/main" id="{B1C90875-398F-475A-9D74-6C5FCC1C0B13}"/>
              </a:ext>
            </a:extLst>
          </p:cNvPr>
          <p:cNvSpPr txBox="1"/>
          <p:nvPr/>
        </p:nvSpPr>
        <p:spPr>
          <a:xfrm>
            <a:off x="616632" y="2944961"/>
            <a:ext cx="3215633" cy="1077218"/>
          </a:xfrm>
          <a:prstGeom prst="rect">
            <a:avLst/>
          </a:prstGeom>
          <a:noFill/>
        </p:spPr>
        <p:txBody>
          <a:bodyPr wrap="square" rtlCol="0">
            <a:spAutoFit/>
          </a:bodyPr>
          <a:lstStyle/>
          <a:p>
            <a:r>
              <a:rPr lang="fr-FR" sz="1600" dirty="0"/>
              <a:t>Construis tes repas de la journée en fonction des aliments proposés. </a:t>
            </a:r>
          </a:p>
          <a:p>
            <a:endParaRPr lang="fr-FR" sz="1600" dirty="0">
              <a:solidFill>
                <a:srgbClr val="171C6A"/>
              </a:solidFill>
              <a:latin typeface="Work Sans Medium" panose="00000600000000000000" pitchFamily="2" charset="0"/>
            </a:endParaRPr>
          </a:p>
          <a:p>
            <a:r>
              <a:rPr lang="fr-FR" sz="1600" b="1" dirty="0">
                <a:solidFill>
                  <a:srgbClr val="171C6A"/>
                </a:solidFill>
                <a:latin typeface="Work Sans Medium" panose="00000600000000000000" pitchFamily="2" charset="0"/>
              </a:rPr>
              <a:t>Pense équilibré ! </a:t>
            </a:r>
            <a:endParaRPr lang="fr-FR" sz="1400" b="1" dirty="0">
              <a:solidFill>
                <a:srgbClr val="171C6A"/>
              </a:solidFill>
              <a:latin typeface="Work Sans Medium" panose="00000600000000000000" pitchFamily="2" charset="0"/>
            </a:endParaRPr>
          </a:p>
        </p:txBody>
      </p:sp>
      <p:sp>
        <p:nvSpPr>
          <p:cNvPr id="31" name="Espace réservé du texte 13">
            <a:extLst>
              <a:ext uri="{FF2B5EF4-FFF2-40B4-BE49-F238E27FC236}">
                <a16:creationId xmlns:a16="http://schemas.microsoft.com/office/drawing/2014/main" id="{BB8DFBF7-18E2-4326-A185-5D3949ECB4B1}"/>
              </a:ext>
            </a:extLst>
          </p:cNvPr>
          <p:cNvSpPr txBox="1">
            <a:spLocks/>
          </p:cNvSpPr>
          <p:nvPr/>
        </p:nvSpPr>
        <p:spPr>
          <a:xfrm>
            <a:off x="-5461668" y="-668"/>
            <a:ext cx="5334672" cy="717110"/>
          </a:xfrm>
          <a:prstGeom prst="rect">
            <a:avLst/>
          </a:prstGeom>
        </p:spPr>
        <p:style>
          <a:lnRef idx="2">
            <a:schemeClr val="accent1"/>
          </a:lnRef>
          <a:fillRef idx="1">
            <a:schemeClr val="lt1"/>
          </a:fillRef>
          <a:effectRef idx="0">
            <a:schemeClr val="accent1"/>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marL="0" indent="0">
              <a:buNone/>
            </a:pPr>
            <a:r>
              <a:rPr lang="fr-FR" sz="2000" dirty="0"/>
              <a:t>Scène 11</a:t>
            </a:r>
          </a:p>
          <a:p>
            <a:pPr marL="0" indent="0">
              <a:buNone/>
            </a:pPr>
            <a:endParaRPr lang="fr-FR" sz="2000" dirty="0"/>
          </a:p>
        </p:txBody>
      </p:sp>
      <p:sp>
        <p:nvSpPr>
          <p:cNvPr id="32" name="Espace réservé du texte 12">
            <a:extLst>
              <a:ext uri="{FF2B5EF4-FFF2-40B4-BE49-F238E27FC236}">
                <a16:creationId xmlns:a16="http://schemas.microsoft.com/office/drawing/2014/main" id="{96CF4625-51DB-4388-BCA6-EF9BC7B71FB7}"/>
              </a:ext>
            </a:extLst>
          </p:cNvPr>
          <p:cNvSpPr txBox="1">
            <a:spLocks/>
          </p:cNvSpPr>
          <p:nvPr/>
        </p:nvSpPr>
        <p:spPr>
          <a:xfrm>
            <a:off x="-5473700" y="838199"/>
            <a:ext cx="5309272" cy="8362829"/>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t"/>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1800" dirty="0">
                <a:solidFill>
                  <a:schemeClr val="tx2"/>
                </a:solidFill>
                <a:latin typeface="Century Gothic" panose="020B0502020202020204" pitchFamily="34" charset="0"/>
              </a:rPr>
              <a:t>Spécification de la vue</a:t>
            </a:r>
          </a:p>
          <a:p>
            <a:pPr marL="171450" indent="-171450" algn="l">
              <a:buFont typeface="Wingdings" panose="05000000000000000000" pitchFamily="2" charset="2"/>
              <a:buChar char="Ø"/>
            </a:pPr>
            <a:endParaRPr lang="fr-FR" sz="2400" dirty="0">
              <a:solidFill>
                <a:schemeClr val="tx2"/>
              </a:solidFill>
            </a:endParaRPr>
          </a:p>
          <a:p>
            <a:pPr marL="171450" indent="-171450" algn="l">
              <a:buFont typeface="Wingdings" panose="05000000000000000000" pitchFamily="2" charset="2"/>
              <a:buChar char="Ø"/>
            </a:pPr>
            <a:r>
              <a:rPr lang="fr-FR" sz="1800" dirty="0">
                <a:solidFill>
                  <a:schemeClr val="tx1"/>
                </a:solidFill>
                <a:latin typeface="Alstom" panose="02000503020000020004" pitchFamily="2" charset="0"/>
              </a:rPr>
              <a:t>  </a:t>
            </a:r>
            <a:r>
              <a:rPr lang="fr-FR" sz="2000" dirty="0">
                <a:solidFill>
                  <a:schemeClr val="tx1"/>
                </a:solidFill>
                <a:latin typeface="Calibri" panose="020F0502020204030204" pitchFamily="34" charset="0"/>
                <a:cs typeface="Calibri" panose="020F0502020204030204" pitchFamily="34" charset="0"/>
              </a:rPr>
              <a:t>Nom de la vue « type » :</a:t>
            </a:r>
          </a:p>
          <a:p>
            <a:pPr marL="171450" indent="-171450" algn="l">
              <a:buFont typeface="Wingdings" panose="05000000000000000000" pitchFamily="2" charset="2"/>
              <a:buChar char="Ø"/>
            </a:pPr>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Objectif / message principal de cette vue :</a:t>
            </a:r>
          </a:p>
          <a:p>
            <a:pPr algn="l"/>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Document / média de référence :</a:t>
            </a:r>
          </a:p>
          <a:p>
            <a:r>
              <a:rPr lang="fr-FR" sz="1800" dirty="0">
                <a:solidFill>
                  <a:schemeClr val="tx1"/>
                </a:solidFill>
                <a:latin typeface="Calibri" panose="020F0502020204030204" pitchFamily="34" charset="0"/>
                <a:cs typeface="Calibri" panose="020F0502020204030204" pitchFamily="34" charset="0"/>
              </a:rPr>
              <a:t>Charte graphique</a:t>
            </a:r>
          </a:p>
          <a:p>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Description de l'animation :</a:t>
            </a:r>
            <a:endParaRPr lang="en-US" sz="2000" b="1" dirty="0">
              <a:solidFill>
                <a:schemeClr val="tx1"/>
              </a:solidFill>
            </a:endParaRPr>
          </a:p>
          <a:p>
            <a:pPr algn="l"/>
            <a:r>
              <a:rPr lang="fr-FR" sz="1800" dirty="0">
                <a:solidFill>
                  <a:schemeClr val="tx1"/>
                </a:solidFill>
                <a:latin typeface="Calibri" panose="020F0502020204030204" pitchFamily="34" charset="0"/>
                <a:cs typeface="Calibri" panose="020F0502020204030204" pitchFamily="34" charset="0"/>
              </a:rPr>
              <a:t>Affichage synchronisée avec la voix-off.</a:t>
            </a:r>
          </a:p>
          <a:p>
            <a:pPr algn="l"/>
            <a:r>
              <a:rPr lang="fr-FR" sz="1800" dirty="0">
                <a:solidFill>
                  <a:schemeClr val="tx1"/>
                </a:solidFill>
                <a:latin typeface="Calibri" panose="020F0502020204030204" pitchFamily="34" charset="0"/>
                <a:cs typeface="Calibri" panose="020F0502020204030204" pitchFamily="34" charset="0"/>
              </a:rPr>
              <a:t>1 : Entrée du titre de la gauche vers la droite.</a:t>
            </a:r>
          </a:p>
          <a:p>
            <a:pPr algn="l"/>
            <a:r>
              <a:rPr lang="fr-FR" sz="1800" dirty="0">
                <a:solidFill>
                  <a:schemeClr val="tx1"/>
                </a:solidFill>
                <a:latin typeface="Calibri" panose="020F0502020204030204" pitchFamily="34" charset="0"/>
                <a:cs typeface="Calibri" panose="020F0502020204030204" pitchFamily="34" charset="0"/>
              </a:rPr>
              <a:t>2 : Entrée de l’image de la droite vers la gauche.</a:t>
            </a:r>
          </a:p>
          <a:p>
            <a:pPr algn="l"/>
            <a:endParaRPr lang="fr-FR" sz="2000" dirty="0">
              <a:solidFill>
                <a:schemeClr val="tx1"/>
              </a:solidFill>
              <a:latin typeface="Calibri" panose="020F0502020204030204" pitchFamily="34" charset="0"/>
              <a:cs typeface="Calibri" panose="020F0502020204030204" pitchFamily="34" charset="0"/>
            </a:endParaRPr>
          </a:p>
          <a:p>
            <a:r>
              <a:rPr lang="fr-FR" sz="1800" dirty="0">
                <a:solidFill>
                  <a:srgbClr val="0070C0"/>
                </a:solidFill>
                <a:latin typeface="Calibri" panose="020F0502020204030204" pitchFamily="34" charset="0"/>
                <a:cs typeface="Calibri" panose="020F0502020204030204" pitchFamily="34" charset="0"/>
              </a:rPr>
              <a:t>Pour tout le module : Le patient peut revoir la slide, mettre en pause et afficher ou non les sous-titres.</a:t>
            </a:r>
          </a:p>
          <a:p>
            <a:pPr algn="l"/>
            <a:endParaRPr lang="fr-FR" sz="1800" dirty="0"/>
          </a:p>
          <a:p>
            <a:pPr algn="l"/>
            <a:endParaRPr lang="fr-FR" sz="1100" dirty="0"/>
          </a:p>
        </p:txBody>
      </p:sp>
      <p:sp>
        <p:nvSpPr>
          <p:cNvPr id="33" name="Espace réservé du texte 13">
            <a:extLst>
              <a:ext uri="{FF2B5EF4-FFF2-40B4-BE49-F238E27FC236}">
                <a16:creationId xmlns:a16="http://schemas.microsoft.com/office/drawing/2014/main" id="{E2A0B0B9-4ADF-449E-B88C-5F5CC527614D}"/>
              </a:ext>
            </a:extLst>
          </p:cNvPr>
          <p:cNvSpPr txBox="1">
            <a:spLocks/>
          </p:cNvSpPr>
          <p:nvPr/>
        </p:nvSpPr>
        <p:spPr>
          <a:xfrm>
            <a:off x="12334151" y="24731"/>
            <a:ext cx="5168824" cy="4407569"/>
          </a:xfrm>
          <a:prstGeom prst="rect">
            <a:avLst/>
          </a:prstGeom>
        </p:spPr>
        <p:style>
          <a:lnRef idx="2">
            <a:schemeClr val="accent2"/>
          </a:lnRef>
          <a:fillRef idx="1">
            <a:schemeClr val="lt1"/>
          </a:fillRef>
          <a:effectRef idx="0">
            <a:schemeClr val="accent2"/>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2000" dirty="0">
                <a:solidFill>
                  <a:schemeClr val="tx2"/>
                </a:solidFill>
                <a:latin typeface="Century Gothic" panose="020B0502020202020204" pitchFamily="34" charset="0"/>
              </a:rPr>
              <a:t>Commentaires Léa / Inès</a:t>
            </a:r>
          </a:p>
          <a:p>
            <a:pPr algn="ctr"/>
            <a:endParaRPr lang="fr-FR" sz="2000" dirty="0">
              <a:solidFill>
                <a:schemeClr val="tx2"/>
              </a:solidFill>
              <a:latin typeface="Century Gothic" panose="020B0502020202020204" pitchFamily="34" charset="0"/>
            </a:endParaRPr>
          </a:p>
        </p:txBody>
      </p:sp>
      <p:sp>
        <p:nvSpPr>
          <p:cNvPr id="34" name="Espace réservé du texte 13">
            <a:extLst>
              <a:ext uri="{FF2B5EF4-FFF2-40B4-BE49-F238E27FC236}">
                <a16:creationId xmlns:a16="http://schemas.microsoft.com/office/drawing/2014/main" id="{C0AB06CE-6C30-4EB4-AD01-59B00071E75A}"/>
              </a:ext>
            </a:extLst>
          </p:cNvPr>
          <p:cNvSpPr txBox="1">
            <a:spLocks/>
          </p:cNvSpPr>
          <p:nvPr/>
        </p:nvSpPr>
        <p:spPr>
          <a:xfrm>
            <a:off x="12384951" y="5052085"/>
            <a:ext cx="5067224" cy="4131469"/>
          </a:xfrm>
          <a:prstGeom prst="rect">
            <a:avLst/>
          </a:prstGeom>
        </p:spPr>
        <p:style>
          <a:lnRef idx="2">
            <a:schemeClr val="accent2"/>
          </a:lnRef>
          <a:fillRef idx="1">
            <a:schemeClr val="lt1"/>
          </a:fillRef>
          <a:effectRef idx="0">
            <a:schemeClr val="accent2"/>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2000" dirty="0">
                <a:solidFill>
                  <a:schemeClr val="tx2"/>
                </a:solidFill>
                <a:latin typeface="Century Gothic" panose="020B0502020202020204" pitchFamily="34" charset="0"/>
              </a:rPr>
              <a:t>Commentaires Client</a:t>
            </a:r>
          </a:p>
          <a:p>
            <a:pPr algn="ctr"/>
            <a:endParaRPr lang="fr-FR" sz="2000" dirty="0">
              <a:solidFill>
                <a:schemeClr val="tx2"/>
              </a:solidFill>
              <a:latin typeface="Century Gothic" panose="020B0502020202020204" pitchFamily="34" charset="0"/>
            </a:endParaRPr>
          </a:p>
          <a:p>
            <a:endParaRPr lang="fr-FR" sz="1600" dirty="0">
              <a:solidFill>
                <a:schemeClr val="tx2"/>
              </a:solidFill>
            </a:endParaRPr>
          </a:p>
          <a:p>
            <a:endParaRPr lang="fr-FR" sz="1600" dirty="0">
              <a:solidFill>
                <a:schemeClr val="tx2"/>
              </a:solidFill>
              <a:latin typeface="Century Gothic" panose="020B0502020202020204" pitchFamily="34" charset="0"/>
            </a:endParaRPr>
          </a:p>
        </p:txBody>
      </p:sp>
      <p:sp>
        <p:nvSpPr>
          <p:cNvPr id="35" name="Espace réservé du texte 13">
            <a:extLst>
              <a:ext uri="{FF2B5EF4-FFF2-40B4-BE49-F238E27FC236}">
                <a16:creationId xmlns:a16="http://schemas.microsoft.com/office/drawing/2014/main" id="{2C3FB128-400C-4CA8-86BC-A30DD9C80FDB}"/>
              </a:ext>
            </a:extLst>
          </p:cNvPr>
          <p:cNvSpPr txBox="1">
            <a:spLocks/>
          </p:cNvSpPr>
          <p:nvPr/>
        </p:nvSpPr>
        <p:spPr>
          <a:xfrm>
            <a:off x="0" y="6948418"/>
            <a:ext cx="12192000" cy="3552807"/>
          </a:xfrm>
          <a:prstGeom prst="rect">
            <a:avLst/>
          </a:prstGeom>
        </p:spPr>
        <p:style>
          <a:lnRef idx="2">
            <a:schemeClr val="accent1"/>
          </a:lnRef>
          <a:fillRef idx="1">
            <a:schemeClr val="lt1"/>
          </a:fillRef>
          <a:effectRef idx="0">
            <a:schemeClr val="accent1"/>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r>
              <a:rPr lang="en-US" sz="2000" b="1" dirty="0" err="1"/>
              <a:t>Voix</a:t>
            </a:r>
            <a:r>
              <a:rPr lang="en-US" sz="2000" b="1" dirty="0"/>
              <a:t> off :</a:t>
            </a:r>
          </a:p>
          <a:p>
            <a:r>
              <a:rPr lang="en-US" sz="2000" dirty="0" err="1"/>
              <a:t>Construis</a:t>
            </a:r>
            <a:r>
              <a:rPr lang="en-US" sz="2000" dirty="0"/>
              <a:t> </a:t>
            </a:r>
            <a:r>
              <a:rPr lang="en-US" sz="2000" dirty="0" err="1"/>
              <a:t>tes</a:t>
            </a:r>
            <a:r>
              <a:rPr lang="en-US" sz="2000" dirty="0"/>
              <a:t> menus de la </a:t>
            </a:r>
            <a:r>
              <a:rPr lang="en-US" sz="2000" dirty="0" err="1"/>
              <a:t>journée</a:t>
            </a:r>
            <a:r>
              <a:rPr lang="en-US" sz="2000" dirty="0"/>
              <a:t> </a:t>
            </a:r>
            <a:r>
              <a:rPr lang="en-US" sz="2000" dirty="0" err="1"/>
              <a:t>en</a:t>
            </a:r>
            <a:r>
              <a:rPr lang="en-US" sz="2000" dirty="0"/>
              <a:t> </a:t>
            </a:r>
            <a:r>
              <a:rPr lang="en-US" sz="2000" dirty="0" err="1"/>
              <a:t>fonction</a:t>
            </a:r>
            <a:r>
              <a:rPr lang="en-US" sz="2000" dirty="0"/>
              <a:t> des aliments </a:t>
            </a:r>
            <a:r>
              <a:rPr lang="en-US" sz="2000" dirty="0" err="1"/>
              <a:t>proposés</a:t>
            </a:r>
            <a:r>
              <a:rPr lang="en-US" sz="2000" dirty="0"/>
              <a:t>. </a:t>
            </a:r>
            <a:r>
              <a:rPr lang="en-US" sz="2000" dirty="0" err="1"/>
              <a:t>Pense</a:t>
            </a:r>
            <a:r>
              <a:rPr lang="en-US" sz="2000" dirty="0"/>
              <a:t> </a:t>
            </a:r>
            <a:r>
              <a:rPr lang="en-US" sz="2000" dirty="0" err="1"/>
              <a:t>équilibré</a:t>
            </a:r>
            <a:r>
              <a:rPr lang="en-US" sz="2000" dirty="0"/>
              <a:t> </a:t>
            </a:r>
            <a:r>
              <a:rPr lang="en-US" sz="2000" dirty="0" err="1"/>
              <a:t>mais</a:t>
            </a:r>
            <a:r>
              <a:rPr lang="en-US" sz="2000" dirty="0"/>
              <a:t> </a:t>
            </a:r>
            <a:r>
              <a:rPr lang="en-US" sz="2000" dirty="0" err="1"/>
              <a:t>n’oublie</a:t>
            </a:r>
            <a:r>
              <a:rPr lang="en-US" sz="2000" dirty="0"/>
              <a:t> pas de </a:t>
            </a:r>
            <a:r>
              <a:rPr lang="en-US" sz="2000" dirty="0" err="1"/>
              <a:t>te</a:t>
            </a:r>
            <a:r>
              <a:rPr lang="en-US" sz="2000" dirty="0"/>
              <a:t> faire </a:t>
            </a:r>
            <a:r>
              <a:rPr lang="en-US" sz="2000" dirty="0" err="1"/>
              <a:t>plaisir</a:t>
            </a:r>
            <a:r>
              <a:rPr lang="en-US" sz="2000" dirty="0"/>
              <a:t> !  </a:t>
            </a:r>
          </a:p>
        </p:txBody>
      </p:sp>
      <p:grpSp>
        <p:nvGrpSpPr>
          <p:cNvPr id="36" name="Groupe 35">
            <a:extLst>
              <a:ext uri="{FF2B5EF4-FFF2-40B4-BE49-F238E27FC236}">
                <a16:creationId xmlns:a16="http://schemas.microsoft.com/office/drawing/2014/main" id="{AA2F9E62-89F2-4F28-847E-711DBBEF00DE}"/>
              </a:ext>
            </a:extLst>
          </p:cNvPr>
          <p:cNvGrpSpPr/>
          <p:nvPr/>
        </p:nvGrpSpPr>
        <p:grpSpPr>
          <a:xfrm>
            <a:off x="6170325" y="2570828"/>
            <a:ext cx="3509388" cy="1049655"/>
            <a:chOff x="8580566" y="1779904"/>
            <a:chExt cx="3509388" cy="1049655"/>
          </a:xfrm>
        </p:grpSpPr>
        <p:pic>
          <p:nvPicPr>
            <p:cNvPr id="37" name="Image 36">
              <a:extLst>
                <a:ext uri="{FF2B5EF4-FFF2-40B4-BE49-F238E27FC236}">
                  <a16:creationId xmlns:a16="http://schemas.microsoft.com/office/drawing/2014/main" id="{5342EE4B-5C70-4B0C-956F-C783BD06569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580566" y="1779904"/>
              <a:ext cx="3509388" cy="1049655"/>
            </a:xfrm>
            <a:prstGeom prst="rect">
              <a:avLst/>
            </a:prstGeom>
          </p:spPr>
        </p:pic>
        <p:sp>
          <p:nvSpPr>
            <p:cNvPr id="38" name="ZoneTexte 37">
              <a:extLst>
                <a:ext uri="{FF2B5EF4-FFF2-40B4-BE49-F238E27FC236}">
                  <a16:creationId xmlns:a16="http://schemas.microsoft.com/office/drawing/2014/main" id="{63C1DB4E-4B61-422B-A9EE-C824EDEC5083}"/>
                </a:ext>
              </a:extLst>
            </p:cNvPr>
            <p:cNvSpPr txBox="1"/>
            <p:nvPr/>
          </p:nvSpPr>
          <p:spPr>
            <a:xfrm>
              <a:off x="8989874" y="2079434"/>
              <a:ext cx="2810149" cy="338554"/>
            </a:xfrm>
            <a:prstGeom prst="rect">
              <a:avLst/>
            </a:prstGeom>
            <a:noFill/>
          </p:spPr>
          <p:txBody>
            <a:bodyPr wrap="square" rtlCol="0">
              <a:spAutoFit/>
            </a:bodyPr>
            <a:lstStyle/>
            <a:p>
              <a:r>
                <a:rPr lang="fr-FR" sz="1600" dirty="0">
                  <a:solidFill>
                    <a:schemeClr val="bg1"/>
                  </a:solidFill>
                </a:rPr>
                <a:t>Petit déjeuner</a:t>
              </a:r>
              <a:endParaRPr lang="fr-FR" sz="1400" dirty="0">
                <a:solidFill>
                  <a:schemeClr val="bg1"/>
                </a:solidFill>
                <a:latin typeface="Work Sans Medium" panose="00000600000000000000" pitchFamily="2" charset="0"/>
              </a:endParaRPr>
            </a:p>
          </p:txBody>
        </p:sp>
      </p:grpSp>
      <p:grpSp>
        <p:nvGrpSpPr>
          <p:cNvPr id="39" name="Groupe 38">
            <a:extLst>
              <a:ext uri="{FF2B5EF4-FFF2-40B4-BE49-F238E27FC236}">
                <a16:creationId xmlns:a16="http://schemas.microsoft.com/office/drawing/2014/main" id="{6520B919-33E5-4993-B235-31A04E707270}"/>
              </a:ext>
            </a:extLst>
          </p:cNvPr>
          <p:cNvGrpSpPr/>
          <p:nvPr/>
        </p:nvGrpSpPr>
        <p:grpSpPr>
          <a:xfrm>
            <a:off x="6170325" y="3581788"/>
            <a:ext cx="3509388" cy="1049655"/>
            <a:chOff x="8580566" y="2790864"/>
            <a:chExt cx="3509388" cy="1049655"/>
          </a:xfrm>
        </p:grpSpPr>
        <p:pic>
          <p:nvPicPr>
            <p:cNvPr id="40" name="Image 39">
              <a:extLst>
                <a:ext uri="{FF2B5EF4-FFF2-40B4-BE49-F238E27FC236}">
                  <a16:creationId xmlns:a16="http://schemas.microsoft.com/office/drawing/2014/main" id="{4C82A331-D27B-4F1A-8CEC-7F7CB199E29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580566" y="2790864"/>
              <a:ext cx="3509388" cy="1049655"/>
            </a:xfrm>
            <a:prstGeom prst="rect">
              <a:avLst/>
            </a:prstGeom>
          </p:spPr>
        </p:pic>
        <p:sp>
          <p:nvSpPr>
            <p:cNvPr id="41" name="ZoneTexte 40">
              <a:extLst>
                <a:ext uri="{FF2B5EF4-FFF2-40B4-BE49-F238E27FC236}">
                  <a16:creationId xmlns:a16="http://schemas.microsoft.com/office/drawing/2014/main" id="{547F46FF-203C-4644-81F4-7DAD0AF506B1}"/>
                </a:ext>
              </a:extLst>
            </p:cNvPr>
            <p:cNvSpPr txBox="1"/>
            <p:nvPr/>
          </p:nvSpPr>
          <p:spPr>
            <a:xfrm>
              <a:off x="8989874" y="3090446"/>
              <a:ext cx="2810149" cy="338554"/>
            </a:xfrm>
            <a:prstGeom prst="rect">
              <a:avLst/>
            </a:prstGeom>
            <a:noFill/>
          </p:spPr>
          <p:txBody>
            <a:bodyPr wrap="square" rtlCol="0">
              <a:spAutoFit/>
            </a:bodyPr>
            <a:lstStyle/>
            <a:p>
              <a:r>
                <a:rPr lang="fr-FR" sz="1600" dirty="0">
                  <a:solidFill>
                    <a:schemeClr val="bg1"/>
                  </a:solidFill>
                </a:rPr>
                <a:t>Déjeuner</a:t>
              </a:r>
              <a:endParaRPr lang="fr-FR" sz="1400" dirty="0">
                <a:solidFill>
                  <a:schemeClr val="bg1"/>
                </a:solidFill>
                <a:latin typeface="Work Sans Medium" panose="00000600000000000000" pitchFamily="2" charset="0"/>
              </a:endParaRPr>
            </a:p>
          </p:txBody>
        </p:sp>
      </p:grpSp>
      <p:grpSp>
        <p:nvGrpSpPr>
          <p:cNvPr id="42" name="Groupe 41">
            <a:extLst>
              <a:ext uri="{FF2B5EF4-FFF2-40B4-BE49-F238E27FC236}">
                <a16:creationId xmlns:a16="http://schemas.microsoft.com/office/drawing/2014/main" id="{02935EE0-C41B-464F-B2B4-192472D35B21}"/>
              </a:ext>
            </a:extLst>
          </p:cNvPr>
          <p:cNvGrpSpPr/>
          <p:nvPr/>
        </p:nvGrpSpPr>
        <p:grpSpPr>
          <a:xfrm>
            <a:off x="6147554" y="4631443"/>
            <a:ext cx="3509388" cy="1049655"/>
            <a:chOff x="8580566" y="2790864"/>
            <a:chExt cx="3509388" cy="1049655"/>
          </a:xfrm>
        </p:grpSpPr>
        <p:pic>
          <p:nvPicPr>
            <p:cNvPr id="43" name="Image 42">
              <a:extLst>
                <a:ext uri="{FF2B5EF4-FFF2-40B4-BE49-F238E27FC236}">
                  <a16:creationId xmlns:a16="http://schemas.microsoft.com/office/drawing/2014/main" id="{1ADCA43E-BE2F-4808-9AF0-485512A68F1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580566" y="2790864"/>
              <a:ext cx="3509388" cy="1049655"/>
            </a:xfrm>
            <a:prstGeom prst="rect">
              <a:avLst/>
            </a:prstGeom>
          </p:spPr>
        </p:pic>
        <p:sp>
          <p:nvSpPr>
            <p:cNvPr id="44" name="ZoneTexte 43">
              <a:extLst>
                <a:ext uri="{FF2B5EF4-FFF2-40B4-BE49-F238E27FC236}">
                  <a16:creationId xmlns:a16="http://schemas.microsoft.com/office/drawing/2014/main" id="{67C0DDF9-4800-4ECE-A97D-0030CF9AE0F7}"/>
                </a:ext>
              </a:extLst>
            </p:cNvPr>
            <p:cNvSpPr txBox="1"/>
            <p:nvPr/>
          </p:nvSpPr>
          <p:spPr>
            <a:xfrm>
              <a:off x="8989874" y="3090446"/>
              <a:ext cx="2810149" cy="338554"/>
            </a:xfrm>
            <a:prstGeom prst="rect">
              <a:avLst/>
            </a:prstGeom>
            <a:noFill/>
          </p:spPr>
          <p:txBody>
            <a:bodyPr wrap="square" rtlCol="0">
              <a:spAutoFit/>
            </a:bodyPr>
            <a:lstStyle/>
            <a:p>
              <a:r>
                <a:rPr lang="fr-FR" sz="1600" dirty="0">
                  <a:solidFill>
                    <a:schemeClr val="bg1"/>
                  </a:solidFill>
                </a:rPr>
                <a:t>Diner</a:t>
              </a:r>
              <a:endParaRPr lang="fr-FR" sz="1400" dirty="0">
                <a:solidFill>
                  <a:schemeClr val="bg1"/>
                </a:solidFill>
                <a:latin typeface="Work Sans Medium" panose="00000600000000000000" pitchFamily="2" charset="0"/>
              </a:endParaRPr>
            </a:p>
          </p:txBody>
        </p:sp>
      </p:grpSp>
      <p:pic>
        <p:nvPicPr>
          <p:cNvPr id="1026" name="Picture 2">
            <a:extLst>
              <a:ext uri="{FF2B5EF4-FFF2-40B4-BE49-F238E27FC236}">
                <a16:creationId xmlns:a16="http://schemas.microsoft.com/office/drawing/2014/main" id="{F383BFE1-2EA5-45A9-8E15-3784C3A14379}"/>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rot="21270435">
            <a:off x="5222193" y="1016070"/>
            <a:ext cx="2976884" cy="1854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2908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 calcmode="lin" valueType="num">
                                      <p:cBhvr>
                                        <p:cTn id="9" dur="1000" fill="hold"/>
                                        <p:tgtEl>
                                          <p:spTgt spid="15"/>
                                        </p:tgtEl>
                                        <p:attrNameLst>
                                          <p:attrName>style.rotation</p:attrName>
                                        </p:attrNameLst>
                                      </p:cBhvr>
                                      <p:tavLst>
                                        <p:tav tm="0">
                                          <p:val>
                                            <p:fltVal val="90"/>
                                          </p:val>
                                        </p:tav>
                                        <p:tav tm="100000">
                                          <p:val>
                                            <p:fltVal val="0"/>
                                          </p:val>
                                        </p:tav>
                                      </p:tavLst>
                                    </p:anim>
                                    <p:animEffect transition="in" filter="fade">
                                      <p:cBhvr>
                                        <p:cTn id="10" dur="1000"/>
                                        <p:tgtEl>
                                          <p:spTgt spid="15"/>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500"/>
                                        <p:tgtEl>
                                          <p:spTgt spid="18"/>
                                        </p:tgtEl>
                                      </p:cBhvr>
                                    </p:animEffect>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500"/>
                                        <p:tgtEl>
                                          <p:spTgt spid="19"/>
                                        </p:tgtEl>
                                      </p:cBhvr>
                                    </p:animEffect>
                                  </p:childTnLst>
                                </p:cTn>
                              </p:par>
                              <p:par>
                                <p:cTn id="19" presetID="31"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p:cTn id="21" dur="1000" fill="hold"/>
                                        <p:tgtEl>
                                          <p:spTgt spid="16"/>
                                        </p:tgtEl>
                                        <p:attrNameLst>
                                          <p:attrName>ppt_w</p:attrName>
                                        </p:attrNameLst>
                                      </p:cBhvr>
                                      <p:tavLst>
                                        <p:tav tm="0">
                                          <p:val>
                                            <p:fltVal val="0"/>
                                          </p:val>
                                        </p:tav>
                                        <p:tav tm="100000">
                                          <p:val>
                                            <p:strVal val="#ppt_w"/>
                                          </p:val>
                                        </p:tav>
                                      </p:tavLst>
                                    </p:anim>
                                    <p:anim calcmode="lin" valueType="num">
                                      <p:cBhvr>
                                        <p:cTn id="22" dur="1000" fill="hold"/>
                                        <p:tgtEl>
                                          <p:spTgt spid="16"/>
                                        </p:tgtEl>
                                        <p:attrNameLst>
                                          <p:attrName>ppt_h</p:attrName>
                                        </p:attrNameLst>
                                      </p:cBhvr>
                                      <p:tavLst>
                                        <p:tav tm="0">
                                          <p:val>
                                            <p:fltVal val="0"/>
                                          </p:val>
                                        </p:tav>
                                        <p:tav tm="100000">
                                          <p:val>
                                            <p:strVal val="#ppt_h"/>
                                          </p:val>
                                        </p:tav>
                                      </p:tavLst>
                                    </p:anim>
                                    <p:anim calcmode="lin" valueType="num">
                                      <p:cBhvr>
                                        <p:cTn id="23" dur="1000" fill="hold"/>
                                        <p:tgtEl>
                                          <p:spTgt spid="16"/>
                                        </p:tgtEl>
                                        <p:attrNameLst>
                                          <p:attrName>style.rotation</p:attrName>
                                        </p:attrNameLst>
                                      </p:cBhvr>
                                      <p:tavLst>
                                        <p:tav tm="0">
                                          <p:val>
                                            <p:fltVal val="90"/>
                                          </p:val>
                                        </p:tav>
                                        <p:tav tm="100000">
                                          <p:val>
                                            <p:fltVal val="0"/>
                                          </p:val>
                                        </p:tav>
                                      </p:tavLst>
                                    </p:anim>
                                    <p:animEffect transition="in" filter="fade">
                                      <p:cBhvr>
                                        <p:cTn id="24" dur="1000"/>
                                        <p:tgtEl>
                                          <p:spTgt spid="16"/>
                                        </p:tgtEl>
                                      </p:cBhvr>
                                    </p:animEffect>
                                  </p:childTnLst>
                                </p:cTn>
                              </p:par>
                            </p:childTnLst>
                          </p:cTn>
                        </p:par>
                        <p:par>
                          <p:cTn id="25" fill="hold">
                            <p:stCondLst>
                              <p:cond delay="2500"/>
                            </p:stCondLst>
                            <p:childTnLst>
                              <p:par>
                                <p:cTn id="26" presetID="31" presetClass="entr" presetSubtype="0" fill="hold" grpId="0" nodeType="after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p:cTn id="28" dur="1000" fill="hold"/>
                                        <p:tgtEl>
                                          <p:spTgt spid="17"/>
                                        </p:tgtEl>
                                        <p:attrNameLst>
                                          <p:attrName>ppt_w</p:attrName>
                                        </p:attrNameLst>
                                      </p:cBhvr>
                                      <p:tavLst>
                                        <p:tav tm="0">
                                          <p:val>
                                            <p:fltVal val="0"/>
                                          </p:val>
                                        </p:tav>
                                        <p:tav tm="100000">
                                          <p:val>
                                            <p:strVal val="#ppt_w"/>
                                          </p:val>
                                        </p:tav>
                                      </p:tavLst>
                                    </p:anim>
                                    <p:anim calcmode="lin" valueType="num">
                                      <p:cBhvr>
                                        <p:cTn id="29" dur="1000" fill="hold"/>
                                        <p:tgtEl>
                                          <p:spTgt spid="17"/>
                                        </p:tgtEl>
                                        <p:attrNameLst>
                                          <p:attrName>ppt_h</p:attrName>
                                        </p:attrNameLst>
                                      </p:cBhvr>
                                      <p:tavLst>
                                        <p:tav tm="0">
                                          <p:val>
                                            <p:fltVal val="0"/>
                                          </p:val>
                                        </p:tav>
                                        <p:tav tm="100000">
                                          <p:val>
                                            <p:strVal val="#ppt_h"/>
                                          </p:val>
                                        </p:tav>
                                      </p:tavLst>
                                    </p:anim>
                                    <p:anim calcmode="lin" valueType="num">
                                      <p:cBhvr>
                                        <p:cTn id="30" dur="1000" fill="hold"/>
                                        <p:tgtEl>
                                          <p:spTgt spid="17"/>
                                        </p:tgtEl>
                                        <p:attrNameLst>
                                          <p:attrName>style.rotation</p:attrName>
                                        </p:attrNameLst>
                                      </p:cBhvr>
                                      <p:tavLst>
                                        <p:tav tm="0">
                                          <p:val>
                                            <p:fltVal val="90"/>
                                          </p:val>
                                        </p:tav>
                                        <p:tav tm="100000">
                                          <p:val>
                                            <p:fltVal val="0"/>
                                          </p:val>
                                        </p:tav>
                                      </p:tavLst>
                                    </p:anim>
                                    <p:animEffect transition="in" filter="fade">
                                      <p:cBhvr>
                                        <p:cTn id="31" dur="1000"/>
                                        <p:tgtEl>
                                          <p:spTgt spid="17"/>
                                        </p:tgtEl>
                                      </p:cBhvr>
                                    </p:animEffect>
                                  </p:childTnLst>
                                </p:cTn>
                              </p:par>
                            </p:childTnLst>
                          </p:cTn>
                        </p:par>
                        <p:par>
                          <p:cTn id="32" fill="hold">
                            <p:stCondLst>
                              <p:cond delay="3500"/>
                            </p:stCondLst>
                            <p:childTnLst>
                              <p:par>
                                <p:cTn id="33" presetID="42" presetClass="entr" presetSubtype="0" fill="hold" nodeType="after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fade">
                                      <p:cBhvr>
                                        <p:cTn id="35" dur="1000"/>
                                        <p:tgtEl>
                                          <p:spTgt spid="36"/>
                                        </p:tgtEl>
                                      </p:cBhvr>
                                    </p:animEffect>
                                    <p:anim calcmode="lin" valueType="num">
                                      <p:cBhvr>
                                        <p:cTn id="36" dur="1000" fill="hold"/>
                                        <p:tgtEl>
                                          <p:spTgt spid="36"/>
                                        </p:tgtEl>
                                        <p:attrNameLst>
                                          <p:attrName>ppt_x</p:attrName>
                                        </p:attrNameLst>
                                      </p:cBhvr>
                                      <p:tavLst>
                                        <p:tav tm="0">
                                          <p:val>
                                            <p:strVal val="#ppt_x"/>
                                          </p:val>
                                        </p:tav>
                                        <p:tav tm="100000">
                                          <p:val>
                                            <p:strVal val="#ppt_x"/>
                                          </p:val>
                                        </p:tav>
                                      </p:tavLst>
                                    </p:anim>
                                    <p:anim calcmode="lin" valueType="num">
                                      <p:cBhvr>
                                        <p:cTn id="37" dur="1000" fill="hold"/>
                                        <p:tgtEl>
                                          <p:spTgt spid="36"/>
                                        </p:tgtEl>
                                        <p:attrNameLst>
                                          <p:attrName>ppt_y</p:attrName>
                                        </p:attrNameLst>
                                      </p:cBhvr>
                                      <p:tavLst>
                                        <p:tav tm="0">
                                          <p:val>
                                            <p:strVal val="#ppt_y+.1"/>
                                          </p:val>
                                        </p:tav>
                                        <p:tav tm="100000">
                                          <p:val>
                                            <p:strVal val="#ppt_y"/>
                                          </p:val>
                                        </p:tav>
                                      </p:tavLst>
                                    </p:anim>
                                  </p:childTnLst>
                                </p:cTn>
                              </p:par>
                            </p:childTnLst>
                          </p:cTn>
                        </p:par>
                        <p:par>
                          <p:cTn id="38" fill="hold">
                            <p:stCondLst>
                              <p:cond delay="4500"/>
                            </p:stCondLst>
                            <p:childTnLst>
                              <p:par>
                                <p:cTn id="39" presetID="42" presetClass="entr" presetSubtype="0" fill="hold" nodeType="afterEffect">
                                  <p:stCondLst>
                                    <p:cond delay="0"/>
                                  </p:stCondLst>
                                  <p:childTnLst>
                                    <p:set>
                                      <p:cBhvr>
                                        <p:cTn id="40" dur="1" fill="hold">
                                          <p:stCondLst>
                                            <p:cond delay="0"/>
                                          </p:stCondLst>
                                        </p:cTn>
                                        <p:tgtEl>
                                          <p:spTgt spid="39"/>
                                        </p:tgtEl>
                                        <p:attrNameLst>
                                          <p:attrName>style.visibility</p:attrName>
                                        </p:attrNameLst>
                                      </p:cBhvr>
                                      <p:to>
                                        <p:strVal val="visible"/>
                                      </p:to>
                                    </p:set>
                                    <p:animEffect transition="in" filter="fade">
                                      <p:cBhvr>
                                        <p:cTn id="41" dur="1000"/>
                                        <p:tgtEl>
                                          <p:spTgt spid="39"/>
                                        </p:tgtEl>
                                      </p:cBhvr>
                                    </p:animEffect>
                                    <p:anim calcmode="lin" valueType="num">
                                      <p:cBhvr>
                                        <p:cTn id="42" dur="1000" fill="hold"/>
                                        <p:tgtEl>
                                          <p:spTgt spid="39"/>
                                        </p:tgtEl>
                                        <p:attrNameLst>
                                          <p:attrName>ppt_x</p:attrName>
                                        </p:attrNameLst>
                                      </p:cBhvr>
                                      <p:tavLst>
                                        <p:tav tm="0">
                                          <p:val>
                                            <p:strVal val="#ppt_x"/>
                                          </p:val>
                                        </p:tav>
                                        <p:tav tm="100000">
                                          <p:val>
                                            <p:strVal val="#ppt_x"/>
                                          </p:val>
                                        </p:tav>
                                      </p:tavLst>
                                    </p:anim>
                                    <p:anim calcmode="lin" valueType="num">
                                      <p:cBhvr>
                                        <p:cTn id="43" dur="1000" fill="hold"/>
                                        <p:tgtEl>
                                          <p:spTgt spid="39"/>
                                        </p:tgtEl>
                                        <p:attrNameLst>
                                          <p:attrName>ppt_y</p:attrName>
                                        </p:attrNameLst>
                                      </p:cBhvr>
                                      <p:tavLst>
                                        <p:tav tm="0">
                                          <p:val>
                                            <p:strVal val="#ppt_y+.1"/>
                                          </p:val>
                                        </p:tav>
                                        <p:tav tm="100000">
                                          <p:val>
                                            <p:strVal val="#ppt_y"/>
                                          </p:val>
                                        </p:tav>
                                      </p:tavLst>
                                    </p:anim>
                                  </p:childTnLst>
                                </p:cTn>
                              </p:par>
                            </p:childTnLst>
                          </p:cTn>
                        </p:par>
                        <p:par>
                          <p:cTn id="44" fill="hold">
                            <p:stCondLst>
                              <p:cond delay="5500"/>
                            </p:stCondLst>
                            <p:childTnLst>
                              <p:par>
                                <p:cTn id="45" presetID="42" presetClass="entr" presetSubtype="0" fill="hold" nodeType="afterEffect">
                                  <p:stCondLst>
                                    <p:cond delay="0"/>
                                  </p:stCondLst>
                                  <p:childTnLst>
                                    <p:set>
                                      <p:cBhvr>
                                        <p:cTn id="46" dur="1" fill="hold">
                                          <p:stCondLst>
                                            <p:cond delay="0"/>
                                          </p:stCondLst>
                                        </p:cTn>
                                        <p:tgtEl>
                                          <p:spTgt spid="42"/>
                                        </p:tgtEl>
                                        <p:attrNameLst>
                                          <p:attrName>style.visibility</p:attrName>
                                        </p:attrNameLst>
                                      </p:cBhvr>
                                      <p:to>
                                        <p:strVal val="visible"/>
                                      </p:to>
                                    </p:set>
                                    <p:animEffect transition="in" filter="fade">
                                      <p:cBhvr>
                                        <p:cTn id="47" dur="1000"/>
                                        <p:tgtEl>
                                          <p:spTgt spid="42"/>
                                        </p:tgtEl>
                                      </p:cBhvr>
                                    </p:animEffect>
                                    <p:anim calcmode="lin" valueType="num">
                                      <p:cBhvr>
                                        <p:cTn id="48" dur="1000" fill="hold"/>
                                        <p:tgtEl>
                                          <p:spTgt spid="42"/>
                                        </p:tgtEl>
                                        <p:attrNameLst>
                                          <p:attrName>ppt_x</p:attrName>
                                        </p:attrNameLst>
                                      </p:cBhvr>
                                      <p:tavLst>
                                        <p:tav tm="0">
                                          <p:val>
                                            <p:strVal val="#ppt_x"/>
                                          </p:val>
                                        </p:tav>
                                        <p:tav tm="100000">
                                          <p:val>
                                            <p:strVal val="#ppt_x"/>
                                          </p:val>
                                        </p:tav>
                                      </p:tavLst>
                                    </p:anim>
                                    <p:anim calcmode="lin" valueType="num">
                                      <p:cBhvr>
                                        <p:cTn id="49"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p:bldP spid="1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CB2AB43B-CB89-45EF-A664-6A9BF24353D0}"/>
              </a:ext>
            </a:extLst>
          </p:cNvPr>
          <p:cNvSpPr txBox="1"/>
          <p:nvPr/>
        </p:nvSpPr>
        <p:spPr>
          <a:xfrm>
            <a:off x="615373" y="474027"/>
            <a:ext cx="9285927" cy="954107"/>
          </a:xfrm>
          <a:prstGeom prst="rect">
            <a:avLst/>
          </a:prstGeom>
          <a:noFill/>
        </p:spPr>
        <p:txBody>
          <a:bodyPr wrap="square" rtlCol="0">
            <a:spAutoFit/>
          </a:bodyPr>
          <a:lstStyle/>
          <a:p>
            <a:r>
              <a:rPr lang="fr-FR" sz="2800" dirty="0">
                <a:solidFill>
                  <a:srgbClr val="171C6A"/>
                </a:solidFill>
                <a:latin typeface="Work Sans"/>
              </a:rPr>
              <a:t>Glisser-déposer les items dans l’assiette afin de composer ton petit déjeuner puis clique sur valider.</a:t>
            </a:r>
            <a:endParaRPr lang="fr-FR" sz="2400" dirty="0">
              <a:solidFill>
                <a:srgbClr val="171C6A"/>
              </a:solidFill>
              <a:latin typeface="Work Sans"/>
            </a:endParaRPr>
          </a:p>
        </p:txBody>
      </p:sp>
      <p:pic>
        <p:nvPicPr>
          <p:cNvPr id="8" name="Image 7">
            <a:extLst>
              <a:ext uri="{FF2B5EF4-FFF2-40B4-BE49-F238E27FC236}">
                <a16:creationId xmlns:a16="http://schemas.microsoft.com/office/drawing/2014/main" id="{D59A895B-D4A8-43F1-91D2-2E97CA9E7F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6961" y="170181"/>
            <a:ext cx="823359" cy="342010"/>
          </a:xfrm>
          <a:prstGeom prst="rect">
            <a:avLst/>
          </a:prstGeom>
        </p:spPr>
      </p:pic>
      <p:pic>
        <p:nvPicPr>
          <p:cNvPr id="9" name="Image 8">
            <a:extLst>
              <a:ext uri="{FF2B5EF4-FFF2-40B4-BE49-F238E27FC236}">
                <a16:creationId xmlns:a16="http://schemas.microsoft.com/office/drawing/2014/main" id="{8D1A5273-70D1-4845-91E9-2DB24F736C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35260" y="162561"/>
            <a:ext cx="59689" cy="366661"/>
          </a:xfrm>
          <a:prstGeom prst="rect">
            <a:avLst/>
          </a:prstGeom>
        </p:spPr>
      </p:pic>
      <p:pic>
        <p:nvPicPr>
          <p:cNvPr id="10" name="Image 9">
            <a:extLst>
              <a:ext uri="{FF2B5EF4-FFF2-40B4-BE49-F238E27FC236}">
                <a16:creationId xmlns:a16="http://schemas.microsoft.com/office/drawing/2014/main" id="{70C073E4-C426-480D-AB28-8A41313FA4E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76559" y="170181"/>
            <a:ext cx="263526" cy="353510"/>
          </a:xfrm>
          <a:prstGeom prst="rect">
            <a:avLst/>
          </a:prstGeom>
        </p:spPr>
      </p:pic>
      <p:pic>
        <p:nvPicPr>
          <p:cNvPr id="11" name="Image 10">
            <a:extLst>
              <a:ext uri="{FF2B5EF4-FFF2-40B4-BE49-F238E27FC236}">
                <a16:creationId xmlns:a16="http://schemas.microsoft.com/office/drawing/2014/main" id="{87FECB3E-CC3D-4052-B5F2-D195BC62034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36935" y="186690"/>
            <a:ext cx="325501" cy="325501"/>
          </a:xfrm>
          <a:prstGeom prst="rect">
            <a:avLst/>
          </a:prstGeom>
        </p:spPr>
      </p:pic>
      <p:pic>
        <p:nvPicPr>
          <p:cNvPr id="12" name="Image 11">
            <a:extLst>
              <a:ext uri="{FF2B5EF4-FFF2-40B4-BE49-F238E27FC236}">
                <a16:creationId xmlns:a16="http://schemas.microsoft.com/office/drawing/2014/main" id="{0FA470C5-B331-47AE-8339-99B03BE07A8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736705" y="222631"/>
            <a:ext cx="246444" cy="240283"/>
          </a:xfrm>
          <a:prstGeom prst="rect">
            <a:avLst/>
          </a:prstGeom>
        </p:spPr>
      </p:pic>
      <p:pic>
        <p:nvPicPr>
          <p:cNvPr id="15" name="Image 14">
            <a:extLst>
              <a:ext uri="{FF2B5EF4-FFF2-40B4-BE49-F238E27FC236}">
                <a16:creationId xmlns:a16="http://schemas.microsoft.com/office/drawing/2014/main" id="{FE363CD2-7E5B-44A5-9170-EFE74824C04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40190" y="5888885"/>
            <a:ext cx="1451611" cy="418368"/>
          </a:xfrm>
          <a:prstGeom prst="rect">
            <a:avLst/>
          </a:prstGeom>
        </p:spPr>
      </p:pic>
      <p:sp>
        <p:nvSpPr>
          <p:cNvPr id="28" name="Espace réservé du texte 13">
            <a:extLst>
              <a:ext uri="{FF2B5EF4-FFF2-40B4-BE49-F238E27FC236}">
                <a16:creationId xmlns:a16="http://schemas.microsoft.com/office/drawing/2014/main" id="{63440B28-CC57-46FB-B78E-5A4442C1712E}"/>
              </a:ext>
            </a:extLst>
          </p:cNvPr>
          <p:cNvSpPr txBox="1">
            <a:spLocks/>
          </p:cNvSpPr>
          <p:nvPr/>
        </p:nvSpPr>
        <p:spPr>
          <a:xfrm>
            <a:off x="-5461668" y="-668"/>
            <a:ext cx="5334672" cy="717110"/>
          </a:xfrm>
          <a:prstGeom prst="rect">
            <a:avLst/>
          </a:prstGeom>
        </p:spPr>
        <p:style>
          <a:lnRef idx="2">
            <a:schemeClr val="accent1"/>
          </a:lnRef>
          <a:fillRef idx="1">
            <a:schemeClr val="lt1"/>
          </a:fillRef>
          <a:effectRef idx="0">
            <a:schemeClr val="accent1"/>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marL="0" indent="0">
              <a:buNone/>
            </a:pPr>
            <a:r>
              <a:rPr lang="fr-FR" sz="2000" dirty="0"/>
              <a:t>Scène 12</a:t>
            </a:r>
          </a:p>
          <a:p>
            <a:pPr marL="0" indent="0">
              <a:buNone/>
            </a:pPr>
            <a:endParaRPr lang="fr-FR" sz="2000" dirty="0"/>
          </a:p>
        </p:txBody>
      </p:sp>
      <p:sp>
        <p:nvSpPr>
          <p:cNvPr id="29" name="Espace réservé du texte 12">
            <a:extLst>
              <a:ext uri="{FF2B5EF4-FFF2-40B4-BE49-F238E27FC236}">
                <a16:creationId xmlns:a16="http://schemas.microsoft.com/office/drawing/2014/main" id="{F94F89C9-5497-4D3E-A990-AC74019C5802}"/>
              </a:ext>
            </a:extLst>
          </p:cNvPr>
          <p:cNvSpPr txBox="1">
            <a:spLocks/>
          </p:cNvSpPr>
          <p:nvPr/>
        </p:nvSpPr>
        <p:spPr>
          <a:xfrm>
            <a:off x="-5473700" y="838199"/>
            <a:ext cx="5309272" cy="8362829"/>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t"/>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1800" dirty="0">
                <a:solidFill>
                  <a:schemeClr val="tx2"/>
                </a:solidFill>
                <a:latin typeface="Century Gothic" panose="020B0502020202020204" pitchFamily="34" charset="0"/>
              </a:rPr>
              <a:t>Spécification de la vue</a:t>
            </a:r>
          </a:p>
          <a:p>
            <a:pPr marL="171450" indent="-171450" algn="l">
              <a:buFont typeface="Wingdings" panose="05000000000000000000" pitchFamily="2" charset="2"/>
              <a:buChar char="Ø"/>
            </a:pPr>
            <a:endParaRPr lang="fr-FR" sz="2400" dirty="0">
              <a:solidFill>
                <a:schemeClr val="tx2"/>
              </a:solidFill>
            </a:endParaRPr>
          </a:p>
          <a:p>
            <a:pPr marL="171450" indent="-171450" algn="l">
              <a:buFont typeface="Wingdings" panose="05000000000000000000" pitchFamily="2" charset="2"/>
              <a:buChar char="Ø"/>
            </a:pPr>
            <a:r>
              <a:rPr lang="fr-FR" sz="1800" dirty="0">
                <a:solidFill>
                  <a:schemeClr val="tx1"/>
                </a:solidFill>
                <a:latin typeface="Alstom" panose="02000503020000020004" pitchFamily="2" charset="0"/>
              </a:rPr>
              <a:t>  </a:t>
            </a:r>
            <a:r>
              <a:rPr lang="fr-FR" sz="2000" dirty="0">
                <a:solidFill>
                  <a:schemeClr val="tx1"/>
                </a:solidFill>
                <a:latin typeface="Calibri" panose="020F0502020204030204" pitchFamily="34" charset="0"/>
                <a:cs typeface="Calibri" panose="020F0502020204030204" pitchFamily="34" charset="0"/>
              </a:rPr>
              <a:t>Nom de la vue « type » :</a:t>
            </a:r>
          </a:p>
          <a:p>
            <a:pPr algn="l"/>
            <a:r>
              <a:rPr lang="fr-FR" sz="2000" dirty="0">
                <a:solidFill>
                  <a:schemeClr val="tx1"/>
                </a:solidFill>
                <a:latin typeface="Calibri" panose="020F0502020204030204" pitchFamily="34" charset="0"/>
                <a:cs typeface="Calibri" panose="020F0502020204030204" pitchFamily="34" charset="0"/>
              </a:rPr>
              <a:t>Exercice petit déjeuner</a:t>
            </a:r>
          </a:p>
          <a:p>
            <a:pPr algn="l"/>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Objectif / message principal de cette vue :</a:t>
            </a:r>
          </a:p>
          <a:p>
            <a:r>
              <a:rPr lang="fr-FR" sz="2000" dirty="0">
                <a:solidFill>
                  <a:srgbClr val="171C6A"/>
                </a:solidFill>
                <a:latin typeface="Work Sans"/>
              </a:rPr>
              <a:t>Glissez-déposez les items dans les catégories correspondantes avec le curseur de la souris</a:t>
            </a:r>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Document / média de référence :</a:t>
            </a:r>
          </a:p>
          <a:p>
            <a:r>
              <a:rPr lang="fr-FR" sz="1800" dirty="0">
                <a:solidFill>
                  <a:schemeClr val="tx1"/>
                </a:solidFill>
                <a:latin typeface="Calibri" panose="020F0502020204030204" pitchFamily="34" charset="0"/>
                <a:cs typeface="Calibri" panose="020F0502020204030204" pitchFamily="34" charset="0"/>
              </a:rPr>
              <a:t>Charte graphique</a:t>
            </a:r>
          </a:p>
          <a:p>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Description de l'animation :</a:t>
            </a:r>
            <a:endParaRPr lang="en-US" sz="2000" b="1" dirty="0">
              <a:solidFill>
                <a:schemeClr val="tx1"/>
              </a:solidFill>
            </a:endParaRPr>
          </a:p>
          <a:p>
            <a:pPr algn="l"/>
            <a:r>
              <a:rPr lang="fr-FR" sz="1800" dirty="0">
                <a:solidFill>
                  <a:schemeClr val="tx1"/>
                </a:solidFill>
                <a:latin typeface="Calibri" panose="020F0502020204030204" pitchFamily="34" charset="0"/>
                <a:cs typeface="Calibri" panose="020F0502020204030204" pitchFamily="34" charset="0"/>
              </a:rPr>
              <a:t>Affichage synchronisée avec la voix-off.</a:t>
            </a:r>
          </a:p>
          <a:p>
            <a:pPr algn="l"/>
            <a:r>
              <a:rPr lang="fr-FR" sz="1800" dirty="0">
                <a:solidFill>
                  <a:schemeClr val="tx1"/>
                </a:solidFill>
                <a:latin typeface="Calibri" panose="020F0502020204030204" pitchFamily="34" charset="0"/>
                <a:cs typeface="Calibri" panose="020F0502020204030204" pitchFamily="34" charset="0"/>
              </a:rPr>
              <a:t>1 : Entrée du titre de la gauche vers la droite.</a:t>
            </a:r>
          </a:p>
          <a:p>
            <a:pPr algn="l"/>
            <a:r>
              <a:rPr lang="fr-FR" sz="1800" dirty="0">
                <a:solidFill>
                  <a:schemeClr val="tx1"/>
                </a:solidFill>
                <a:latin typeface="Calibri" panose="020F0502020204030204" pitchFamily="34" charset="0"/>
                <a:cs typeface="Calibri" panose="020F0502020204030204" pitchFamily="34" charset="0"/>
              </a:rPr>
              <a:t>2 : Entrée de l’image de la droite vers la gauche.</a:t>
            </a:r>
          </a:p>
          <a:p>
            <a:pPr algn="just"/>
            <a:r>
              <a:rPr lang="fr-FR" sz="2000" dirty="0">
                <a:solidFill>
                  <a:schemeClr val="tx1"/>
                </a:solidFill>
                <a:latin typeface="Calibri" panose="020F0502020204030204" pitchFamily="34" charset="0"/>
                <a:cs typeface="Calibri" panose="020F0502020204030204" pitchFamily="34" charset="0"/>
              </a:rPr>
              <a:t>3 : Entrée fondue de la consigne</a:t>
            </a:r>
          </a:p>
          <a:p>
            <a:pPr algn="just"/>
            <a:r>
              <a:rPr lang="fr-FR" sz="2000" dirty="0">
                <a:solidFill>
                  <a:schemeClr val="tx1"/>
                </a:solidFill>
                <a:latin typeface="Calibri" panose="020F0502020204030204" pitchFamily="34" charset="0"/>
                <a:cs typeface="Calibri" panose="020F0502020204030204" pitchFamily="34" charset="0"/>
              </a:rPr>
              <a:t>4 : Entrée flottant entrant vers le haut du cadre jaune et blanc avec les catégories</a:t>
            </a:r>
          </a:p>
          <a:p>
            <a:pPr algn="just"/>
            <a:r>
              <a:rPr lang="fr-FR" sz="2000" dirty="0">
                <a:solidFill>
                  <a:schemeClr val="tx1"/>
                </a:solidFill>
                <a:latin typeface="Calibri" panose="020F0502020204030204" pitchFamily="34" charset="0"/>
                <a:cs typeface="Calibri" panose="020F0502020204030204" pitchFamily="34" charset="0"/>
              </a:rPr>
              <a:t>5 : Entrée fondue des éléments de réponse</a:t>
            </a:r>
          </a:p>
          <a:p>
            <a:pPr algn="l"/>
            <a:endParaRPr lang="fr-FR" sz="2000" dirty="0">
              <a:solidFill>
                <a:schemeClr val="tx1"/>
              </a:solidFill>
              <a:latin typeface="Calibri" panose="020F0502020204030204" pitchFamily="34" charset="0"/>
              <a:cs typeface="Calibri" panose="020F0502020204030204" pitchFamily="34" charset="0"/>
            </a:endParaRPr>
          </a:p>
          <a:p>
            <a:r>
              <a:rPr lang="fr-FR" sz="1800" dirty="0">
                <a:solidFill>
                  <a:srgbClr val="0070C0"/>
                </a:solidFill>
                <a:latin typeface="Calibri" panose="020F0502020204030204" pitchFamily="34" charset="0"/>
                <a:cs typeface="Calibri" panose="020F0502020204030204" pitchFamily="34" charset="0"/>
              </a:rPr>
              <a:t>Pour tout le module : Le patient peut revoir la slide, mettre en pause et afficher ou non les sous-titres.</a:t>
            </a:r>
          </a:p>
          <a:p>
            <a:pPr algn="l"/>
            <a:endParaRPr lang="fr-FR" sz="1800" dirty="0"/>
          </a:p>
          <a:p>
            <a:pPr algn="l"/>
            <a:endParaRPr lang="fr-FR" sz="1100" dirty="0"/>
          </a:p>
        </p:txBody>
      </p:sp>
      <p:sp>
        <p:nvSpPr>
          <p:cNvPr id="30" name="Espace réservé du texte 13">
            <a:extLst>
              <a:ext uri="{FF2B5EF4-FFF2-40B4-BE49-F238E27FC236}">
                <a16:creationId xmlns:a16="http://schemas.microsoft.com/office/drawing/2014/main" id="{F73E0271-EC13-49A7-B17D-D3442C5510EF}"/>
              </a:ext>
            </a:extLst>
          </p:cNvPr>
          <p:cNvSpPr txBox="1">
            <a:spLocks/>
          </p:cNvSpPr>
          <p:nvPr/>
        </p:nvSpPr>
        <p:spPr>
          <a:xfrm>
            <a:off x="12334151" y="24731"/>
            <a:ext cx="5168824" cy="4407569"/>
          </a:xfrm>
          <a:prstGeom prst="rect">
            <a:avLst/>
          </a:prstGeom>
        </p:spPr>
        <p:style>
          <a:lnRef idx="2">
            <a:schemeClr val="accent2"/>
          </a:lnRef>
          <a:fillRef idx="1">
            <a:schemeClr val="lt1"/>
          </a:fillRef>
          <a:effectRef idx="0">
            <a:schemeClr val="accent2"/>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2000" dirty="0">
                <a:solidFill>
                  <a:schemeClr val="tx2"/>
                </a:solidFill>
                <a:latin typeface="Century Gothic" panose="020B0502020202020204" pitchFamily="34" charset="0"/>
              </a:rPr>
              <a:t>Commentaires Léa / Inès</a:t>
            </a:r>
          </a:p>
          <a:p>
            <a:pPr algn="ctr"/>
            <a:endParaRPr lang="fr-FR" sz="2000" dirty="0">
              <a:solidFill>
                <a:schemeClr val="tx2"/>
              </a:solidFill>
              <a:latin typeface="Century Gothic" panose="020B0502020202020204" pitchFamily="34" charset="0"/>
            </a:endParaRPr>
          </a:p>
          <a:p>
            <a:r>
              <a:rPr lang="fr-FR" sz="2000" dirty="0">
                <a:solidFill>
                  <a:schemeClr val="tx2"/>
                </a:solidFill>
                <a:latin typeface="Century Gothic" panose="020B0502020202020204" pitchFamily="34" charset="0"/>
              </a:rPr>
              <a:t>Proposition : De la brioche, du pain complet, un jus d’orange, une orange, un morceau de fromage, du café/thé, un yaourt, une tranche de jambon</a:t>
            </a:r>
            <a:endParaRPr lang="fr-FR" sz="2000" dirty="0">
              <a:solidFill>
                <a:schemeClr val="tx2"/>
              </a:solidFill>
            </a:endParaRPr>
          </a:p>
          <a:p>
            <a:endParaRPr lang="fr-FR" sz="2000" dirty="0">
              <a:solidFill>
                <a:schemeClr val="tx2"/>
              </a:solidFill>
            </a:endParaRPr>
          </a:p>
          <a:p>
            <a:pPr algn="ctr"/>
            <a:endParaRPr lang="fr-FR" sz="2000" dirty="0">
              <a:solidFill>
                <a:schemeClr val="tx2"/>
              </a:solidFill>
              <a:latin typeface="Century Gothic" panose="020B0502020202020204" pitchFamily="34" charset="0"/>
            </a:endParaRPr>
          </a:p>
        </p:txBody>
      </p:sp>
      <p:sp>
        <p:nvSpPr>
          <p:cNvPr id="31" name="Espace réservé du texte 13">
            <a:extLst>
              <a:ext uri="{FF2B5EF4-FFF2-40B4-BE49-F238E27FC236}">
                <a16:creationId xmlns:a16="http://schemas.microsoft.com/office/drawing/2014/main" id="{9F521C71-415C-4E48-9F78-280BFC533DDC}"/>
              </a:ext>
            </a:extLst>
          </p:cNvPr>
          <p:cNvSpPr txBox="1">
            <a:spLocks/>
          </p:cNvSpPr>
          <p:nvPr/>
        </p:nvSpPr>
        <p:spPr>
          <a:xfrm>
            <a:off x="12384951" y="5052085"/>
            <a:ext cx="5067224" cy="4131469"/>
          </a:xfrm>
          <a:prstGeom prst="rect">
            <a:avLst/>
          </a:prstGeom>
        </p:spPr>
        <p:style>
          <a:lnRef idx="2">
            <a:schemeClr val="accent2"/>
          </a:lnRef>
          <a:fillRef idx="1">
            <a:schemeClr val="lt1"/>
          </a:fillRef>
          <a:effectRef idx="0">
            <a:schemeClr val="accent2"/>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2000" dirty="0">
                <a:solidFill>
                  <a:schemeClr val="tx2"/>
                </a:solidFill>
                <a:latin typeface="Century Gothic" panose="020B0502020202020204" pitchFamily="34" charset="0"/>
              </a:rPr>
              <a:t>Commentaires Client</a:t>
            </a:r>
          </a:p>
          <a:p>
            <a:pPr algn="ctr"/>
            <a:endParaRPr lang="fr-FR" sz="2000" dirty="0">
              <a:solidFill>
                <a:schemeClr val="tx2"/>
              </a:solidFill>
              <a:latin typeface="Century Gothic" panose="020B0502020202020204" pitchFamily="34" charset="0"/>
            </a:endParaRPr>
          </a:p>
          <a:p>
            <a:endParaRPr lang="fr-FR" sz="1600" dirty="0">
              <a:solidFill>
                <a:schemeClr val="tx2"/>
              </a:solidFill>
            </a:endParaRPr>
          </a:p>
          <a:p>
            <a:endParaRPr lang="fr-FR" sz="1600" dirty="0">
              <a:solidFill>
                <a:schemeClr val="tx2"/>
              </a:solidFill>
              <a:latin typeface="Century Gothic" panose="020B0502020202020204" pitchFamily="34" charset="0"/>
            </a:endParaRPr>
          </a:p>
        </p:txBody>
      </p:sp>
      <p:sp>
        <p:nvSpPr>
          <p:cNvPr id="32" name="Espace réservé du texte 13">
            <a:extLst>
              <a:ext uri="{FF2B5EF4-FFF2-40B4-BE49-F238E27FC236}">
                <a16:creationId xmlns:a16="http://schemas.microsoft.com/office/drawing/2014/main" id="{92064097-9FF3-4AA9-AFE2-FD1D48825F58}"/>
              </a:ext>
            </a:extLst>
          </p:cNvPr>
          <p:cNvSpPr txBox="1">
            <a:spLocks/>
          </p:cNvSpPr>
          <p:nvPr/>
        </p:nvSpPr>
        <p:spPr>
          <a:xfrm>
            <a:off x="0" y="6948418"/>
            <a:ext cx="12192000" cy="3552807"/>
          </a:xfrm>
          <a:prstGeom prst="rect">
            <a:avLst/>
          </a:prstGeom>
        </p:spPr>
        <p:style>
          <a:lnRef idx="2">
            <a:schemeClr val="accent1"/>
          </a:lnRef>
          <a:fillRef idx="1">
            <a:schemeClr val="lt1"/>
          </a:fillRef>
          <a:effectRef idx="0">
            <a:schemeClr val="accent1"/>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r>
              <a:rPr lang="en-US" sz="2000" b="1" dirty="0" err="1"/>
              <a:t>Voix</a:t>
            </a:r>
            <a:r>
              <a:rPr lang="en-US" sz="2000" b="1" dirty="0"/>
              <a:t> off :</a:t>
            </a:r>
          </a:p>
          <a:p>
            <a:endParaRPr lang="en-US" sz="2000" dirty="0"/>
          </a:p>
        </p:txBody>
      </p:sp>
      <p:sp>
        <p:nvSpPr>
          <p:cNvPr id="33" name="Rectangle : coins arrondis 32">
            <a:extLst>
              <a:ext uri="{FF2B5EF4-FFF2-40B4-BE49-F238E27FC236}">
                <a16:creationId xmlns:a16="http://schemas.microsoft.com/office/drawing/2014/main" id="{931C3BA9-600F-436C-A865-B05FC18DC6D7}"/>
              </a:ext>
            </a:extLst>
          </p:cNvPr>
          <p:cNvSpPr/>
          <p:nvPr/>
        </p:nvSpPr>
        <p:spPr>
          <a:xfrm rot="3983499">
            <a:off x="-49080" y="5404055"/>
            <a:ext cx="501076" cy="523098"/>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Rectangle : coins arrondis 34">
            <a:extLst>
              <a:ext uri="{FF2B5EF4-FFF2-40B4-BE49-F238E27FC236}">
                <a16:creationId xmlns:a16="http://schemas.microsoft.com/office/drawing/2014/main" id="{BDC2BFE1-456A-42B8-9FA4-16CAA6A85BDD}"/>
              </a:ext>
            </a:extLst>
          </p:cNvPr>
          <p:cNvSpPr/>
          <p:nvPr/>
        </p:nvSpPr>
        <p:spPr>
          <a:xfrm rot="2019566">
            <a:off x="997880" y="6367985"/>
            <a:ext cx="217757" cy="217757"/>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8" name="Rectangle : coins arrondis 67">
            <a:extLst>
              <a:ext uri="{FF2B5EF4-FFF2-40B4-BE49-F238E27FC236}">
                <a16:creationId xmlns:a16="http://schemas.microsoft.com/office/drawing/2014/main" id="{45CF4EB2-E890-49F3-9456-E7E818203649}"/>
              </a:ext>
            </a:extLst>
          </p:cNvPr>
          <p:cNvSpPr/>
          <p:nvPr/>
        </p:nvSpPr>
        <p:spPr>
          <a:xfrm rot="20240667">
            <a:off x="11336594" y="1232608"/>
            <a:ext cx="275987" cy="308978"/>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 coins arrondis 33">
            <a:extLst>
              <a:ext uri="{FF2B5EF4-FFF2-40B4-BE49-F238E27FC236}">
                <a16:creationId xmlns:a16="http://schemas.microsoft.com/office/drawing/2014/main" id="{EDB8413F-5F7C-433E-8D45-EEE11351BF09}"/>
              </a:ext>
            </a:extLst>
          </p:cNvPr>
          <p:cNvSpPr/>
          <p:nvPr/>
        </p:nvSpPr>
        <p:spPr>
          <a:xfrm>
            <a:off x="892455" y="2636889"/>
            <a:ext cx="5725460" cy="3102774"/>
          </a:xfrm>
          <a:prstGeom prst="roundRect">
            <a:avLst>
              <a:gd name="adj" fmla="val 790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6" name="Picture 2" descr="요리 - 무료 여행개 아이콘">
            <a:extLst>
              <a:ext uri="{FF2B5EF4-FFF2-40B4-BE49-F238E27FC236}">
                <a16:creationId xmlns:a16="http://schemas.microsoft.com/office/drawing/2014/main" id="{09127037-A436-4F70-82F9-79622BE0A80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059898" y="2714835"/>
            <a:ext cx="2715528" cy="2715528"/>
          </a:xfrm>
          <a:prstGeom prst="rect">
            <a:avLst/>
          </a:prstGeom>
          <a:noFill/>
          <a:extLst>
            <a:ext uri="{909E8E84-426E-40DD-AFC4-6F175D3DCCD1}">
              <a14:hiddenFill xmlns:a14="http://schemas.microsoft.com/office/drawing/2010/main">
                <a:solidFill>
                  <a:srgbClr val="FFFFFF"/>
                </a:solidFill>
              </a14:hiddenFill>
            </a:ext>
          </a:extLst>
        </p:spPr>
      </p:pic>
      <p:sp>
        <p:nvSpPr>
          <p:cNvPr id="37" name="ZoneTexte 36">
            <a:extLst>
              <a:ext uri="{FF2B5EF4-FFF2-40B4-BE49-F238E27FC236}">
                <a16:creationId xmlns:a16="http://schemas.microsoft.com/office/drawing/2014/main" id="{32EE244A-94C2-4710-BEA2-6A3376C52232}"/>
              </a:ext>
            </a:extLst>
          </p:cNvPr>
          <p:cNvSpPr txBox="1"/>
          <p:nvPr/>
        </p:nvSpPr>
        <p:spPr>
          <a:xfrm>
            <a:off x="4577283" y="1659937"/>
            <a:ext cx="2955632" cy="502702"/>
          </a:xfrm>
          <a:prstGeom prst="rect">
            <a:avLst/>
          </a:prstGeom>
          <a:noFill/>
        </p:spPr>
        <p:txBody>
          <a:bodyPr wrap="square" rtlCol="0">
            <a:spAutoFit/>
          </a:bodyPr>
          <a:lstStyle/>
          <a:p>
            <a:pPr>
              <a:lnSpc>
                <a:spcPts val="3200"/>
              </a:lnSpc>
            </a:pPr>
            <a:r>
              <a:rPr lang="fr-FR" sz="3000" b="1" dirty="0">
                <a:solidFill>
                  <a:srgbClr val="171C6A"/>
                </a:solidFill>
                <a:latin typeface="Work Sans SemiBold" panose="00000700000000000000" pitchFamily="2" charset="0"/>
              </a:rPr>
              <a:t>Le petit déjeuner</a:t>
            </a:r>
          </a:p>
        </p:txBody>
      </p:sp>
    </p:spTree>
    <p:extLst>
      <p:ext uri="{BB962C8B-B14F-4D97-AF65-F5344CB8AC3E}">
        <p14:creationId xmlns:p14="http://schemas.microsoft.com/office/powerpoint/2010/main" val="1980340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31" presetClass="entr" presetSubtype="0" fill="hold" grpId="0" nodeType="after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p:cTn id="15" dur="1000" fill="hold"/>
                                        <p:tgtEl>
                                          <p:spTgt spid="33"/>
                                        </p:tgtEl>
                                        <p:attrNameLst>
                                          <p:attrName>ppt_w</p:attrName>
                                        </p:attrNameLst>
                                      </p:cBhvr>
                                      <p:tavLst>
                                        <p:tav tm="0">
                                          <p:val>
                                            <p:fltVal val="0"/>
                                          </p:val>
                                        </p:tav>
                                        <p:tav tm="100000">
                                          <p:val>
                                            <p:strVal val="#ppt_w"/>
                                          </p:val>
                                        </p:tav>
                                      </p:tavLst>
                                    </p:anim>
                                    <p:anim calcmode="lin" valueType="num">
                                      <p:cBhvr>
                                        <p:cTn id="16" dur="1000" fill="hold"/>
                                        <p:tgtEl>
                                          <p:spTgt spid="33"/>
                                        </p:tgtEl>
                                        <p:attrNameLst>
                                          <p:attrName>ppt_h</p:attrName>
                                        </p:attrNameLst>
                                      </p:cBhvr>
                                      <p:tavLst>
                                        <p:tav tm="0">
                                          <p:val>
                                            <p:fltVal val="0"/>
                                          </p:val>
                                        </p:tav>
                                        <p:tav tm="100000">
                                          <p:val>
                                            <p:strVal val="#ppt_h"/>
                                          </p:val>
                                        </p:tav>
                                      </p:tavLst>
                                    </p:anim>
                                    <p:anim calcmode="lin" valueType="num">
                                      <p:cBhvr>
                                        <p:cTn id="17" dur="1000" fill="hold"/>
                                        <p:tgtEl>
                                          <p:spTgt spid="33"/>
                                        </p:tgtEl>
                                        <p:attrNameLst>
                                          <p:attrName>style.rotation</p:attrName>
                                        </p:attrNameLst>
                                      </p:cBhvr>
                                      <p:tavLst>
                                        <p:tav tm="0">
                                          <p:val>
                                            <p:fltVal val="90"/>
                                          </p:val>
                                        </p:tav>
                                        <p:tav tm="100000">
                                          <p:val>
                                            <p:fltVal val="0"/>
                                          </p:val>
                                        </p:tav>
                                      </p:tavLst>
                                    </p:anim>
                                    <p:animEffect transition="in" filter="fade">
                                      <p:cBhvr>
                                        <p:cTn id="18" dur="1000"/>
                                        <p:tgtEl>
                                          <p:spTgt spid="33"/>
                                        </p:tgtEl>
                                      </p:cBhvr>
                                    </p:animEffect>
                                  </p:childTnLst>
                                </p:cTn>
                              </p:par>
                            </p:childTnLst>
                          </p:cTn>
                        </p:par>
                        <p:par>
                          <p:cTn id="19" fill="hold">
                            <p:stCondLst>
                              <p:cond delay="2000"/>
                            </p:stCondLst>
                            <p:childTnLst>
                              <p:par>
                                <p:cTn id="20" presetID="31" presetClass="entr" presetSubtype="0" fill="hold" grpId="0" nodeType="afterEffect">
                                  <p:stCondLst>
                                    <p:cond delay="0"/>
                                  </p:stCondLst>
                                  <p:childTnLst>
                                    <p:set>
                                      <p:cBhvr>
                                        <p:cTn id="21" dur="1" fill="hold">
                                          <p:stCondLst>
                                            <p:cond delay="0"/>
                                          </p:stCondLst>
                                        </p:cTn>
                                        <p:tgtEl>
                                          <p:spTgt spid="35"/>
                                        </p:tgtEl>
                                        <p:attrNameLst>
                                          <p:attrName>style.visibility</p:attrName>
                                        </p:attrNameLst>
                                      </p:cBhvr>
                                      <p:to>
                                        <p:strVal val="visible"/>
                                      </p:to>
                                    </p:set>
                                    <p:anim calcmode="lin" valueType="num">
                                      <p:cBhvr>
                                        <p:cTn id="22" dur="1000" fill="hold"/>
                                        <p:tgtEl>
                                          <p:spTgt spid="35"/>
                                        </p:tgtEl>
                                        <p:attrNameLst>
                                          <p:attrName>ppt_w</p:attrName>
                                        </p:attrNameLst>
                                      </p:cBhvr>
                                      <p:tavLst>
                                        <p:tav tm="0">
                                          <p:val>
                                            <p:fltVal val="0"/>
                                          </p:val>
                                        </p:tav>
                                        <p:tav tm="100000">
                                          <p:val>
                                            <p:strVal val="#ppt_w"/>
                                          </p:val>
                                        </p:tav>
                                      </p:tavLst>
                                    </p:anim>
                                    <p:anim calcmode="lin" valueType="num">
                                      <p:cBhvr>
                                        <p:cTn id="23" dur="1000" fill="hold"/>
                                        <p:tgtEl>
                                          <p:spTgt spid="35"/>
                                        </p:tgtEl>
                                        <p:attrNameLst>
                                          <p:attrName>ppt_h</p:attrName>
                                        </p:attrNameLst>
                                      </p:cBhvr>
                                      <p:tavLst>
                                        <p:tav tm="0">
                                          <p:val>
                                            <p:fltVal val="0"/>
                                          </p:val>
                                        </p:tav>
                                        <p:tav tm="100000">
                                          <p:val>
                                            <p:strVal val="#ppt_h"/>
                                          </p:val>
                                        </p:tav>
                                      </p:tavLst>
                                    </p:anim>
                                    <p:anim calcmode="lin" valueType="num">
                                      <p:cBhvr>
                                        <p:cTn id="24" dur="1000" fill="hold"/>
                                        <p:tgtEl>
                                          <p:spTgt spid="35"/>
                                        </p:tgtEl>
                                        <p:attrNameLst>
                                          <p:attrName>style.rotation</p:attrName>
                                        </p:attrNameLst>
                                      </p:cBhvr>
                                      <p:tavLst>
                                        <p:tav tm="0">
                                          <p:val>
                                            <p:fltVal val="90"/>
                                          </p:val>
                                        </p:tav>
                                        <p:tav tm="100000">
                                          <p:val>
                                            <p:fltVal val="0"/>
                                          </p:val>
                                        </p:tav>
                                      </p:tavLst>
                                    </p:anim>
                                    <p:animEffect transition="in" filter="fade">
                                      <p:cBhvr>
                                        <p:cTn id="25" dur="1000"/>
                                        <p:tgtEl>
                                          <p:spTgt spid="35"/>
                                        </p:tgtEl>
                                      </p:cBhvr>
                                    </p:animEffect>
                                  </p:childTnLst>
                                </p:cTn>
                              </p:par>
                              <p:par>
                                <p:cTn id="26" presetID="31" presetClass="entr" presetSubtype="0" fill="hold" grpId="0" nodeType="withEffect">
                                  <p:stCondLst>
                                    <p:cond delay="0"/>
                                  </p:stCondLst>
                                  <p:childTnLst>
                                    <p:set>
                                      <p:cBhvr>
                                        <p:cTn id="27" dur="1" fill="hold">
                                          <p:stCondLst>
                                            <p:cond delay="0"/>
                                          </p:stCondLst>
                                        </p:cTn>
                                        <p:tgtEl>
                                          <p:spTgt spid="68"/>
                                        </p:tgtEl>
                                        <p:attrNameLst>
                                          <p:attrName>style.visibility</p:attrName>
                                        </p:attrNameLst>
                                      </p:cBhvr>
                                      <p:to>
                                        <p:strVal val="visible"/>
                                      </p:to>
                                    </p:set>
                                    <p:anim calcmode="lin" valueType="num">
                                      <p:cBhvr>
                                        <p:cTn id="28" dur="1000" fill="hold"/>
                                        <p:tgtEl>
                                          <p:spTgt spid="68"/>
                                        </p:tgtEl>
                                        <p:attrNameLst>
                                          <p:attrName>ppt_w</p:attrName>
                                        </p:attrNameLst>
                                      </p:cBhvr>
                                      <p:tavLst>
                                        <p:tav tm="0">
                                          <p:val>
                                            <p:fltVal val="0"/>
                                          </p:val>
                                        </p:tav>
                                        <p:tav tm="100000">
                                          <p:val>
                                            <p:strVal val="#ppt_w"/>
                                          </p:val>
                                        </p:tav>
                                      </p:tavLst>
                                    </p:anim>
                                    <p:anim calcmode="lin" valueType="num">
                                      <p:cBhvr>
                                        <p:cTn id="29" dur="1000" fill="hold"/>
                                        <p:tgtEl>
                                          <p:spTgt spid="68"/>
                                        </p:tgtEl>
                                        <p:attrNameLst>
                                          <p:attrName>ppt_h</p:attrName>
                                        </p:attrNameLst>
                                      </p:cBhvr>
                                      <p:tavLst>
                                        <p:tav tm="0">
                                          <p:val>
                                            <p:fltVal val="0"/>
                                          </p:val>
                                        </p:tav>
                                        <p:tav tm="100000">
                                          <p:val>
                                            <p:strVal val="#ppt_h"/>
                                          </p:val>
                                        </p:tav>
                                      </p:tavLst>
                                    </p:anim>
                                    <p:anim calcmode="lin" valueType="num">
                                      <p:cBhvr>
                                        <p:cTn id="30" dur="1000" fill="hold"/>
                                        <p:tgtEl>
                                          <p:spTgt spid="68"/>
                                        </p:tgtEl>
                                        <p:attrNameLst>
                                          <p:attrName>style.rotation</p:attrName>
                                        </p:attrNameLst>
                                      </p:cBhvr>
                                      <p:tavLst>
                                        <p:tav tm="0">
                                          <p:val>
                                            <p:fltVal val="90"/>
                                          </p:val>
                                        </p:tav>
                                        <p:tav tm="100000">
                                          <p:val>
                                            <p:fltVal val="0"/>
                                          </p:val>
                                        </p:tav>
                                      </p:tavLst>
                                    </p:anim>
                                    <p:animEffect transition="in" filter="fade">
                                      <p:cBhvr>
                                        <p:cTn id="31" dur="1000"/>
                                        <p:tgtEl>
                                          <p:spTgt spid="68"/>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fade">
                                      <p:cBhvr>
                                        <p:cTn id="35"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3" grpId="0" animBg="1"/>
      <p:bldP spid="35" grpId="0" animBg="1"/>
      <p:bldP spid="68" grpId="0" animBg="1"/>
      <p:bldP spid="3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10747708-A996-4B77-BA08-CFD06BA96A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667" y="6281189"/>
            <a:ext cx="1456724" cy="419842"/>
          </a:xfrm>
          <a:prstGeom prst="rect">
            <a:avLst/>
          </a:prstGeom>
        </p:spPr>
      </p:pic>
      <p:pic>
        <p:nvPicPr>
          <p:cNvPr id="9" name="Image 8">
            <a:extLst>
              <a:ext uri="{FF2B5EF4-FFF2-40B4-BE49-F238E27FC236}">
                <a16:creationId xmlns:a16="http://schemas.microsoft.com/office/drawing/2014/main" id="{8EE5A1DC-CDB7-4416-90A1-99DC152BFF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99420" y="6282287"/>
            <a:ext cx="1452913" cy="418743"/>
          </a:xfrm>
          <a:prstGeom prst="rect">
            <a:avLst/>
          </a:prstGeom>
        </p:spPr>
      </p:pic>
      <p:pic>
        <p:nvPicPr>
          <p:cNvPr id="10" name="Image 9">
            <a:extLst>
              <a:ext uri="{FF2B5EF4-FFF2-40B4-BE49-F238E27FC236}">
                <a16:creationId xmlns:a16="http://schemas.microsoft.com/office/drawing/2014/main" id="{45584A95-C541-48A0-BEBA-9B42E46BF1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56961" y="170181"/>
            <a:ext cx="823359" cy="342010"/>
          </a:xfrm>
          <a:prstGeom prst="rect">
            <a:avLst/>
          </a:prstGeom>
        </p:spPr>
      </p:pic>
      <p:pic>
        <p:nvPicPr>
          <p:cNvPr id="11" name="Image 10">
            <a:extLst>
              <a:ext uri="{FF2B5EF4-FFF2-40B4-BE49-F238E27FC236}">
                <a16:creationId xmlns:a16="http://schemas.microsoft.com/office/drawing/2014/main" id="{BCD8DF88-6F52-4CB8-9B4E-78DF537A41B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35260" y="162561"/>
            <a:ext cx="59689" cy="366661"/>
          </a:xfrm>
          <a:prstGeom prst="rect">
            <a:avLst/>
          </a:prstGeom>
        </p:spPr>
      </p:pic>
      <p:pic>
        <p:nvPicPr>
          <p:cNvPr id="12" name="Image 11">
            <a:extLst>
              <a:ext uri="{FF2B5EF4-FFF2-40B4-BE49-F238E27FC236}">
                <a16:creationId xmlns:a16="http://schemas.microsoft.com/office/drawing/2014/main" id="{4A594A96-9474-4B6B-A4D4-12BF36D5C78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576559" y="170181"/>
            <a:ext cx="263526" cy="353510"/>
          </a:xfrm>
          <a:prstGeom prst="rect">
            <a:avLst/>
          </a:prstGeom>
        </p:spPr>
      </p:pic>
      <p:pic>
        <p:nvPicPr>
          <p:cNvPr id="13" name="Image 12">
            <a:extLst>
              <a:ext uri="{FF2B5EF4-FFF2-40B4-BE49-F238E27FC236}">
                <a16:creationId xmlns:a16="http://schemas.microsoft.com/office/drawing/2014/main" id="{4B30D668-CF9E-4971-A17B-2C3EBD0D5D5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036935" y="186690"/>
            <a:ext cx="325501" cy="325501"/>
          </a:xfrm>
          <a:prstGeom prst="rect">
            <a:avLst/>
          </a:prstGeom>
        </p:spPr>
      </p:pic>
      <p:pic>
        <p:nvPicPr>
          <p:cNvPr id="14" name="Image 13">
            <a:extLst>
              <a:ext uri="{FF2B5EF4-FFF2-40B4-BE49-F238E27FC236}">
                <a16:creationId xmlns:a16="http://schemas.microsoft.com/office/drawing/2014/main" id="{0C4F27B8-8FEE-4970-8F93-0392782DE34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736705" y="222631"/>
            <a:ext cx="246444" cy="240283"/>
          </a:xfrm>
          <a:prstGeom prst="rect">
            <a:avLst/>
          </a:prstGeom>
        </p:spPr>
      </p:pic>
      <p:sp>
        <p:nvSpPr>
          <p:cNvPr id="15" name="Rectangle : coins arrondis 14">
            <a:extLst>
              <a:ext uri="{FF2B5EF4-FFF2-40B4-BE49-F238E27FC236}">
                <a16:creationId xmlns:a16="http://schemas.microsoft.com/office/drawing/2014/main" id="{5A7E4AE8-ACB7-4A01-84D2-3BD7F933E283}"/>
              </a:ext>
            </a:extLst>
          </p:cNvPr>
          <p:cNvSpPr/>
          <p:nvPr/>
        </p:nvSpPr>
        <p:spPr>
          <a:xfrm rot="2362016">
            <a:off x="2982504" y="-167560"/>
            <a:ext cx="705962" cy="705962"/>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 coins arrondis 15">
            <a:extLst>
              <a:ext uri="{FF2B5EF4-FFF2-40B4-BE49-F238E27FC236}">
                <a16:creationId xmlns:a16="http://schemas.microsoft.com/office/drawing/2014/main" id="{068D4D8E-3BEE-4A32-8263-0CC061C14156}"/>
              </a:ext>
            </a:extLst>
          </p:cNvPr>
          <p:cNvSpPr/>
          <p:nvPr/>
        </p:nvSpPr>
        <p:spPr>
          <a:xfrm rot="1018881">
            <a:off x="2367082" y="5268756"/>
            <a:ext cx="419507" cy="419507"/>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 coins arrondis 16">
            <a:extLst>
              <a:ext uri="{FF2B5EF4-FFF2-40B4-BE49-F238E27FC236}">
                <a16:creationId xmlns:a16="http://schemas.microsoft.com/office/drawing/2014/main" id="{CB2C8708-6A36-41BA-AAD9-6A693BC1F2FD}"/>
              </a:ext>
            </a:extLst>
          </p:cNvPr>
          <p:cNvSpPr/>
          <p:nvPr/>
        </p:nvSpPr>
        <p:spPr>
          <a:xfrm rot="21091630">
            <a:off x="1363780" y="5631500"/>
            <a:ext cx="217757" cy="217757"/>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ZoneTexte 17">
            <a:extLst>
              <a:ext uri="{FF2B5EF4-FFF2-40B4-BE49-F238E27FC236}">
                <a16:creationId xmlns:a16="http://schemas.microsoft.com/office/drawing/2014/main" id="{4B25F560-2700-45C3-B5AF-14999165AEAD}"/>
              </a:ext>
            </a:extLst>
          </p:cNvPr>
          <p:cNvSpPr txBox="1"/>
          <p:nvPr/>
        </p:nvSpPr>
        <p:spPr>
          <a:xfrm>
            <a:off x="616633" y="1354137"/>
            <a:ext cx="2518454" cy="913070"/>
          </a:xfrm>
          <a:prstGeom prst="rect">
            <a:avLst/>
          </a:prstGeom>
          <a:noFill/>
        </p:spPr>
        <p:txBody>
          <a:bodyPr wrap="square" rtlCol="0">
            <a:spAutoFit/>
          </a:bodyPr>
          <a:lstStyle/>
          <a:p>
            <a:pPr>
              <a:lnSpc>
                <a:spcPts val="3200"/>
              </a:lnSpc>
            </a:pPr>
            <a:r>
              <a:rPr lang="fr-FR" sz="3000" dirty="0">
                <a:solidFill>
                  <a:srgbClr val="171C6A"/>
                </a:solidFill>
                <a:latin typeface="Work Sans SemiBold" panose="00000700000000000000" pitchFamily="2" charset="0"/>
              </a:rPr>
              <a:t>Mes menus sur la journée</a:t>
            </a:r>
          </a:p>
        </p:txBody>
      </p:sp>
      <p:sp>
        <p:nvSpPr>
          <p:cNvPr id="19" name="ZoneTexte 18">
            <a:extLst>
              <a:ext uri="{FF2B5EF4-FFF2-40B4-BE49-F238E27FC236}">
                <a16:creationId xmlns:a16="http://schemas.microsoft.com/office/drawing/2014/main" id="{B1C90875-398F-475A-9D74-6C5FCC1C0B13}"/>
              </a:ext>
            </a:extLst>
          </p:cNvPr>
          <p:cNvSpPr txBox="1"/>
          <p:nvPr/>
        </p:nvSpPr>
        <p:spPr>
          <a:xfrm>
            <a:off x="616632" y="2944961"/>
            <a:ext cx="3215633" cy="1077218"/>
          </a:xfrm>
          <a:prstGeom prst="rect">
            <a:avLst/>
          </a:prstGeom>
          <a:noFill/>
        </p:spPr>
        <p:txBody>
          <a:bodyPr wrap="square" rtlCol="0">
            <a:spAutoFit/>
          </a:bodyPr>
          <a:lstStyle/>
          <a:p>
            <a:r>
              <a:rPr lang="fr-FR" sz="1600" dirty="0"/>
              <a:t>Construis tes repas de la journée en fonction des aliments proposés. </a:t>
            </a:r>
          </a:p>
          <a:p>
            <a:endParaRPr lang="fr-FR" sz="1600" dirty="0">
              <a:solidFill>
                <a:srgbClr val="171C6A"/>
              </a:solidFill>
              <a:latin typeface="Work Sans Medium" panose="00000600000000000000" pitchFamily="2" charset="0"/>
            </a:endParaRPr>
          </a:p>
          <a:p>
            <a:r>
              <a:rPr lang="fr-FR" sz="1600" b="1" dirty="0">
                <a:solidFill>
                  <a:srgbClr val="171C6A"/>
                </a:solidFill>
                <a:latin typeface="Work Sans Medium" panose="00000600000000000000" pitchFamily="2" charset="0"/>
              </a:rPr>
              <a:t>Pense équilibré ! </a:t>
            </a:r>
            <a:endParaRPr lang="fr-FR" sz="1400" b="1" dirty="0">
              <a:solidFill>
                <a:srgbClr val="171C6A"/>
              </a:solidFill>
              <a:latin typeface="Work Sans Medium" panose="00000600000000000000" pitchFamily="2" charset="0"/>
            </a:endParaRPr>
          </a:p>
        </p:txBody>
      </p:sp>
      <p:sp>
        <p:nvSpPr>
          <p:cNvPr id="31" name="Espace réservé du texte 13">
            <a:extLst>
              <a:ext uri="{FF2B5EF4-FFF2-40B4-BE49-F238E27FC236}">
                <a16:creationId xmlns:a16="http://schemas.microsoft.com/office/drawing/2014/main" id="{BB8DFBF7-18E2-4326-A185-5D3949ECB4B1}"/>
              </a:ext>
            </a:extLst>
          </p:cNvPr>
          <p:cNvSpPr txBox="1">
            <a:spLocks/>
          </p:cNvSpPr>
          <p:nvPr/>
        </p:nvSpPr>
        <p:spPr>
          <a:xfrm>
            <a:off x="-5461668" y="-668"/>
            <a:ext cx="5334672" cy="717110"/>
          </a:xfrm>
          <a:prstGeom prst="rect">
            <a:avLst/>
          </a:prstGeom>
        </p:spPr>
        <p:style>
          <a:lnRef idx="2">
            <a:schemeClr val="accent1"/>
          </a:lnRef>
          <a:fillRef idx="1">
            <a:schemeClr val="lt1"/>
          </a:fillRef>
          <a:effectRef idx="0">
            <a:schemeClr val="accent1"/>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marL="0" indent="0">
              <a:buNone/>
            </a:pPr>
            <a:r>
              <a:rPr lang="fr-FR" sz="2000" dirty="0"/>
              <a:t>Scène 13</a:t>
            </a:r>
          </a:p>
          <a:p>
            <a:pPr marL="0" indent="0">
              <a:buNone/>
            </a:pPr>
            <a:endParaRPr lang="fr-FR" sz="2000" dirty="0"/>
          </a:p>
        </p:txBody>
      </p:sp>
      <p:sp>
        <p:nvSpPr>
          <p:cNvPr id="32" name="Espace réservé du texte 12">
            <a:extLst>
              <a:ext uri="{FF2B5EF4-FFF2-40B4-BE49-F238E27FC236}">
                <a16:creationId xmlns:a16="http://schemas.microsoft.com/office/drawing/2014/main" id="{96CF4625-51DB-4388-BCA6-EF9BC7B71FB7}"/>
              </a:ext>
            </a:extLst>
          </p:cNvPr>
          <p:cNvSpPr txBox="1">
            <a:spLocks/>
          </p:cNvSpPr>
          <p:nvPr/>
        </p:nvSpPr>
        <p:spPr>
          <a:xfrm>
            <a:off x="-5473700" y="838199"/>
            <a:ext cx="5309272" cy="8362829"/>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t"/>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1800" dirty="0">
                <a:solidFill>
                  <a:schemeClr val="tx2"/>
                </a:solidFill>
                <a:latin typeface="Century Gothic" panose="020B0502020202020204" pitchFamily="34" charset="0"/>
              </a:rPr>
              <a:t>Spécification de la vue</a:t>
            </a:r>
          </a:p>
          <a:p>
            <a:pPr marL="171450" indent="-171450" algn="l">
              <a:buFont typeface="Wingdings" panose="05000000000000000000" pitchFamily="2" charset="2"/>
              <a:buChar char="Ø"/>
            </a:pPr>
            <a:endParaRPr lang="fr-FR" sz="2400" dirty="0">
              <a:solidFill>
                <a:schemeClr val="tx2"/>
              </a:solidFill>
            </a:endParaRPr>
          </a:p>
          <a:p>
            <a:pPr marL="171450" indent="-171450" algn="l">
              <a:buFont typeface="Wingdings" panose="05000000000000000000" pitchFamily="2" charset="2"/>
              <a:buChar char="Ø"/>
            </a:pPr>
            <a:r>
              <a:rPr lang="fr-FR" sz="1800" dirty="0">
                <a:solidFill>
                  <a:schemeClr val="tx1"/>
                </a:solidFill>
                <a:latin typeface="Alstom" panose="02000503020000020004" pitchFamily="2" charset="0"/>
              </a:rPr>
              <a:t>  </a:t>
            </a:r>
            <a:r>
              <a:rPr lang="fr-FR" sz="2000" dirty="0">
                <a:solidFill>
                  <a:schemeClr val="tx1"/>
                </a:solidFill>
                <a:latin typeface="Calibri" panose="020F0502020204030204" pitchFamily="34" charset="0"/>
                <a:cs typeface="Calibri" panose="020F0502020204030204" pitchFamily="34" charset="0"/>
              </a:rPr>
              <a:t>Nom de la vue « type » :</a:t>
            </a:r>
          </a:p>
          <a:p>
            <a:pPr marL="171450" indent="-171450" algn="l">
              <a:buFont typeface="Wingdings" panose="05000000000000000000" pitchFamily="2" charset="2"/>
              <a:buChar char="Ø"/>
            </a:pPr>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Objectif / message principal de cette vue :</a:t>
            </a:r>
          </a:p>
          <a:p>
            <a:pPr algn="l"/>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Document / média de référence :</a:t>
            </a:r>
          </a:p>
          <a:p>
            <a:r>
              <a:rPr lang="fr-FR" sz="1800" dirty="0">
                <a:solidFill>
                  <a:schemeClr val="tx1"/>
                </a:solidFill>
                <a:latin typeface="Calibri" panose="020F0502020204030204" pitchFamily="34" charset="0"/>
                <a:cs typeface="Calibri" panose="020F0502020204030204" pitchFamily="34" charset="0"/>
              </a:rPr>
              <a:t>Charte graphique</a:t>
            </a:r>
          </a:p>
          <a:p>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Description de l'animation :</a:t>
            </a:r>
            <a:endParaRPr lang="en-US" sz="2000" b="1" dirty="0">
              <a:solidFill>
                <a:schemeClr val="tx1"/>
              </a:solidFill>
            </a:endParaRPr>
          </a:p>
          <a:p>
            <a:pPr algn="l"/>
            <a:r>
              <a:rPr lang="fr-FR" sz="1800" dirty="0">
                <a:solidFill>
                  <a:schemeClr val="tx1"/>
                </a:solidFill>
                <a:latin typeface="Calibri" panose="020F0502020204030204" pitchFamily="34" charset="0"/>
                <a:cs typeface="Calibri" panose="020F0502020204030204" pitchFamily="34" charset="0"/>
              </a:rPr>
              <a:t>Affichage synchronisée avec la voix-off.</a:t>
            </a:r>
          </a:p>
          <a:p>
            <a:pPr algn="l"/>
            <a:r>
              <a:rPr lang="fr-FR" sz="1800" dirty="0">
                <a:solidFill>
                  <a:schemeClr val="tx1"/>
                </a:solidFill>
                <a:latin typeface="Calibri" panose="020F0502020204030204" pitchFamily="34" charset="0"/>
                <a:cs typeface="Calibri" panose="020F0502020204030204" pitchFamily="34" charset="0"/>
              </a:rPr>
              <a:t>1 : Entrée du titre de la gauche vers la droite.</a:t>
            </a:r>
          </a:p>
          <a:p>
            <a:pPr algn="l"/>
            <a:r>
              <a:rPr lang="fr-FR" sz="1800" dirty="0">
                <a:solidFill>
                  <a:schemeClr val="tx1"/>
                </a:solidFill>
                <a:latin typeface="Calibri" panose="020F0502020204030204" pitchFamily="34" charset="0"/>
                <a:cs typeface="Calibri" panose="020F0502020204030204" pitchFamily="34" charset="0"/>
              </a:rPr>
              <a:t>2 : Entrée de l’image de la droite vers la gauche.</a:t>
            </a:r>
          </a:p>
          <a:p>
            <a:pPr algn="l"/>
            <a:endParaRPr lang="fr-FR" sz="2000" dirty="0">
              <a:solidFill>
                <a:schemeClr val="tx1"/>
              </a:solidFill>
              <a:latin typeface="Calibri" panose="020F0502020204030204" pitchFamily="34" charset="0"/>
              <a:cs typeface="Calibri" panose="020F0502020204030204" pitchFamily="34" charset="0"/>
            </a:endParaRPr>
          </a:p>
          <a:p>
            <a:r>
              <a:rPr lang="fr-FR" sz="1800" dirty="0">
                <a:solidFill>
                  <a:srgbClr val="0070C0"/>
                </a:solidFill>
                <a:latin typeface="Calibri" panose="020F0502020204030204" pitchFamily="34" charset="0"/>
                <a:cs typeface="Calibri" panose="020F0502020204030204" pitchFamily="34" charset="0"/>
              </a:rPr>
              <a:t>Pour tout le module : Le patient peut revoir la slide, mettre en pause et afficher ou non les sous-titres.</a:t>
            </a:r>
          </a:p>
          <a:p>
            <a:pPr algn="l"/>
            <a:endParaRPr lang="fr-FR" sz="1800" dirty="0"/>
          </a:p>
          <a:p>
            <a:pPr algn="l"/>
            <a:endParaRPr lang="fr-FR" sz="1100" dirty="0"/>
          </a:p>
        </p:txBody>
      </p:sp>
      <p:sp>
        <p:nvSpPr>
          <p:cNvPr id="33" name="Espace réservé du texte 13">
            <a:extLst>
              <a:ext uri="{FF2B5EF4-FFF2-40B4-BE49-F238E27FC236}">
                <a16:creationId xmlns:a16="http://schemas.microsoft.com/office/drawing/2014/main" id="{E2A0B0B9-4ADF-449E-B88C-5F5CC527614D}"/>
              </a:ext>
            </a:extLst>
          </p:cNvPr>
          <p:cNvSpPr txBox="1">
            <a:spLocks/>
          </p:cNvSpPr>
          <p:nvPr/>
        </p:nvSpPr>
        <p:spPr>
          <a:xfrm>
            <a:off x="12334151" y="24731"/>
            <a:ext cx="5168824" cy="4407569"/>
          </a:xfrm>
          <a:prstGeom prst="rect">
            <a:avLst/>
          </a:prstGeom>
        </p:spPr>
        <p:style>
          <a:lnRef idx="2">
            <a:schemeClr val="accent2"/>
          </a:lnRef>
          <a:fillRef idx="1">
            <a:schemeClr val="lt1"/>
          </a:fillRef>
          <a:effectRef idx="0">
            <a:schemeClr val="accent2"/>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2000" dirty="0">
                <a:solidFill>
                  <a:schemeClr val="tx2"/>
                </a:solidFill>
                <a:latin typeface="Century Gothic" panose="020B0502020202020204" pitchFamily="34" charset="0"/>
              </a:rPr>
              <a:t>Commentaires Léa / Inès</a:t>
            </a:r>
          </a:p>
          <a:p>
            <a:pPr algn="ctr"/>
            <a:endParaRPr lang="fr-FR" sz="2000" dirty="0">
              <a:solidFill>
                <a:schemeClr val="tx2"/>
              </a:solidFill>
              <a:latin typeface="Century Gothic" panose="020B0502020202020204" pitchFamily="34" charset="0"/>
            </a:endParaRPr>
          </a:p>
          <a:p>
            <a:r>
              <a:rPr lang="fr-FR" sz="2000" dirty="0">
                <a:solidFill>
                  <a:schemeClr val="tx2"/>
                </a:solidFill>
              </a:rPr>
              <a:t>	Les mettre en blanc</a:t>
            </a:r>
          </a:p>
          <a:p>
            <a:endParaRPr lang="fr-FR" sz="2000" dirty="0">
              <a:solidFill>
                <a:schemeClr val="tx2"/>
              </a:solidFill>
              <a:latin typeface="Century Gothic" panose="020B0502020202020204" pitchFamily="34" charset="0"/>
            </a:endParaRPr>
          </a:p>
          <a:p>
            <a:r>
              <a:rPr lang="fr-FR" sz="2000" dirty="0">
                <a:solidFill>
                  <a:schemeClr val="tx2"/>
                </a:solidFill>
                <a:latin typeface="Century Gothic" panose="020B0502020202020204" pitchFamily="34" charset="0"/>
              </a:rPr>
              <a:t>La VO ne sera pas répétée à chaque fois.</a:t>
            </a:r>
          </a:p>
        </p:txBody>
      </p:sp>
      <p:sp>
        <p:nvSpPr>
          <p:cNvPr id="34" name="Espace réservé du texte 13">
            <a:extLst>
              <a:ext uri="{FF2B5EF4-FFF2-40B4-BE49-F238E27FC236}">
                <a16:creationId xmlns:a16="http://schemas.microsoft.com/office/drawing/2014/main" id="{C0AB06CE-6C30-4EB4-AD01-59B00071E75A}"/>
              </a:ext>
            </a:extLst>
          </p:cNvPr>
          <p:cNvSpPr txBox="1">
            <a:spLocks/>
          </p:cNvSpPr>
          <p:nvPr/>
        </p:nvSpPr>
        <p:spPr>
          <a:xfrm>
            <a:off x="12384951" y="5052085"/>
            <a:ext cx="5067224" cy="4131469"/>
          </a:xfrm>
          <a:prstGeom prst="rect">
            <a:avLst/>
          </a:prstGeom>
        </p:spPr>
        <p:style>
          <a:lnRef idx="2">
            <a:schemeClr val="accent2"/>
          </a:lnRef>
          <a:fillRef idx="1">
            <a:schemeClr val="lt1"/>
          </a:fillRef>
          <a:effectRef idx="0">
            <a:schemeClr val="accent2"/>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2000" dirty="0">
                <a:solidFill>
                  <a:schemeClr val="tx2"/>
                </a:solidFill>
                <a:latin typeface="Century Gothic" panose="020B0502020202020204" pitchFamily="34" charset="0"/>
              </a:rPr>
              <a:t>Commentaires Client</a:t>
            </a:r>
          </a:p>
          <a:p>
            <a:pPr algn="ctr"/>
            <a:endParaRPr lang="fr-FR" sz="2000" dirty="0">
              <a:solidFill>
                <a:schemeClr val="tx2"/>
              </a:solidFill>
              <a:latin typeface="Century Gothic" panose="020B0502020202020204" pitchFamily="34" charset="0"/>
            </a:endParaRPr>
          </a:p>
          <a:p>
            <a:endParaRPr lang="fr-FR" sz="1600" dirty="0">
              <a:solidFill>
                <a:schemeClr val="tx2"/>
              </a:solidFill>
            </a:endParaRPr>
          </a:p>
          <a:p>
            <a:endParaRPr lang="fr-FR" sz="1600" dirty="0">
              <a:solidFill>
                <a:schemeClr val="tx2"/>
              </a:solidFill>
              <a:latin typeface="Century Gothic" panose="020B0502020202020204" pitchFamily="34" charset="0"/>
            </a:endParaRPr>
          </a:p>
        </p:txBody>
      </p:sp>
      <p:sp>
        <p:nvSpPr>
          <p:cNvPr id="35" name="Espace réservé du texte 13">
            <a:extLst>
              <a:ext uri="{FF2B5EF4-FFF2-40B4-BE49-F238E27FC236}">
                <a16:creationId xmlns:a16="http://schemas.microsoft.com/office/drawing/2014/main" id="{2C3FB128-400C-4CA8-86BC-A30DD9C80FDB}"/>
              </a:ext>
            </a:extLst>
          </p:cNvPr>
          <p:cNvSpPr txBox="1">
            <a:spLocks/>
          </p:cNvSpPr>
          <p:nvPr/>
        </p:nvSpPr>
        <p:spPr>
          <a:xfrm>
            <a:off x="0" y="6948418"/>
            <a:ext cx="12192000" cy="3552807"/>
          </a:xfrm>
          <a:prstGeom prst="rect">
            <a:avLst/>
          </a:prstGeom>
        </p:spPr>
        <p:style>
          <a:lnRef idx="2">
            <a:schemeClr val="accent1"/>
          </a:lnRef>
          <a:fillRef idx="1">
            <a:schemeClr val="lt1"/>
          </a:fillRef>
          <a:effectRef idx="0">
            <a:schemeClr val="accent1"/>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r>
              <a:rPr lang="en-US" sz="2000" b="1" dirty="0" err="1"/>
              <a:t>Voix</a:t>
            </a:r>
            <a:r>
              <a:rPr lang="en-US" sz="2000" b="1" dirty="0"/>
              <a:t> off :</a:t>
            </a:r>
          </a:p>
          <a:p>
            <a:r>
              <a:rPr lang="en-US" sz="2000" dirty="0" err="1"/>
              <a:t>Construis</a:t>
            </a:r>
            <a:r>
              <a:rPr lang="en-US" sz="2000" dirty="0"/>
              <a:t> </a:t>
            </a:r>
            <a:r>
              <a:rPr lang="en-US" sz="2000" dirty="0" err="1"/>
              <a:t>tes</a:t>
            </a:r>
            <a:r>
              <a:rPr lang="en-US" sz="2000" dirty="0"/>
              <a:t> menus de la </a:t>
            </a:r>
            <a:r>
              <a:rPr lang="en-US" sz="2000" dirty="0" err="1"/>
              <a:t>journée</a:t>
            </a:r>
            <a:r>
              <a:rPr lang="en-US" sz="2000" dirty="0"/>
              <a:t> </a:t>
            </a:r>
            <a:r>
              <a:rPr lang="en-US" sz="2000" dirty="0" err="1"/>
              <a:t>en</a:t>
            </a:r>
            <a:r>
              <a:rPr lang="en-US" sz="2000" dirty="0"/>
              <a:t> </a:t>
            </a:r>
            <a:r>
              <a:rPr lang="en-US" sz="2000" dirty="0" err="1"/>
              <a:t>fonction</a:t>
            </a:r>
            <a:r>
              <a:rPr lang="en-US" sz="2000" dirty="0"/>
              <a:t> des aliments </a:t>
            </a:r>
            <a:r>
              <a:rPr lang="en-US" sz="2000" dirty="0" err="1"/>
              <a:t>proposés</a:t>
            </a:r>
            <a:r>
              <a:rPr lang="en-US" sz="2000" dirty="0"/>
              <a:t>. </a:t>
            </a:r>
            <a:r>
              <a:rPr lang="en-US" sz="2000" dirty="0" err="1"/>
              <a:t>Pense</a:t>
            </a:r>
            <a:r>
              <a:rPr lang="en-US" sz="2000" dirty="0"/>
              <a:t> </a:t>
            </a:r>
            <a:r>
              <a:rPr lang="en-US" sz="2000" dirty="0" err="1"/>
              <a:t>équilibré</a:t>
            </a:r>
            <a:r>
              <a:rPr lang="en-US" sz="2000" dirty="0"/>
              <a:t> </a:t>
            </a:r>
            <a:r>
              <a:rPr lang="en-US" sz="2000" dirty="0" err="1"/>
              <a:t>mais</a:t>
            </a:r>
            <a:r>
              <a:rPr lang="en-US" sz="2000" dirty="0"/>
              <a:t> </a:t>
            </a:r>
            <a:r>
              <a:rPr lang="en-US" sz="2000" dirty="0" err="1"/>
              <a:t>n’oublie</a:t>
            </a:r>
            <a:r>
              <a:rPr lang="en-US" sz="2000" dirty="0"/>
              <a:t> pas de </a:t>
            </a:r>
            <a:r>
              <a:rPr lang="en-US" sz="2000" dirty="0" err="1"/>
              <a:t>te</a:t>
            </a:r>
            <a:r>
              <a:rPr lang="en-US" sz="2000" dirty="0"/>
              <a:t> faire </a:t>
            </a:r>
            <a:r>
              <a:rPr lang="en-US" sz="2000" dirty="0" err="1"/>
              <a:t>plaisir</a:t>
            </a:r>
            <a:r>
              <a:rPr lang="en-US" sz="2000" dirty="0"/>
              <a:t> !  </a:t>
            </a:r>
          </a:p>
        </p:txBody>
      </p:sp>
      <p:grpSp>
        <p:nvGrpSpPr>
          <p:cNvPr id="36" name="Groupe 35">
            <a:extLst>
              <a:ext uri="{FF2B5EF4-FFF2-40B4-BE49-F238E27FC236}">
                <a16:creationId xmlns:a16="http://schemas.microsoft.com/office/drawing/2014/main" id="{AA2F9E62-89F2-4F28-847E-711DBBEF00DE}"/>
              </a:ext>
            </a:extLst>
          </p:cNvPr>
          <p:cNvGrpSpPr/>
          <p:nvPr/>
        </p:nvGrpSpPr>
        <p:grpSpPr>
          <a:xfrm>
            <a:off x="6170325" y="2570828"/>
            <a:ext cx="3509388" cy="1049655"/>
            <a:chOff x="8580566" y="1779904"/>
            <a:chExt cx="3509388" cy="1049655"/>
          </a:xfrm>
        </p:grpSpPr>
        <p:pic>
          <p:nvPicPr>
            <p:cNvPr id="37" name="Image 36">
              <a:extLst>
                <a:ext uri="{FF2B5EF4-FFF2-40B4-BE49-F238E27FC236}">
                  <a16:creationId xmlns:a16="http://schemas.microsoft.com/office/drawing/2014/main" id="{5342EE4B-5C70-4B0C-956F-C783BD06569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580566" y="1779904"/>
              <a:ext cx="3509388" cy="1049655"/>
            </a:xfrm>
            <a:prstGeom prst="rect">
              <a:avLst/>
            </a:prstGeom>
          </p:spPr>
        </p:pic>
        <p:sp>
          <p:nvSpPr>
            <p:cNvPr id="38" name="ZoneTexte 37">
              <a:extLst>
                <a:ext uri="{FF2B5EF4-FFF2-40B4-BE49-F238E27FC236}">
                  <a16:creationId xmlns:a16="http://schemas.microsoft.com/office/drawing/2014/main" id="{63C1DB4E-4B61-422B-A9EE-C824EDEC5083}"/>
                </a:ext>
              </a:extLst>
            </p:cNvPr>
            <p:cNvSpPr txBox="1"/>
            <p:nvPr/>
          </p:nvSpPr>
          <p:spPr>
            <a:xfrm>
              <a:off x="8989874" y="2079434"/>
              <a:ext cx="2810149" cy="338554"/>
            </a:xfrm>
            <a:prstGeom prst="rect">
              <a:avLst/>
            </a:prstGeom>
            <a:noFill/>
          </p:spPr>
          <p:txBody>
            <a:bodyPr wrap="square" rtlCol="0">
              <a:spAutoFit/>
            </a:bodyPr>
            <a:lstStyle/>
            <a:p>
              <a:r>
                <a:rPr lang="fr-FR" sz="1600" dirty="0">
                  <a:solidFill>
                    <a:schemeClr val="bg1"/>
                  </a:solidFill>
                </a:rPr>
                <a:t>Petit déjeuner</a:t>
              </a:r>
              <a:endParaRPr lang="fr-FR" sz="1400" dirty="0">
                <a:solidFill>
                  <a:schemeClr val="bg1"/>
                </a:solidFill>
                <a:latin typeface="Work Sans Medium" panose="00000600000000000000" pitchFamily="2" charset="0"/>
              </a:endParaRPr>
            </a:p>
          </p:txBody>
        </p:sp>
      </p:grpSp>
      <p:grpSp>
        <p:nvGrpSpPr>
          <p:cNvPr id="39" name="Groupe 38">
            <a:extLst>
              <a:ext uri="{FF2B5EF4-FFF2-40B4-BE49-F238E27FC236}">
                <a16:creationId xmlns:a16="http://schemas.microsoft.com/office/drawing/2014/main" id="{6520B919-33E5-4993-B235-31A04E707270}"/>
              </a:ext>
            </a:extLst>
          </p:cNvPr>
          <p:cNvGrpSpPr/>
          <p:nvPr/>
        </p:nvGrpSpPr>
        <p:grpSpPr>
          <a:xfrm>
            <a:off x="6170325" y="3581788"/>
            <a:ext cx="3509388" cy="1049655"/>
            <a:chOff x="8580566" y="2790864"/>
            <a:chExt cx="3509388" cy="1049655"/>
          </a:xfrm>
        </p:grpSpPr>
        <p:pic>
          <p:nvPicPr>
            <p:cNvPr id="40" name="Image 39">
              <a:extLst>
                <a:ext uri="{FF2B5EF4-FFF2-40B4-BE49-F238E27FC236}">
                  <a16:creationId xmlns:a16="http://schemas.microsoft.com/office/drawing/2014/main" id="{4C82A331-D27B-4F1A-8CEC-7F7CB199E29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580566" y="2790864"/>
              <a:ext cx="3509388" cy="1049655"/>
            </a:xfrm>
            <a:prstGeom prst="rect">
              <a:avLst/>
            </a:prstGeom>
          </p:spPr>
        </p:pic>
        <p:sp>
          <p:nvSpPr>
            <p:cNvPr id="41" name="ZoneTexte 40">
              <a:extLst>
                <a:ext uri="{FF2B5EF4-FFF2-40B4-BE49-F238E27FC236}">
                  <a16:creationId xmlns:a16="http://schemas.microsoft.com/office/drawing/2014/main" id="{547F46FF-203C-4644-81F4-7DAD0AF506B1}"/>
                </a:ext>
              </a:extLst>
            </p:cNvPr>
            <p:cNvSpPr txBox="1"/>
            <p:nvPr/>
          </p:nvSpPr>
          <p:spPr>
            <a:xfrm>
              <a:off x="8989874" y="3090446"/>
              <a:ext cx="2810149" cy="338554"/>
            </a:xfrm>
            <a:prstGeom prst="rect">
              <a:avLst/>
            </a:prstGeom>
            <a:noFill/>
          </p:spPr>
          <p:txBody>
            <a:bodyPr wrap="square" rtlCol="0">
              <a:spAutoFit/>
            </a:bodyPr>
            <a:lstStyle/>
            <a:p>
              <a:r>
                <a:rPr lang="fr-FR" sz="1600" dirty="0">
                  <a:solidFill>
                    <a:schemeClr val="bg1"/>
                  </a:solidFill>
                </a:rPr>
                <a:t>Déjeuner</a:t>
              </a:r>
              <a:endParaRPr lang="fr-FR" sz="1400" dirty="0">
                <a:solidFill>
                  <a:schemeClr val="bg1"/>
                </a:solidFill>
                <a:latin typeface="Work Sans Medium" panose="00000600000000000000" pitchFamily="2" charset="0"/>
              </a:endParaRPr>
            </a:p>
          </p:txBody>
        </p:sp>
      </p:grpSp>
      <p:grpSp>
        <p:nvGrpSpPr>
          <p:cNvPr id="42" name="Groupe 41">
            <a:extLst>
              <a:ext uri="{FF2B5EF4-FFF2-40B4-BE49-F238E27FC236}">
                <a16:creationId xmlns:a16="http://schemas.microsoft.com/office/drawing/2014/main" id="{02935EE0-C41B-464F-B2B4-192472D35B21}"/>
              </a:ext>
            </a:extLst>
          </p:cNvPr>
          <p:cNvGrpSpPr/>
          <p:nvPr/>
        </p:nvGrpSpPr>
        <p:grpSpPr>
          <a:xfrm>
            <a:off x="6147554" y="4631443"/>
            <a:ext cx="3509388" cy="1049655"/>
            <a:chOff x="8580566" y="2790864"/>
            <a:chExt cx="3509388" cy="1049655"/>
          </a:xfrm>
        </p:grpSpPr>
        <p:pic>
          <p:nvPicPr>
            <p:cNvPr id="43" name="Image 42">
              <a:extLst>
                <a:ext uri="{FF2B5EF4-FFF2-40B4-BE49-F238E27FC236}">
                  <a16:creationId xmlns:a16="http://schemas.microsoft.com/office/drawing/2014/main" id="{1ADCA43E-BE2F-4808-9AF0-485512A68F1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580566" y="2790864"/>
              <a:ext cx="3509388" cy="1049655"/>
            </a:xfrm>
            <a:prstGeom prst="rect">
              <a:avLst/>
            </a:prstGeom>
          </p:spPr>
        </p:pic>
        <p:sp>
          <p:nvSpPr>
            <p:cNvPr id="44" name="ZoneTexte 43">
              <a:extLst>
                <a:ext uri="{FF2B5EF4-FFF2-40B4-BE49-F238E27FC236}">
                  <a16:creationId xmlns:a16="http://schemas.microsoft.com/office/drawing/2014/main" id="{67C0DDF9-4800-4ECE-A97D-0030CF9AE0F7}"/>
                </a:ext>
              </a:extLst>
            </p:cNvPr>
            <p:cNvSpPr txBox="1"/>
            <p:nvPr/>
          </p:nvSpPr>
          <p:spPr>
            <a:xfrm>
              <a:off x="8989874" y="3090446"/>
              <a:ext cx="2810149" cy="338554"/>
            </a:xfrm>
            <a:prstGeom prst="rect">
              <a:avLst/>
            </a:prstGeom>
            <a:noFill/>
          </p:spPr>
          <p:txBody>
            <a:bodyPr wrap="square" rtlCol="0">
              <a:spAutoFit/>
            </a:bodyPr>
            <a:lstStyle/>
            <a:p>
              <a:r>
                <a:rPr lang="fr-FR" sz="1600" dirty="0">
                  <a:solidFill>
                    <a:schemeClr val="bg1"/>
                  </a:solidFill>
                </a:rPr>
                <a:t>Diner</a:t>
              </a:r>
              <a:endParaRPr lang="fr-FR" sz="1400" dirty="0">
                <a:solidFill>
                  <a:schemeClr val="bg1"/>
                </a:solidFill>
                <a:latin typeface="Work Sans Medium" panose="00000600000000000000" pitchFamily="2" charset="0"/>
              </a:endParaRPr>
            </a:p>
          </p:txBody>
        </p:sp>
      </p:grpSp>
      <p:pic>
        <p:nvPicPr>
          <p:cNvPr id="45" name="Image 44">
            <a:extLst>
              <a:ext uri="{FF2B5EF4-FFF2-40B4-BE49-F238E27FC236}">
                <a16:creationId xmlns:a16="http://schemas.microsoft.com/office/drawing/2014/main" id="{91A9819C-1FE3-496D-B4E3-BDB7DA89A8C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801916" y="2765375"/>
            <a:ext cx="587866" cy="573841"/>
          </a:xfrm>
          <a:prstGeom prst="rect">
            <a:avLst/>
          </a:prstGeom>
        </p:spPr>
      </p:pic>
      <p:pic>
        <p:nvPicPr>
          <p:cNvPr id="48" name="Image 47">
            <a:extLst>
              <a:ext uri="{FF2B5EF4-FFF2-40B4-BE49-F238E27FC236}">
                <a16:creationId xmlns:a16="http://schemas.microsoft.com/office/drawing/2014/main" id="{200320DA-3E3A-4428-9B6C-04867028291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2562569" y="523691"/>
            <a:ext cx="587866" cy="573841"/>
          </a:xfrm>
          <a:prstGeom prst="rect">
            <a:avLst/>
          </a:prstGeom>
        </p:spPr>
      </p:pic>
      <p:pic>
        <p:nvPicPr>
          <p:cNvPr id="1026" name="Picture 2">
            <a:extLst>
              <a:ext uri="{FF2B5EF4-FFF2-40B4-BE49-F238E27FC236}">
                <a16:creationId xmlns:a16="http://schemas.microsoft.com/office/drawing/2014/main" id="{F383BFE1-2EA5-45A9-8E15-3784C3A1437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rot="21270435">
            <a:off x="5222193" y="1016070"/>
            <a:ext cx="2976884" cy="1854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4166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 calcmode="lin" valueType="num">
                                      <p:cBhvr>
                                        <p:cTn id="9" dur="1000" fill="hold"/>
                                        <p:tgtEl>
                                          <p:spTgt spid="15"/>
                                        </p:tgtEl>
                                        <p:attrNameLst>
                                          <p:attrName>style.rotation</p:attrName>
                                        </p:attrNameLst>
                                      </p:cBhvr>
                                      <p:tavLst>
                                        <p:tav tm="0">
                                          <p:val>
                                            <p:fltVal val="90"/>
                                          </p:val>
                                        </p:tav>
                                        <p:tav tm="100000">
                                          <p:val>
                                            <p:fltVal val="0"/>
                                          </p:val>
                                        </p:tav>
                                      </p:tavLst>
                                    </p:anim>
                                    <p:animEffect transition="in" filter="fade">
                                      <p:cBhvr>
                                        <p:cTn id="10" dur="1000"/>
                                        <p:tgtEl>
                                          <p:spTgt spid="15"/>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500"/>
                                        <p:tgtEl>
                                          <p:spTgt spid="18"/>
                                        </p:tgtEl>
                                      </p:cBhvr>
                                    </p:animEffect>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500"/>
                                        <p:tgtEl>
                                          <p:spTgt spid="19"/>
                                        </p:tgtEl>
                                      </p:cBhvr>
                                    </p:animEffect>
                                  </p:childTnLst>
                                </p:cTn>
                              </p:par>
                              <p:par>
                                <p:cTn id="19" presetID="31"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p:cTn id="21" dur="1000" fill="hold"/>
                                        <p:tgtEl>
                                          <p:spTgt spid="16"/>
                                        </p:tgtEl>
                                        <p:attrNameLst>
                                          <p:attrName>ppt_w</p:attrName>
                                        </p:attrNameLst>
                                      </p:cBhvr>
                                      <p:tavLst>
                                        <p:tav tm="0">
                                          <p:val>
                                            <p:fltVal val="0"/>
                                          </p:val>
                                        </p:tav>
                                        <p:tav tm="100000">
                                          <p:val>
                                            <p:strVal val="#ppt_w"/>
                                          </p:val>
                                        </p:tav>
                                      </p:tavLst>
                                    </p:anim>
                                    <p:anim calcmode="lin" valueType="num">
                                      <p:cBhvr>
                                        <p:cTn id="22" dur="1000" fill="hold"/>
                                        <p:tgtEl>
                                          <p:spTgt spid="16"/>
                                        </p:tgtEl>
                                        <p:attrNameLst>
                                          <p:attrName>ppt_h</p:attrName>
                                        </p:attrNameLst>
                                      </p:cBhvr>
                                      <p:tavLst>
                                        <p:tav tm="0">
                                          <p:val>
                                            <p:fltVal val="0"/>
                                          </p:val>
                                        </p:tav>
                                        <p:tav tm="100000">
                                          <p:val>
                                            <p:strVal val="#ppt_h"/>
                                          </p:val>
                                        </p:tav>
                                      </p:tavLst>
                                    </p:anim>
                                    <p:anim calcmode="lin" valueType="num">
                                      <p:cBhvr>
                                        <p:cTn id="23" dur="1000" fill="hold"/>
                                        <p:tgtEl>
                                          <p:spTgt spid="16"/>
                                        </p:tgtEl>
                                        <p:attrNameLst>
                                          <p:attrName>style.rotation</p:attrName>
                                        </p:attrNameLst>
                                      </p:cBhvr>
                                      <p:tavLst>
                                        <p:tav tm="0">
                                          <p:val>
                                            <p:fltVal val="90"/>
                                          </p:val>
                                        </p:tav>
                                        <p:tav tm="100000">
                                          <p:val>
                                            <p:fltVal val="0"/>
                                          </p:val>
                                        </p:tav>
                                      </p:tavLst>
                                    </p:anim>
                                    <p:animEffect transition="in" filter="fade">
                                      <p:cBhvr>
                                        <p:cTn id="24" dur="1000"/>
                                        <p:tgtEl>
                                          <p:spTgt spid="16"/>
                                        </p:tgtEl>
                                      </p:cBhvr>
                                    </p:animEffect>
                                  </p:childTnLst>
                                </p:cTn>
                              </p:par>
                            </p:childTnLst>
                          </p:cTn>
                        </p:par>
                        <p:par>
                          <p:cTn id="25" fill="hold">
                            <p:stCondLst>
                              <p:cond delay="2500"/>
                            </p:stCondLst>
                            <p:childTnLst>
                              <p:par>
                                <p:cTn id="26" presetID="31" presetClass="entr" presetSubtype="0" fill="hold" grpId="0" nodeType="after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p:cTn id="28" dur="1000" fill="hold"/>
                                        <p:tgtEl>
                                          <p:spTgt spid="17"/>
                                        </p:tgtEl>
                                        <p:attrNameLst>
                                          <p:attrName>ppt_w</p:attrName>
                                        </p:attrNameLst>
                                      </p:cBhvr>
                                      <p:tavLst>
                                        <p:tav tm="0">
                                          <p:val>
                                            <p:fltVal val="0"/>
                                          </p:val>
                                        </p:tav>
                                        <p:tav tm="100000">
                                          <p:val>
                                            <p:strVal val="#ppt_w"/>
                                          </p:val>
                                        </p:tav>
                                      </p:tavLst>
                                    </p:anim>
                                    <p:anim calcmode="lin" valueType="num">
                                      <p:cBhvr>
                                        <p:cTn id="29" dur="1000" fill="hold"/>
                                        <p:tgtEl>
                                          <p:spTgt spid="17"/>
                                        </p:tgtEl>
                                        <p:attrNameLst>
                                          <p:attrName>ppt_h</p:attrName>
                                        </p:attrNameLst>
                                      </p:cBhvr>
                                      <p:tavLst>
                                        <p:tav tm="0">
                                          <p:val>
                                            <p:fltVal val="0"/>
                                          </p:val>
                                        </p:tav>
                                        <p:tav tm="100000">
                                          <p:val>
                                            <p:strVal val="#ppt_h"/>
                                          </p:val>
                                        </p:tav>
                                      </p:tavLst>
                                    </p:anim>
                                    <p:anim calcmode="lin" valueType="num">
                                      <p:cBhvr>
                                        <p:cTn id="30" dur="1000" fill="hold"/>
                                        <p:tgtEl>
                                          <p:spTgt spid="17"/>
                                        </p:tgtEl>
                                        <p:attrNameLst>
                                          <p:attrName>style.rotation</p:attrName>
                                        </p:attrNameLst>
                                      </p:cBhvr>
                                      <p:tavLst>
                                        <p:tav tm="0">
                                          <p:val>
                                            <p:fltVal val="90"/>
                                          </p:val>
                                        </p:tav>
                                        <p:tav tm="100000">
                                          <p:val>
                                            <p:fltVal val="0"/>
                                          </p:val>
                                        </p:tav>
                                      </p:tavLst>
                                    </p:anim>
                                    <p:animEffect transition="in" filter="fade">
                                      <p:cBhvr>
                                        <p:cTn id="31" dur="1000"/>
                                        <p:tgtEl>
                                          <p:spTgt spid="17"/>
                                        </p:tgtEl>
                                      </p:cBhvr>
                                    </p:animEffect>
                                  </p:childTnLst>
                                </p:cTn>
                              </p:par>
                            </p:childTnLst>
                          </p:cTn>
                        </p:par>
                        <p:par>
                          <p:cTn id="32" fill="hold">
                            <p:stCondLst>
                              <p:cond delay="3500"/>
                            </p:stCondLst>
                            <p:childTnLst>
                              <p:par>
                                <p:cTn id="33" presetID="42" presetClass="entr" presetSubtype="0" fill="hold" nodeType="after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fade">
                                      <p:cBhvr>
                                        <p:cTn id="35" dur="1000"/>
                                        <p:tgtEl>
                                          <p:spTgt spid="36"/>
                                        </p:tgtEl>
                                      </p:cBhvr>
                                    </p:animEffect>
                                    <p:anim calcmode="lin" valueType="num">
                                      <p:cBhvr>
                                        <p:cTn id="36" dur="1000" fill="hold"/>
                                        <p:tgtEl>
                                          <p:spTgt spid="36"/>
                                        </p:tgtEl>
                                        <p:attrNameLst>
                                          <p:attrName>ppt_x</p:attrName>
                                        </p:attrNameLst>
                                      </p:cBhvr>
                                      <p:tavLst>
                                        <p:tav tm="0">
                                          <p:val>
                                            <p:strVal val="#ppt_x"/>
                                          </p:val>
                                        </p:tav>
                                        <p:tav tm="100000">
                                          <p:val>
                                            <p:strVal val="#ppt_x"/>
                                          </p:val>
                                        </p:tav>
                                      </p:tavLst>
                                    </p:anim>
                                    <p:anim calcmode="lin" valueType="num">
                                      <p:cBhvr>
                                        <p:cTn id="37" dur="1000" fill="hold"/>
                                        <p:tgtEl>
                                          <p:spTgt spid="36"/>
                                        </p:tgtEl>
                                        <p:attrNameLst>
                                          <p:attrName>ppt_y</p:attrName>
                                        </p:attrNameLst>
                                      </p:cBhvr>
                                      <p:tavLst>
                                        <p:tav tm="0">
                                          <p:val>
                                            <p:strVal val="#ppt_y+.1"/>
                                          </p:val>
                                        </p:tav>
                                        <p:tav tm="100000">
                                          <p:val>
                                            <p:strVal val="#ppt_y"/>
                                          </p:val>
                                        </p:tav>
                                      </p:tavLst>
                                    </p:anim>
                                  </p:childTnLst>
                                </p:cTn>
                              </p:par>
                            </p:childTnLst>
                          </p:cTn>
                        </p:par>
                        <p:par>
                          <p:cTn id="38" fill="hold">
                            <p:stCondLst>
                              <p:cond delay="4500"/>
                            </p:stCondLst>
                            <p:childTnLst>
                              <p:par>
                                <p:cTn id="39" presetID="42" presetClass="entr" presetSubtype="0" fill="hold" nodeType="afterEffect">
                                  <p:stCondLst>
                                    <p:cond delay="0"/>
                                  </p:stCondLst>
                                  <p:childTnLst>
                                    <p:set>
                                      <p:cBhvr>
                                        <p:cTn id="40" dur="1" fill="hold">
                                          <p:stCondLst>
                                            <p:cond delay="0"/>
                                          </p:stCondLst>
                                        </p:cTn>
                                        <p:tgtEl>
                                          <p:spTgt spid="39"/>
                                        </p:tgtEl>
                                        <p:attrNameLst>
                                          <p:attrName>style.visibility</p:attrName>
                                        </p:attrNameLst>
                                      </p:cBhvr>
                                      <p:to>
                                        <p:strVal val="visible"/>
                                      </p:to>
                                    </p:set>
                                    <p:animEffect transition="in" filter="fade">
                                      <p:cBhvr>
                                        <p:cTn id="41" dur="1000"/>
                                        <p:tgtEl>
                                          <p:spTgt spid="39"/>
                                        </p:tgtEl>
                                      </p:cBhvr>
                                    </p:animEffect>
                                    <p:anim calcmode="lin" valueType="num">
                                      <p:cBhvr>
                                        <p:cTn id="42" dur="1000" fill="hold"/>
                                        <p:tgtEl>
                                          <p:spTgt spid="39"/>
                                        </p:tgtEl>
                                        <p:attrNameLst>
                                          <p:attrName>ppt_x</p:attrName>
                                        </p:attrNameLst>
                                      </p:cBhvr>
                                      <p:tavLst>
                                        <p:tav tm="0">
                                          <p:val>
                                            <p:strVal val="#ppt_x"/>
                                          </p:val>
                                        </p:tav>
                                        <p:tav tm="100000">
                                          <p:val>
                                            <p:strVal val="#ppt_x"/>
                                          </p:val>
                                        </p:tav>
                                      </p:tavLst>
                                    </p:anim>
                                    <p:anim calcmode="lin" valueType="num">
                                      <p:cBhvr>
                                        <p:cTn id="43" dur="1000" fill="hold"/>
                                        <p:tgtEl>
                                          <p:spTgt spid="39"/>
                                        </p:tgtEl>
                                        <p:attrNameLst>
                                          <p:attrName>ppt_y</p:attrName>
                                        </p:attrNameLst>
                                      </p:cBhvr>
                                      <p:tavLst>
                                        <p:tav tm="0">
                                          <p:val>
                                            <p:strVal val="#ppt_y+.1"/>
                                          </p:val>
                                        </p:tav>
                                        <p:tav tm="100000">
                                          <p:val>
                                            <p:strVal val="#ppt_y"/>
                                          </p:val>
                                        </p:tav>
                                      </p:tavLst>
                                    </p:anim>
                                  </p:childTnLst>
                                </p:cTn>
                              </p:par>
                            </p:childTnLst>
                          </p:cTn>
                        </p:par>
                        <p:par>
                          <p:cTn id="44" fill="hold">
                            <p:stCondLst>
                              <p:cond delay="5500"/>
                            </p:stCondLst>
                            <p:childTnLst>
                              <p:par>
                                <p:cTn id="45" presetID="42" presetClass="entr" presetSubtype="0" fill="hold" nodeType="afterEffect">
                                  <p:stCondLst>
                                    <p:cond delay="0"/>
                                  </p:stCondLst>
                                  <p:childTnLst>
                                    <p:set>
                                      <p:cBhvr>
                                        <p:cTn id="46" dur="1" fill="hold">
                                          <p:stCondLst>
                                            <p:cond delay="0"/>
                                          </p:stCondLst>
                                        </p:cTn>
                                        <p:tgtEl>
                                          <p:spTgt spid="42"/>
                                        </p:tgtEl>
                                        <p:attrNameLst>
                                          <p:attrName>style.visibility</p:attrName>
                                        </p:attrNameLst>
                                      </p:cBhvr>
                                      <p:to>
                                        <p:strVal val="visible"/>
                                      </p:to>
                                    </p:set>
                                    <p:animEffect transition="in" filter="fade">
                                      <p:cBhvr>
                                        <p:cTn id="47" dur="1000"/>
                                        <p:tgtEl>
                                          <p:spTgt spid="42"/>
                                        </p:tgtEl>
                                      </p:cBhvr>
                                    </p:animEffect>
                                    <p:anim calcmode="lin" valueType="num">
                                      <p:cBhvr>
                                        <p:cTn id="48" dur="1000" fill="hold"/>
                                        <p:tgtEl>
                                          <p:spTgt spid="42"/>
                                        </p:tgtEl>
                                        <p:attrNameLst>
                                          <p:attrName>ppt_x</p:attrName>
                                        </p:attrNameLst>
                                      </p:cBhvr>
                                      <p:tavLst>
                                        <p:tav tm="0">
                                          <p:val>
                                            <p:strVal val="#ppt_x"/>
                                          </p:val>
                                        </p:tav>
                                        <p:tav tm="100000">
                                          <p:val>
                                            <p:strVal val="#ppt_x"/>
                                          </p:val>
                                        </p:tav>
                                      </p:tavLst>
                                    </p:anim>
                                    <p:anim calcmode="lin" valueType="num">
                                      <p:cBhvr>
                                        <p:cTn id="49" dur="1000" fill="hold"/>
                                        <p:tgtEl>
                                          <p:spTgt spid="42"/>
                                        </p:tgtEl>
                                        <p:attrNameLst>
                                          <p:attrName>ppt_y</p:attrName>
                                        </p:attrNameLst>
                                      </p:cBhvr>
                                      <p:tavLst>
                                        <p:tav tm="0">
                                          <p:val>
                                            <p:strVal val="#ppt_y+.1"/>
                                          </p:val>
                                        </p:tav>
                                        <p:tav tm="100000">
                                          <p:val>
                                            <p:strVal val="#ppt_y"/>
                                          </p:val>
                                        </p:tav>
                                      </p:tavLst>
                                    </p:anim>
                                  </p:childTnLst>
                                </p:cTn>
                              </p:par>
                              <p:par>
                                <p:cTn id="50" presetID="10" presetClass="entr" presetSubtype="0" fill="hold" nodeType="withEffect">
                                  <p:stCondLst>
                                    <p:cond delay="0"/>
                                  </p:stCondLst>
                                  <p:childTnLst>
                                    <p:set>
                                      <p:cBhvr>
                                        <p:cTn id="51" dur="1" fill="hold">
                                          <p:stCondLst>
                                            <p:cond delay="0"/>
                                          </p:stCondLst>
                                        </p:cTn>
                                        <p:tgtEl>
                                          <p:spTgt spid="45"/>
                                        </p:tgtEl>
                                        <p:attrNameLst>
                                          <p:attrName>style.visibility</p:attrName>
                                        </p:attrNameLst>
                                      </p:cBhvr>
                                      <p:to>
                                        <p:strVal val="visible"/>
                                      </p:to>
                                    </p:set>
                                    <p:animEffect transition="in" filter="fade">
                                      <p:cBhvr>
                                        <p:cTn id="52" dur="500"/>
                                        <p:tgtEl>
                                          <p:spTgt spid="45"/>
                                        </p:tgtEl>
                                      </p:cBhvr>
                                    </p:animEffect>
                                  </p:childTnLst>
                                </p:cTn>
                              </p:par>
                              <p:par>
                                <p:cTn id="53" presetID="10" presetClass="entr" presetSubtype="0" fill="hold" nodeType="withEffect">
                                  <p:stCondLst>
                                    <p:cond delay="0"/>
                                  </p:stCondLst>
                                  <p:childTnLst>
                                    <p:set>
                                      <p:cBhvr>
                                        <p:cTn id="54" dur="1" fill="hold">
                                          <p:stCondLst>
                                            <p:cond delay="0"/>
                                          </p:stCondLst>
                                        </p:cTn>
                                        <p:tgtEl>
                                          <p:spTgt spid="48"/>
                                        </p:tgtEl>
                                        <p:attrNameLst>
                                          <p:attrName>style.visibility</p:attrName>
                                        </p:attrNameLst>
                                      </p:cBhvr>
                                      <p:to>
                                        <p:strVal val="visible"/>
                                      </p:to>
                                    </p:set>
                                    <p:animEffect transition="in" filter="fade">
                                      <p:cBhvr>
                                        <p:cTn id="55"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p:bldP spid="1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CB2AB43B-CB89-45EF-A664-6A9BF24353D0}"/>
              </a:ext>
            </a:extLst>
          </p:cNvPr>
          <p:cNvSpPr txBox="1"/>
          <p:nvPr/>
        </p:nvSpPr>
        <p:spPr>
          <a:xfrm>
            <a:off x="615373" y="474027"/>
            <a:ext cx="9285927" cy="954107"/>
          </a:xfrm>
          <a:prstGeom prst="rect">
            <a:avLst/>
          </a:prstGeom>
          <a:noFill/>
        </p:spPr>
        <p:txBody>
          <a:bodyPr wrap="square" rtlCol="0">
            <a:spAutoFit/>
          </a:bodyPr>
          <a:lstStyle/>
          <a:p>
            <a:r>
              <a:rPr lang="fr-FR" sz="2800" dirty="0">
                <a:solidFill>
                  <a:srgbClr val="171C6A"/>
                </a:solidFill>
                <a:latin typeface="Work Sans"/>
              </a:rPr>
              <a:t>Glisser-déposer les items dans l’assiette afin de composer ton déjeuner puis clique sur valider.</a:t>
            </a:r>
            <a:endParaRPr lang="fr-FR" sz="2400" dirty="0">
              <a:solidFill>
                <a:srgbClr val="171C6A"/>
              </a:solidFill>
              <a:latin typeface="Work Sans"/>
            </a:endParaRPr>
          </a:p>
        </p:txBody>
      </p:sp>
      <p:pic>
        <p:nvPicPr>
          <p:cNvPr id="8" name="Image 7">
            <a:extLst>
              <a:ext uri="{FF2B5EF4-FFF2-40B4-BE49-F238E27FC236}">
                <a16:creationId xmlns:a16="http://schemas.microsoft.com/office/drawing/2014/main" id="{D59A895B-D4A8-43F1-91D2-2E97CA9E7F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6961" y="170181"/>
            <a:ext cx="823359" cy="342010"/>
          </a:xfrm>
          <a:prstGeom prst="rect">
            <a:avLst/>
          </a:prstGeom>
        </p:spPr>
      </p:pic>
      <p:pic>
        <p:nvPicPr>
          <p:cNvPr id="9" name="Image 8">
            <a:extLst>
              <a:ext uri="{FF2B5EF4-FFF2-40B4-BE49-F238E27FC236}">
                <a16:creationId xmlns:a16="http://schemas.microsoft.com/office/drawing/2014/main" id="{8D1A5273-70D1-4845-91E9-2DB24F736C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35260" y="162561"/>
            <a:ext cx="59689" cy="366661"/>
          </a:xfrm>
          <a:prstGeom prst="rect">
            <a:avLst/>
          </a:prstGeom>
        </p:spPr>
      </p:pic>
      <p:pic>
        <p:nvPicPr>
          <p:cNvPr id="10" name="Image 9">
            <a:extLst>
              <a:ext uri="{FF2B5EF4-FFF2-40B4-BE49-F238E27FC236}">
                <a16:creationId xmlns:a16="http://schemas.microsoft.com/office/drawing/2014/main" id="{70C073E4-C426-480D-AB28-8A41313FA4E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76559" y="170181"/>
            <a:ext cx="263526" cy="353510"/>
          </a:xfrm>
          <a:prstGeom prst="rect">
            <a:avLst/>
          </a:prstGeom>
        </p:spPr>
      </p:pic>
      <p:pic>
        <p:nvPicPr>
          <p:cNvPr id="11" name="Image 10">
            <a:extLst>
              <a:ext uri="{FF2B5EF4-FFF2-40B4-BE49-F238E27FC236}">
                <a16:creationId xmlns:a16="http://schemas.microsoft.com/office/drawing/2014/main" id="{87FECB3E-CC3D-4052-B5F2-D195BC62034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36935" y="186690"/>
            <a:ext cx="325501" cy="325501"/>
          </a:xfrm>
          <a:prstGeom prst="rect">
            <a:avLst/>
          </a:prstGeom>
        </p:spPr>
      </p:pic>
      <p:pic>
        <p:nvPicPr>
          <p:cNvPr id="12" name="Image 11">
            <a:extLst>
              <a:ext uri="{FF2B5EF4-FFF2-40B4-BE49-F238E27FC236}">
                <a16:creationId xmlns:a16="http://schemas.microsoft.com/office/drawing/2014/main" id="{0FA470C5-B331-47AE-8339-99B03BE07A8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736705" y="222631"/>
            <a:ext cx="246444" cy="240283"/>
          </a:xfrm>
          <a:prstGeom prst="rect">
            <a:avLst/>
          </a:prstGeom>
        </p:spPr>
      </p:pic>
      <p:pic>
        <p:nvPicPr>
          <p:cNvPr id="15" name="Image 14">
            <a:extLst>
              <a:ext uri="{FF2B5EF4-FFF2-40B4-BE49-F238E27FC236}">
                <a16:creationId xmlns:a16="http://schemas.microsoft.com/office/drawing/2014/main" id="{FE363CD2-7E5B-44A5-9170-EFE74824C04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40190" y="5888885"/>
            <a:ext cx="1451611" cy="418368"/>
          </a:xfrm>
          <a:prstGeom prst="rect">
            <a:avLst/>
          </a:prstGeom>
        </p:spPr>
      </p:pic>
      <p:sp>
        <p:nvSpPr>
          <p:cNvPr id="28" name="Espace réservé du texte 13">
            <a:extLst>
              <a:ext uri="{FF2B5EF4-FFF2-40B4-BE49-F238E27FC236}">
                <a16:creationId xmlns:a16="http://schemas.microsoft.com/office/drawing/2014/main" id="{63440B28-CC57-46FB-B78E-5A4442C1712E}"/>
              </a:ext>
            </a:extLst>
          </p:cNvPr>
          <p:cNvSpPr txBox="1">
            <a:spLocks/>
          </p:cNvSpPr>
          <p:nvPr/>
        </p:nvSpPr>
        <p:spPr>
          <a:xfrm>
            <a:off x="-5461668" y="-668"/>
            <a:ext cx="5334672" cy="717110"/>
          </a:xfrm>
          <a:prstGeom prst="rect">
            <a:avLst/>
          </a:prstGeom>
        </p:spPr>
        <p:style>
          <a:lnRef idx="2">
            <a:schemeClr val="accent1"/>
          </a:lnRef>
          <a:fillRef idx="1">
            <a:schemeClr val="lt1"/>
          </a:fillRef>
          <a:effectRef idx="0">
            <a:schemeClr val="accent1"/>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marL="0" indent="0">
              <a:buNone/>
            </a:pPr>
            <a:r>
              <a:rPr lang="fr-FR" sz="2000" dirty="0"/>
              <a:t>Scène 14</a:t>
            </a:r>
          </a:p>
          <a:p>
            <a:pPr marL="0" indent="0">
              <a:buNone/>
            </a:pPr>
            <a:endParaRPr lang="fr-FR" sz="2000" dirty="0"/>
          </a:p>
        </p:txBody>
      </p:sp>
      <p:sp>
        <p:nvSpPr>
          <p:cNvPr id="29" name="Espace réservé du texte 12">
            <a:extLst>
              <a:ext uri="{FF2B5EF4-FFF2-40B4-BE49-F238E27FC236}">
                <a16:creationId xmlns:a16="http://schemas.microsoft.com/office/drawing/2014/main" id="{F94F89C9-5497-4D3E-A990-AC74019C5802}"/>
              </a:ext>
            </a:extLst>
          </p:cNvPr>
          <p:cNvSpPr txBox="1">
            <a:spLocks/>
          </p:cNvSpPr>
          <p:nvPr/>
        </p:nvSpPr>
        <p:spPr>
          <a:xfrm>
            <a:off x="-5473700" y="838199"/>
            <a:ext cx="5309272" cy="8362829"/>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t"/>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1800" dirty="0">
                <a:solidFill>
                  <a:schemeClr val="tx2"/>
                </a:solidFill>
                <a:latin typeface="Century Gothic" panose="020B0502020202020204" pitchFamily="34" charset="0"/>
              </a:rPr>
              <a:t>Spécification de la vue</a:t>
            </a:r>
          </a:p>
          <a:p>
            <a:pPr marL="171450" indent="-171450" algn="l">
              <a:buFont typeface="Wingdings" panose="05000000000000000000" pitchFamily="2" charset="2"/>
              <a:buChar char="Ø"/>
            </a:pPr>
            <a:endParaRPr lang="fr-FR" sz="2400" dirty="0">
              <a:solidFill>
                <a:schemeClr val="tx2"/>
              </a:solidFill>
            </a:endParaRPr>
          </a:p>
          <a:p>
            <a:pPr marL="171450" indent="-171450" algn="l">
              <a:buFont typeface="Wingdings" panose="05000000000000000000" pitchFamily="2" charset="2"/>
              <a:buChar char="Ø"/>
            </a:pPr>
            <a:r>
              <a:rPr lang="fr-FR" sz="1800" dirty="0">
                <a:solidFill>
                  <a:schemeClr val="tx1"/>
                </a:solidFill>
                <a:latin typeface="Alstom" panose="02000503020000020004" pitchFamily="2" charset="0"/>
              </a:rPr>
              <a:t>  </a:t>
            </a:r>
            <a:r>
              <a:rPr lang="fr-FR" sz="2000" dirty="0">
                <a:solidFill>
                  <a:schemeClr val="tx1"/>
                </a:solidFill>
                <a:latin typeface="Calibri" panose="020F0502020204030204" pitchFamily="34" charset="0"/>
                <a:cs typeface="Calibri" panose="020F0502020204030204" pitchFamily="34" charset="0"/>
              </a:rPr>
              <a:t>Nom de la vue « type » :</a:t>
            </a:r>
          </a:p>
          <a:p>
            <a:pPr algn="l"/>
            <a:r>
              <a:rPr lang="fr-FR" sz="2000" dirty="0">
                <a:solidFill>
                  <a:schemeClr val="tx1"/>
                </a:solidFill>
                <a:latin typeface="Calibri" panose="020F0502020204030204" pitchFamily="34" charset="0"/>
                <a:cs typeface="Calibri" panose="020F0502020204030204" pitchFamily="34" charset="0"/>
              </a:rPr>
              <a:t>Exercice déjeuner</a:t>
            </a:r>
          </a:p>
          <a:p>
            <a:pPr algn="l"/>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Objectif / message principal de cette vue :</a:t>
            </a:r>
          </a:p>
          <a:p>
            <a:r>
              <a:rPr lang="fr-FR" sz="2000" dirty="0">
                <a:solidFill>
                  <a:srgbClr val="171C6A"/>
                </a:solidFill>
                <a:latin typeface="Work Sans"/>
              </a:rPr>
              <a:t>Glissez-déposez les items dans les catégories correspondantes avec le curseur de la souris</a:t>
            </a:r>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Document / média de référence :</a:t>
            </a:r>
          </a:p>
          <a:p>
            <a:r>
              <a:rPr lang="fr-FR" sz="1800" dirty="0">
                <a:solidFill>
                  <a:schemeClr val="tx1"/>
                </a:solidFill>
                <a:latin typeface="Calibri" panose="020F0502020204030204" pitchFamily="34" charset="0"/>
                <a:cs typeface="Calibri" panose="020F0502020204030204" pitchFamily="34" charset="0"/>
              </a:rPr>
              <a:t>Charte graphique</a:t>
            </a:r>
          </a:p>
          <a:p>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Description de l'animation :</a:t>
            </a:r>
            <a:endParaRPr lang="en-US" sz="2000" b="1" dirty="0">
              <a:solidFill>
                <a:schemeClr val="tx1"/>
              </a:solidFill>
            </a:endParaRPr>
          </a:p>
          <a:p>
            <a:pPr algn="l"/>
            <a:r>
              <a:rPr lang="fr-FR" sz="1800" dirty="0">
                <a:solidFill>
                  <a:schemeClr val="tx1"/>
                </a:solidFill>
                <a:latin typeface="Calibri" panose="020F0502020204030204" pitchFamily="34" charset="0"/>
                <a:cs typeface="Calibri" panose="020F0502020204030204" pitchFamily="34" charset="0"/>
              </a:rPr>
              <a:t>Affichage synchronisée avec la voix-off.</a:t>
            </a:r>
          </a:p>
          <a:p>
            <a:pPr algn="l"/>
            <a:r>
              <a:rPr lang="fr-FR" sz="1800" dirty="0">
                <a:solidFill>
                  <a:schemeClr val="tx1"/>
                </a:solidFill>
                <a:latin typeface="Calibri" panose="020F0502020204030204" pitchFamily="34" charset="0"/>
                <a:cs typeface="Calibri" panose="020F0502020204030204" pitchFamily="34" charset="0"/>
              </a:rPr>
              <a:t>1 : Entrée du titre de la gauche vers la droite.</a:t>
            </a:r>
          </a:p>
          <a:p>
            <a:pPr algn="l"/>
            <a:r>
              <a:rPr lang="fr-FR" sz="1800" dirty="0">
                <a:solidFill>
                  <a:schemeClr val="tx1"/>
                </a:solidFill>
                <a:latin typeface="Calibri" panose="020F0502020204030204" pitchFamily="34" charset="0"/>
                <a:cs typeface="Calibri" panose="020F0502020204030204" pitchFamily="34" charset="0"/>
              </a:rPr>
              <a:t>2 : Entrée de l’image de la droite vers la gauche.</a:t>
            </a:r>
          </a:p>
          <a:p>
            <a:pPr algn="just"/>
            <a:r>
              <a:rPr lang="fr-FR" sz="2000" dirty="0">
                <a:solidFill>
                  <a:schemeClr val="tx1"/>
                </a:solidFill>
                <a:latin typeface="Calibri" panose="020F0502020204030204" pitchFamily="34" charset="0"/>
                <a:cs typeface="Calibri" panose="020F0502020204030204" pitchFamily="34" charset="0"/>
              </a:rPr>
              <a:t>3 : Entrée fondue de la consigne</a:t>
            </a:r>
          </a:p>
          <a:p>
            <a:pPr algn="just"/>
            <a:r>
              <a:rPr lang="fr-FR" sz="2000" dirty="0">
                <a:solidFill>
                  <a:schemeClr val="tx1"/>
                </a:solidFill>
                <a:latin typeface="Calibri" panose="020F0502020204030204" pitchFamily="34" charset="0"/>
                <a:cs typeface="Calibri" panose="020F0502020204030204" pitchFamily="34" charset="0"/>
              </a:rPr>
              <a:t>4 : Entrée flottant entrant vers le haut du cadre jaune et blanc avec les catégories</a:t>
            </a:r>
          </a:p>
          <a:p>
            <a:pPr algn="just"/>
            <a:r>
              <a:rPr lang="fr-FR" sz="2000" dirty="0">
                <a:solidFill>
                  <a:schemeClr val="tx1"/>
                </a:solidFill>
                <a:latin typeface="Calibri" panose="020F0502020204030204" pitchFamily="34" charset="0"/>
                <a:cs typeface="Calibri" panose="020F0502020204030204" pitchFamily="34" charset="0"/>
              </a:rPr>
              <a:t>5 : Entrée fondue des éléments de réponse</a:t>
            </a:r>
          </a:p>
          <a:p>
            <a:pPr algn="l"/>
            <a:endParaRPr lang="fr-FR" sz="2000" dirty="0">
              <a:solidFill>
                <a:schemeClr val="tx1"/>
              </a:solidFill>
              <a:latin typeface="Calibri" panose="020F0502020204030204" pitchFamily="34" charset="0"/>
              <a:cs typeface="Calibri" panose="020F0502020204030204" pitchFamily="34" charset="0"/>
            </a:endParaRPr>
          </a:p>
          <a:p>
            <a:r>
              <a:rPr lang="fr-FR" sz="1800" dirty="0">
                <a:solidFill>
                  <a:srgbClr val="0070C0"/>
                </a:solidFill>
                <a:latin typeface="Calibri" panose="020F0502020204030204" pitchFamily="34" charset="0"/>
                <a:cs typeface="Calibri" panose="020F0502020204030204" pitchFamily="34" charset="0"/>
              </a:rPr>
              <a:t>Pour tout le module : Le patient peut revoir la slide, mettre en pause et afficher ou non les sous-titres.</a:t>
            </a:r>
          </a:p>
          <a:p>
            <a:pPr algn="l"/>
            <a:endParaRPr lang="fr-FR" sz="1800" dirty="0"/>
          </a:p>
          <a:p>
            <a:pPr algn="l"/>
            <a:endParaRPr lang="fr-FR" sz="1100" dirty="0"/>
          </a:p>
        </p:txBody>
      </p:sp>
      <p:sp>
        <p:nvSpPr>
          <p:cNvPr id="30" name="Espace réservé du texte 13">
            <a:extLst>
              <a:ext uri="{FF2B5EF4-FFF2-40B4-BE49-F238E27FC236}">
                <a16:creationId xmlns:a16="http://schemas.microsoft.com/office/drawing/2014/main" id="{F73E0271-EC13-49A7-B17D-D3442C5510EF}"/>
              </a:ext>
            </a:extLst>
          </p:cNvPr>
          <p:cNvSpPr txBox="1">
            <a:spLocks/>
          </p:cNvSpPr>
          <p:nvPr/>
        </p:nvSpPr>
        <p:spPr>
          <a:xfrm>
            <a:off x="12334151" y="24731"/>
            <a:ext cx="5168824" cy="4407569"/>
          </a:xfrm>
          <a:prstGeom prst="rect">
            <a:avLst/>
          </a:prstGeom>
        </p:spPr>
        <p:style>
          <a:lnRef idx="2">
            <a:schemeClr val="accent2"/>
          </a:lnRef>
          <a:fillRef idx="1">
            <a:schemeClr val="lt1"/>
          </a:fillRef>
          <a:effectRef idx="0">
            <a:schemeClr val="accent2"/>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2000" dirty="0">
                <a:solidFill>
                  <a:schemeClr val="tx2"/>
                </a:solidFill>
                <a:latin typeface="Century Gothic" panose="020B0502020202020204" pitchFamily="34" charset="0"/>
              </a:rPr>
              <a:t>Commentaires Léa / Inès</a:t>
            </a:r>
          </a:p>
          <a:p>
            <a:endParaRPr lang="fr-FR" sz="2000" dirty="0">
              <a:solidFill>
                <a:schemeClr val="tx2"/>
              </a:solidFill>
              <a:latin typeface="Century Gothic" panose="020B0502020202020204" pitchFamily="34" charset="0"/>
            </a:endParaRPr>
          </a:p>
          <a:p>
            <a:r>
              <a:rPr lang="fr-FR" sz="2000" dirty="0">
                <a:solidFill>
                  <a:schemeClr val="tx2"/>
                </a:solidFill>
                <a:latin typeface="Century Gothic" panose="020B0502020202020204" pitchFamily="34" charset="0"/>
              </a:rPr>
              <a:t>Du pâté, des lentilles, des tomates, des petits poids, des pommes de terres, du riz complet, un steak haché, du poulet, du formage, une </a:t>
            </a:r>
            <a:r>
              <a:rPr lang="fr-FR" sz="2000" dirty="0" err="1">
                <a:solidFill>
                  <a:schemeClr val="tx2"/>
                </a:solidFill>
                <a:latin typeface="Century Gothic" panose="020B0502020202020204" pitchFamily="34" charset="0"/>
              </a:rPr>
              <a:t>patisserie</a:t>
            </a:r>
            <a:endParaRPr lang="fr-FR" sz="2000" dirty="0">
              <a:solidFill>
                <a:schemeClr val="tx2"/>
              </a:solidFill>
              <a:latin typeface="Century Gothic" panose="020B0502020202020204" pitchFamily="34" charset="0"/>
            </a:endParaRPr>
          </a:p>
        </p:txBody>
      </p:sp>
      <p:sp>
        <p:nvSpPr>
          <p:cNvPr id="31" name="Espace réservé du texte 13">
            <a:extLst>
              <a:ext uri="{FF2B5EF4-FFF2-40B4-BE49-F238E27FC236}">
                <a16:creationId xmlns:a16="http://schemas.microsoft.com/office/drawing/2014/main" id="{9F521C71-415C-4E48-9F78-280BFC533DDC}"/>
              </a:ext>
            </a:extLst>
          </p:cNvPr>
          <p:cNvSpPr txBox="1">
            <a:spLocks/>
          </p:cNvSpPr>
          <p:nvPr/>
        </p:nvSpPr>
        <p:spPr>
          <a:xfrm>
            <a:off x="12384951" y="5052085"/>
            <a:ext cx="5067224" cy="4131469"/>
          </a:xfrm>
          <a:prstGeom prst="rect">
            <a:avLst/>
          </a:prstGeom>
        </p:spPr>
        <p:style>
          <a:lnRef idx="2">
            <a:schemeClr val="accent2"/>
          </a:lnRef>
          <a:fillRef idx="1">
            <a:schemeClr val="lt1"/>
          </a:fillRef>
          <a:effectRef idx="0">
            <a:schemeClr val="accent2"/>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2000" dirty="0">
                <a:solidFill>
                  <a:schemeClr val="tx2"/>
                </a:solidFill>
                <a:latin typeface="Century Gothic" panose="020B0502020202020204" pitchFamily="34" charset="0"/>
              </a:rPr>
              <a:t>Commentaires Client</a:t>
            </a:r>
          </a:p>
          <a:p>
            <a:pPr algn="ctr"/>
            <a:endParaRPr lang="fr-FR" sz="2000" dirty="0">
              <a:solidFill>
                <a:schemeClr val="tx2"/>
              </a:solidFill>
              <a:latin typeface="Century Gothic" panose="020B0502020202020204" pitchFamily="34" charset="0"/>
            </a:endParaRPr>
          </a:p>
          <a:p>
            <a:endParaRPr lang="fr-FR" sz="1600" dirty="0">
              <a:solidFill>
                <a:schemeClr val="tx2"/>
              </a:solidFill>
            </a:endParaRPr>
          </a:p>
          <a:p>
            <a:endParaRPr lang="fr-FR" sz="1600" dirty="0">
              <a:solidFill>
                <a:schemeClr val="tx2"/>
              </a:solidFill>
              <a:latin typeface="Century Gothic" panose="020B0502020202020204" pitchFamily="34" charset="0"/>
            </a:endParaRPr>
          </a:p>
        </p:txBody>
      </p:sp>
      <p:sp>
        <p:nvSpPr>
          <p:cNvPr id="32" name="Espace réservé du texte 13">
            <a:extLst>
              <a:ext uri="{FF2B5EF4-FFF2-40B4-BE49-F238E27FC236}">
                <a16:creationId xmlns:a16="http://schemas.microsoft.com/office/drawing/2014/main" id="{92064097-9FF3-4AA9-AFE2-FD1D48825F58}"/>
              </a:ext>
            </a:extLst>
          </p:cNvPr>
          <p:cNvSpPr txBox="1">
            <a:spLocks/>
          </p:cNvSpPr>
          <p:nvPr/>
        </p:nvSpPr>
        <p:spPr>
          <a:xfrm>
            <a:off x="0" y="6948418"/>
            <a:ext cx="12192000" cy="3552807"/>
          </a:xfrm>
          <a:prstGeom prst="rect">
            <a:avLst/>
          </a:prstGeom>
        </p:spPr>
        <p:style>
          <a:lnRef idx="2">
            <a:schemeClr val="accent1"/>
          </a:lnRef>
          <a:fillRef idx="1">
            <a:schemeClr val="lt1"/>
          </a:fillRef>
          <a:effectRef idx="0">
            <a:schemeClr val="accent1"/>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r>
              <a:rPr lang="en-US" sz="2000" b="1" dirty="0" err="1"/>
              <a:t>Voix</a:t>
            </a:r>
            <a:r>
              <a:rPr lang="en-US" sz="2000" b="1" dirty="0"/>
              <a:t> off :</a:t>
            </a:r>
          </a:p>
          <a:p>
            <a:endParaRPr lang="en-US" sz="2000" dirty="0"/>
          </a:p>
        </p:txBody>
      </p:sp>
      <p:sp>
        <p:nvSpPr>
          <p:cNvPr id="33" name="Rectangle : coins arrondis 32">
            <a:extLst>
              <a:ext uri="{FF2B5EF4-FFF2-40B4-BE49-F238E27FC236}">
                <a16:creationId xmlns:a16="http://schemas.microsoft.com/office/drawing/2014/main" id="{931C3BA9-600F-436C-A865-B05FC18DC6D7}"/>
              </a:ext>
            </a:extLst>
          </p:cNvPr>
          <p:cNvSpPr/>
          <p:nvPr/>
        </p:nvSpPr>
        <p:spPr>
          <a:xfrm rot="3983499">
            <a:off x="-49080" y="5404055"/>
            <a:ext cx="501076" cy="523098"/>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Rectangle : coins arrondis 34">
            <a:extLst>
              <a:ext uri="{FF2B5EF4-FFF2-40B4-BE49-F238E27FC236}">
                <a16:creationId xmlns:a16="http://schemas.microsoft.com/office/drawing/2014/main" id="{BDC2BFE1-456A-42B8-9FA4-16CAA6A85BDD}"/>
              </a:ext>
            </a:extLst>
          </p:cNvPr>
          <p:cNvSpPr/>
          <p:nvPr/>
        </p:nvSpPr>
        <p:spPr>
          <a:xfrm rot="2019566">
            <a:off x="997880" y="6367985"/>
            <a:ext cx="217757" cy="217757"/>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8" name="Rectangle : coins arrondis 67">
            <a:extLst>
              <a:ext uri="{FF2B5EF4-FFF2-40B4-BE49-F238E27FC236}">
                <a16:creationId xmlns:a16="http://schemas.microsoft.com/office/drawing/2014/main" id="{45CF4EB2-E890-49F3-9456-E7E818203649}"/>
              </a:ext>
            </a:extLst>
          </p:cNvPr>
          <p:cNvSpPr/>
          <p:nvPr/>
        </p:nvSpPr>
        <p:spPr>
          <a:xfrm rot="20240667">
            <a:off x="11336594" y="1232608"/>
            <a:ext cx="275987" cy="308978"/>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 coins arrondis 33">
            <a:extLst>
              <a:ext uri="{FF2B5EF4-FFF2-40B4-BE49-F238E27FC236}">
                <a16:creationId xmlns:a16="http://schemas.microsoft.com/office/drawing/2014/main" id="{EDB8413F-5F7C-433E-8D45-EEE11351BF09}"/>
              </a:ext>
            </a:extLst>
          </p:cNvPr>
          <p:cNvSpPr/>
          <p:nvPr/>
        </p:nvSpPr>
        <p:spPr>
          <a:xfrm>
            <a:off x="892455" y="2636889"/>
            <a:ext cx="5725460" cy="3102774"/>
          </a:xfrm>
          <a:prstGeom prst="roundRect">
            <a:avLst>
              <a:gd name="adj" fmla="val 790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6" name="Picture 2" descr="요리 - 무료 여행개 아이콘">
            <a:extLst>
              <a:ext uri="{FF2B5EF4-FFF2-40B4-BE49-F238E27FC236}">
                <a16:creationId xmlns:a16="http://schemas.microsoft.com/office/drawing/2014/main" id="{09127037-A436-4F70-82F9-79622BE0A80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059898" y="2714835"/>
            <a:ext cx="2715528" cy="2715528"/>
          </a:xfrm>
          <a:prstGeom prst="rect">
            <a:avLst/>
          </a:prstGeom>
          <a:noFill/>
          <a:extLst>
            <a:ext uri="{909E8E84-426E-40DD-AFC4-6F175D3DCCD1}">
              <a14:hiddenFill xmlns:a14="http://schemas.microsoft.com/office/drawing/2010/main">
                <a:solidFill>
                  <a:srgbClr val="FFFFFF"/>
                </a:solidFill>
              </a14:hiddenFill>
            </a:ext>
          </a:extLst>
        </p:spPr>
      </p:pic>
      <p:sp>
        <p:nvSpPr>
          <p:cNvPr id="37" name="ZoneTexte 36">
            <a:extLst>
              <a:ext uri="{FF2B5EF4-FFF2-40B4-BE49-F238E27FC236}">
                <a16:creationId xmlns:a16="http://schemas.microsoft.com/office/drawing/2014/main" id="{32EE244A-94C2-4710-BEA2-6A3376C52232}"/>
              </a:ext>
            </a:extLst>
          </p:cNvPr>
          <p:cNvSpPr txBox="1"/>
          <p:nvPr/>
        </p:nvSpPr>
        <p:spPr>
          <a:xfrm>
            <a:off x="4577283" y="1659937"/>
            <a:ext cx="2955632" cy="502702"/>
          </a:xfrm>
          <a:prstGeom prst="rect">
            <a:avLst/>
          </a:prstGeom>
          <a:noFill/>
        </p:spPr>
        <p:txBody>
          <a:bodyPr wrap="square" rtlCol="0">
            <a:spAutoFit/>
          </a:bodyPr>
          <a:lstStyle/>
          <a:p>
            <a:pPr>
              <a:lnSpc>
                <a:spcPts val="3200"/>
              </a:lnSpc>
            </a:pPr>
            <a:r>
              <a:rPr lang="fr-FR" sz="3000" b="1" dirty="0">
                <a:solidFill>
                  <a:srgbClr val="171C6A"/>
                </a:solidFill>
                <a:latin typeface="Work Sans SemiBold" panose="00000700000000000000" pitchFamily="2" charset="0"/>
              </a:rPr>
              <a:t>Le déjeuner</a:t>
            </a:r>
          </a:p>
        </p:txBody>
      </p:sp>
    </p:spTree>
    <p:extLst>
      <p:ext uri="{BB962C8B-B14F-4D97-AF65-F5344CB8AC3E}">
        <p14:creationId xmlns:p14="http://schemas.microsoft.com/office/powerpoint/2010/main" val="1606744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31" presetClass="entr" presetSubtype="0" fill="hold" grpId="0" nodeType="after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p:cTn id="15" dur="1000" fill="hold"/>
                                        <p:tgtEl>
                                          <p:spTgt spid="33"/>
                                        </p:tgtEl>
                                        <p:attrNameLst>
                                          <p:attrName>ppt_w</p:attrName>
                                        </p:attrNameLst>
                                      </p:cBhvr>
                                      <p:tavLst>
                                        <p:tav tm="0">
                                          <p:val>
                                            <p:fltVal val="0"/>
                                          </p:val>
                                        </p:tav>
                                        <p:tav tm="100000">
                                          <p:val>
                                            <p:strVal val="#ppt_w"/>
                                          </p:val>
                                        </p:tav>
                                      </p:tavLst>
                                    </p:anim>
                                    <p:anim calcmode="lin" valueType="num">
                                      <p:cBhvr>
                                        <p:cTn id="16" dur="1000" fill="hold"/>
                                        <p:tgtEl>
                                          <p:spTgt spid="33"/>
                                        </p:tgtEl>
                                        <p:attrNameLst>
                                          <p:attrName>ppt_h</p:attrName>
                                        </p:attrNameLst>
                                      </p:cBhvr>
                                      <p:tavLst>
                                        <p:tav tm="0">
                                          <p:val>
                                            <p:fltVal val="0"/>
                                          </p:val>
                                        </p:tav>
                                        <p:tav tm="100000">
                                          <p:val>
                                            <p:strVal val="#ppt_h"/>
                                          </p:val>
                                        </p:tav>
                                      </p:tavLst>
                                    </p:anim>
                                    <p:anim calcmode="lin" valueType="num">
                                      <p:cBhvr>
                                        <p:cTn id="17" dur="1000" fill="hold"/>
                                        <p:tgtEl>
                                          <p:spTgt spid="33"/>
                                        </p:tgtEl>
                                        <p:attrNameLst>
                                          <p:attrName>style.rotation</p:attrName>
                                        </p:attrNameLst>
                                      </p:cBhvr>
                                      <p:tavLst>
                                        <p:tav tm="0">
                                          <p:val>
                                            <p:fltVal val="90"/>
                                          </p:val>
                                        </p:tav>
                                        <p:tav tm="100000">
                                          <p:val>
                                            <p:fltVal val="0"/>
                                          </p:val>
                                        </p:tav>
                                      </p:tavLst>
                                    </p:anim>
                                    <p:animEffect transition="in" filter="fade">
                                      <p:cBhvr>
                                        <p:cTn id="18" dur="1000"/>
                                        <p:tgtEl>
                                          <p:spTgt spid="33"/>
                                        </p:tgtEl>
                                      </p:cBhvr>
                                    </p:animEffect>
                                  </p:childTnLst>
                                </p:cTn>
                              </p:par>
                            </p:childTnLst>
                          </p:cTn>
                        </p:par>
                        <p:par>
                          <p:cTn id="19" fill="hold">
                            <p:stCondLst>
                              <p:cond delay="2000"/>
                            </p:stCondLst>
                            <p:childTnLst>
                              <p:par>
                                <p:cTn id="20" presetID="31" presetClass="entr" presetSubtype="0" fill="hold" grpId="0" nodeType="afterEffect">
                                  <p:stCondLst>
                                    <p:cond delay="0"/>
                                  </p:stCondLst>
                                  <p:childTnLst>
                                    <p:set>
                                      <p:cBhvr>
                                        <p:cTn id="21" dur="1" fill="hold">
                                          <p:stCondLst>
                                            <p:cond delay="0"/>
                                          </p:stCondLst>
                                        </p:cTn>
                                        <p:tgtEl>
                                          <p:spTgt spid="35"/>
                                        </p:tgtEl>
                                        <p:attrNameLst>
                                          <p:attrName>style.visibility</p:attrName>
                                        </p:attrNameLst>
                                      </p:cBhvr>
                                      <p:to>
                                        <p:strVal val="visible"/>
                                      </p:to>
                                    </p:set>
                                    <p:anim calcmode="lin" valueType="num">
                                      <p:cBhvr>
                                        <p:cTn id="22" dur="1000" fill="hold"/>
                                        <p:tgtEl>
                                          <p:spTgt spid="35"/>
                                        </p:tgtEl>
                                        <p:attrNameLst>
                                          <p:attrName>ppt_w</p:attrName>
                                        </p:attrNameLst>
                                      </p:cBhvr>
                                      <p:tavLst>
                                        <p:tav tm="0">
                                          <p:val>
                                            <p:fltVal val="0"/>
                                          </p:val>
                                        </p:tav>
                                        <p:tav tm="100000">
                                          <p:val>
                                            <p:strVal val="#ppt_w"/>
                                          </p:val>
                                        </p:tav>
                                      </p:tavLst>
                                    </p:anim>
                                    <p:anim calcmode="lin" valueType="num">
                                      <p:cBhvr>
                                        <p:cTn id="23" dur="1000" fill="hold"/>
                                        <p:tgtEl>
                                          <p:spTgt spid="35"/>
                                        </p:tgtEl>
                                        <p:attrNameLst>
                                          <p:attrName>ppt_h</p:attrName>
                                        </p:attrNameLst>
                                      </p:cBhvr>
                                      <p:tavLst>
                                        <p:tav tm="0">
                                          <p:val>
                                            <p:fltVal val="0"/>
                                          </p:val>
                                        </p:tav>
                                        <p:tav tm="100000">
                                          <p:val>
                                            <p:strVal val="#ppt_h"/>
                                          </p:val>
                                        </p:tav>
                                      </p:tavLst>
                                    </p:anim>
                                    <p:anim calcmode="lin" valueType="num">
                                      <p:cBhvr>
                                        <p:cTn id="24" dur="1000" fill="hold"/>
                                        <p:tgtEl>
                                          <p:spTgt spid="35"/>
                                        </p:tgtEl>
                                        <p:attrNameLst>
                                          <p:attrName>style.rotation</p:attrName>
                                        </p:attrNameLst>
                                      </p:cBhvr>
                                      <p:tavLst>
                                        <p:tav tm="0">
                                          <p:val>
                                            <p:fltVal val="90"/>
                                          </p:val>
                                        </p:tav>
                                        <p:tav tm="100000">
                                          <p:val>
                                            <p:fltVal val="0"/>
                                          </p:val>
                                        </p:tav>
                                      </p:tavLst>
                                    </p:anim>
                                    <p:animEffect transition="in" filter="fade">
                                      <p:cBhvr>
                                        <p:cTn id="25" dur="1000"/>
                                        <p:tgtEl>
                                          <p:spTgt spid="35"/>
                                        </p:tgtEl>
                                      </p:cBhvr>
                                    </p:animEffect>
                                  </p:childTnLst>
                                </p:cTn>
                              </p:par>
                              <p:par>
                                <p:cTn id="26" presetID="31" presetClass="entr" presetSubtype="0" fill="hold" grpId="0" nodeType="withEffect">
                                  <p:stCondLst>
                                    <p:cond delay="0"/>
                                  </p:stCondLst>
                                  <p:childTnLst>
                                    <p:set>
                                      <p:cBhvr>
                                        <p:cTn id="27" dur="1" fill="hold">
                                          <p:stCondLst>
                                            <p:cond delay="0"/>
                                          </p:stCondLst>
                                        </p:cTn>
                                        <p:tgtEl>
                                          <p:spTgt spid="68"/>
                                        </p:tgtEl>
                                        <p:attrNameLst>
                                          <p:attrName>style.visibility</p:attrName>
                                        </p:attrNameLst>
                                      </p:cBhvr>
                                      <p:to>
                                        <p:strVal val="visible"/>
                                      </p:to>
                                    </p:set>
                                    <p:anim calcmode="lin" valueType="num">
                                      <p:cBhvr>
                                        <p:cTn id="28" dur="1000" fill="hold"/>
                                        <p:tgtEl>
                                          <p:spTgt spid="68"/>
                                        </p:tgtEl>
                                        <p:attrNameLst>
                                          <p:attrName>ppt_w</p:attrName>
                                        </p:attrNameLst>
                                      </p:cBhvr>
                                      <p:tavLst>
                                        <p:tav tm="0">
                                          <p:val>
                                            <p:fltVal val="0"/>
                                          </p:val>
                                        </p:tav>
                                        <p:tav tm="100000">
                                          <p:val>
                                            <p:strVal val="#ppt_w"/>
                                          </p:val>
                                        </p:tav>
                                      </p:tavLst>
                                    </p:anim>
                                    <p:anim calcmode="lin" valueType="num">
                                      <p:cBhvr>
                                        <p:cTn id="29" dur="1000" fill="hold"/>
                                        <p:tgtEl>
                                          <p:spTgt spid="68"/>
                                        </p:tgtEl>
                                        <p:attrNameLst>
                                          <p:attrName>ppt_h</p:attrName>
                                        </p:attrNameLst>
                                      </p:cBhvr>
                                      <p:tavLst>
                                        <p:tav tm="0">
                                          <p:val>
                                            <p:fltVal val="0"/>
                                          </p:val>
                                        </p:tav>
                                        <p:tav tm="100000">
                                          <p:val>
                                            <p:strVal val="#ppt_h"/>
                                          </p:val>
                                        </p:tav>
                                      </p:tavLst>
                                    </p:anim>
                                    <p:anim calcmode="lin" valueType="num">
                                      <p:cBhvr>
                                        <p:cTn id="30" dur="1000" fill="hold"/>
                                        <p:tgtEl>
                                          <p:spTgt spid="68"/>
                                        </p:tgtEl>
                                        <p:attrNameLst>
                                          <p:attrName>style.rotation</p:attrName>
                                        </p:attrNameLst>
                                      </p:cBhvr>
                                      <p:tavLst>
                                        <p:tav tm="0">
                                          <p:val>
                                            <p:fltVal val="90"/>
                                          </p:val>
                                        </p:tav>
                                        <p:tav tm="100000">
                                          <p:val>
                                            <p:fltVal val="0"/>
                                          </p:val>
                                        </p:tav>
                                      </p:tavLst>
                                    </p:anim>
                                    <p:animEffect transition="in" filter="fade">
                                      <p:cBhvr>
                                        <p:cTn id="31" dur="1000"/>
                                        <p:tgtEl>
                                          <p:spTgt spid="68"/>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fade">
                                      <p:cBhvr>
                                        <p:cTn id="35"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3" grpId="0" animBg="1"/>
      <p:bldP spid="35" grpId="0" animBg="1"/>
      <p:bldP spid="68" grpId="0" animBg="1"/>
      <p:bldP spid="3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10747708-A996-4B77-BA08-CFD06BA96A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667" y="6281189"/>
            <a:ext cx="1456724" cy="419842"/>
          </a:xfrm>
          <a:prstGeom prst="rect">
            <a:avLst/>
          </a:prstGeom>
        </p:spPr>
      </p:pic>
      <p:pic>
        <p:nvPicPr>
          <p:cNvPr id="9" name="Image 8">
            <a:extLst>
              <a:ext uri="{FF2B5EF4-FFF2-40B4-BE49-F238E27FC236}">
                <a16:creationId xmlns:a16="http://schemas.microsoft.com/office/drawing/2014/main" id="{8EE5A1DC-CDB7-4416-90A1-99DC152BFF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99420" y="6282287"/>
            <a:ext cx="1452913" cy="418743"/>
          </a:xfrm>
          <a:prstGeom prst="rect">
            <a:avLst/>
          </a:prstGeom>
        </p:spPr>
      </p:pic>
      <p:pic>
        <p:nvPicPr>
          <p:cNvPr id="10" name="Image 9">
            <a:extLst>
              <a:ext uri="{FF2B5EF4-FFF2-40B4-BE49-F238E27FC236}">
                <a16:creationId xmlns:a16="http://schemas.microsoft.com/office/drawing/2014/main" id="{45584A95-C541-48A0-BEBA-9B42E46BF1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56961" y="170181"/>
            <a:ext cx="823359" cy="342010"/>
          </a:xfrm>
          <a:prstGeom prst="rect">
            <a:avLst/>
          </a:prstGeom>
        </p:spPr>
      </p:pic>
      <p:pic>
        <p:nvPicPr>
          <p:cNvPr id="11" name="Image 10">
            <a:extLst>
              <a:ext uri="{FF2B5EF4-FFF2-40B4-BE49-F238E27FC236}">
                <a16:creationId xmlns:a16="http://schemas.microsoft.com/office/drawing/2014/main" id="{BCD8DF88-6F52-4CB8-9B4E-78DF537A41B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35260" y="162561"/>
            <a:ext cx="59689" cy="366661"/>
          </a:xfrm>
          <a:prstGeom prst="rect">
            <a:avLst/>
          </a:prstGeom>
        </p:spPr>
      </p:pic>
      <p:pic>
        <p:nvPicPr>
          <p:cNvPr id="12" name="Image 11">
            <a:extLst>
              <a:ext uri="{FF2B5EF4-FFF2-40B4-BE49-F238E27FC236}">
                <a16:creationId xmlns:a16="http://schemas.microsoft.com/office/drawing/2014/main" id="{4A594A96-9474-4B6B-A4D4-12BF36D5C78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576559" y="170181"/>
            <a:ext cx="263526" cy="353510"/>
          </a:xfrm>
          <a:prstGeom prst="rect">
            <a:avLst/>
          </a:prstGeom>
        </p:spPr>
      </p:pic>
      <p:pic>
        <p:nvPicPr>
          <p:cNvPr id="13" name="Image 12">
            <a:extLst>
              <a:ext uri="{FF2B5EF4-FFF2-40B4-BE49-F238E27FC236}">
                <a16:creationId xmlns:a16="http://schemas.microsoft.com/office/drawing/2014/main" id="{4B30D668-CF9E-4971-A17B-2C3EBD0D5D5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036935" y="186690"/>
            <a:ext cx="325501" cy="325501"/>
          </a:xfrm>
          <a:prstGeom prst="rect">
            <a:avLst/>
          </a:prstGeom>
        </p:spPr>
      </p:pic>
      <p:pic>
        <p:nvPicPr>
          <p:cNvPr id="14" name="Image 13">
            <a:extLst>
              <a:ext uri="{FF2B5EF4-FFF2-40B4-BE49-F238E27FC236}">
                <a16:creationId xmlns:a16="http://schemas.microsoft.com/office/drawing/2014/main" id="{0C4F27B8-8FEE-4970-8F93-0392782DE34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736705" y="222631"/>
            <a:ext cx="246444" cy="240283"/>
          </a:xfrm>
          <a:prstGeom prst="rect">
            <a:avLst/>
          </a:prstGeom>
        </p:spPr>
      </p:pic>
      <p:sp>
        <p:nvSpPr>
          <p:cNvPr id="15" name="Rectangle : coins arrondis 14">
            <a:extLst>
              <a:ext uri="{FF2B5EF4-FFF2-40B4-BE49-F238E27FC236}">
                <a16:creationId xmlns:a16="http://schemas.microsoft.com/office/drawing/2014/main" id="{5A7E4AE8-ACB7-4A01-84D2-3BD7F933E283}"/>
              </a:ext>
            </a:extLst>
          </p:cNvPr>
          <p:cNvSpPr/>
          <p:nvPr/>
        </p:nvSpPr>
        <p:spPr>
          <a:xfrm rot="2362016">
            <a:off x="2982504" y="-167560"/>
            <a:ext cx="705962" cy="705962"/>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 coins arrondis 15">
            <a:extLst>
              <a:ext uri="{FF2B5EF4-FFF2-40B4-BE49-F238E27FC236}">
                <a16:creationId xmlns:a16="http://schemas.microsoft.com/office/drawing/2014/main" id="{068D4D8E-3BEE-4A32-8263-0CC061C14156}"/>
              </a:ext>
            </a:extLst>
          </p:cNvPr>
          <p:cNvSpPr/>
          <p:nvPr/>
        </p:nvSpPr>
        <p:spPr>
          <a:xfrm rot="1018881">
            <a:off x="2367082" y="5268756"/>
            <a:ext cx="419507" cy="419507"/>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 coins arrondis 16">
            <a:extLst>
              <a:ext uri="{FF2B5EF4-FFF2-40B4-BE49-F238E27FC236}">
                <a16:creationId xmlns:a16="http://schemas.microsoft.com/office/drawing/2014/main" id="{CB2C8708-6A36-41BA-AAD9-6A693BC1F2FD}"/>
              </a:ext>
            </a:extLst>
          </p:cNvPr>
          <p:cNvSpPr/>
          <p:nvPr/>
        </p:nvSpPr>
        <p:spPr>
          <a:xfrm rot="21091630">
            <a:off x="1363780" y="5631500"/>
            <a:ext cx="217757" cy="217757"/>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ZoneTexte 17">
            <a:extLst>
              <a:ext uri="{FF2B5EF4-FFF2-40B4-BE49-F238E27FC236}">
                <a16:creationId xmlns:a16="http://schemas.microsoft.com/office/drawing/2014/main" id="{4B25F560-2700-45C3-B5AF-14999165AEAD}"/>
              </a:ext>
            </a:extLst>
          </p:cNvPr>
          <p:cNvSpPr txBox="1"/>
          <p:nvPr/>
        </p:nvSpPr>
        <p:spPr>
          <a:xfrm>
            <a:off x="616633" y="1354137"/>
            <a:ext cx="2518454" cy="913070"/>
          </a:xfrm>
          <a:prstGeom prst="rect">
            <a:avLst/>
          </a:prstGeom>
          <a:noFill/>
        </p:spPr>
        <p:txBody>
          <a:bodyPr wrap="square" rtlCol="0">
            <a:spAutoFit/>
          </a:bodyPr>
          <a:lstStyle/>
          <a:p>
            <a:pPr>
              <a:lnSpc>
                <a:spcPts val="3200"/>
              </a:lnSpc>
            </a:pPr>
            <a:r>
              <a:rPr lang="fr-FR" sz="3000" dirty="0">
                <a:solidFill>
                  <a:srgbClr val="171C6A"/>
                </a:solidFill>
                <a:latin typeface="Work Sans SemiBold" panose="00000700000000000000" pitchFamily="2" charset="0"/>
              </a:rPr>
              <a:t>Mes menus sur la journée</a:t>
            </a:r>
          </a:p>
        </p:txBody>
      </p:sp>
      <p:sp>
        <p:nvSpPr>
          <p:cNvPr id="19" name="ZoneTexte 18">
            <a:extLst>
              <a:ext uri="{FF2B5EF4-FFF2-40B4-BE49-F238E27FC236}">
                <a16:creationId xmlns:a16="http://schemas.microsoft.com/office/drawing/2014/main" id="{B1C90875-398F-475A-9D74-6C5FCC1C0B13}"/>
              </a:ext>
            </a:extLst>
          </p:cNvPr>
          <p:cNvSpPr txBox="1"/>
          <p:nvPr/>
        </p:nvSpPr>
        <p:spPr>
          <a:xfrm>
            <a:off x="616632" y="2944961"/>
            <a:ext cx="3215633" cy="1077218"/>
          </a:xfrm>
          <a:prstGeom prst="rect">
            <a:avLst/>
          </a:prstGeom>
          <a:noFill/>
        </p:spPr>
        <p:txBody>
          <a:bodyPr wrap="square" rtlCol="0">
            <a:spAutoFit/>
          </a:bodyPr>
          <a:lstStyle/>
          <a:p>
            <a:r>
              <a:rPr lang="fr-FR" sz="1600" dirty="0"/>
              <a:t>Construis tes repas de la journée en fonction des aliments proposés. </a:t>
            </a:r>
          </a:p>
          <a:p>
            <a:endParaRPr lang="fr-FR" sz="1600" dirty="0">
              <a:solidFill>
                <a:srgbClr val="171C6A"/>
              </a:solidFill>
              <a:latin typeface="Work Sans Medium" panose="00000600000000000000" pitchFamily="2" charset="0"/>
            </a:endParaRPr>
          </a:p>
          <a:p>
            <a:r>
              <a:rPr lang="fr-FR" sz="1600" b="1" dirty="0">
                <a:solidFill>
                  <a:srgbClr val="171C6A"/>
                </a:solidFill>
                <a:latin typeface="Work Sans Medium" panose="00000600000000000000" pitchFamily="2" charset="0"/>
              </a:rPr>
              <a:t>Pense équilibré ! </a:t>
            </a:r>
            <a:endParaRPr lang="fr-FR" sz="1400" b="1" dirty="0">
              <a:solidFill>
                <a:srgbClr val="171C6A"/>
              </a:solidFill>
              <a:latin typeface="Work Sans Medium" panose="00000600000000000000" pitchFamily="2" charset="0"/>
            </a:endParaRPr>
          </a:p>
        </p:txBody>
      </p:sp>
      <p:sp>
        <p:nvSpPr>
          <p:cNvPr id="31" name="Espace réservé du texte 13">
            <a:extLst>
              <a:ext uri="{FF2B5EF4-FFF2-40B4-BE49-F238E27FC236}">
                <a16:creationId xmlns:a16="http://schemas.microsoft.com/office/drawing/2014/main" id="{BB8DFBF7-18E2-4326-A185-5D3949ECB4B1}"/>
              </a:ext>
            </a:extLst>
          </p:cNvPr>
          <p:cNvSpPr txBox="1">
            <a:spLocks/>
          </p:cNvSpPr>
          <p:nvPr/>
        </p:nvSpPr>
        <p:spPr>
          <a:xfrm>
            <a:off x="-5461668" y="-668"/>
            <a:ext cx="5334672" cy="717110"/>
          </a:xfrm>
          <a:prstGeom prst="rect">
            <a:avLst/>
          </a:prstGeom>
        </p:spPr>
        <p:style>
          <a:lnRef idx="2">
            <a:schemeClr val="accent1"/>
          </a:lnRef>
          <a:fillRef idx="1">
            <a:schemeClr val="lt1"/>
          </a:fillRef>
          <a:effectRef idx="0">
            <a:schemeClr val="accent1"/>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marL="0" indent="0">
              <a:buNone/>
            </a:pPr>
            <a:r>
              <a:rPr lang="fr-FR" sz="2000" dirty="0"/>
              <a:t>Scène 15</a:t>
            </a:r>
          </a:p>
          <a:p>
            <a:pPr marL="0" indent="0">
              <a:buNone/>
            </a:pPr>
            <a:endParaRPr lang="fr-FR" sz="2000" dirty="0"/>
          </a:p>
        </p:txBody>
      </p:sp>
      <p:sp>
        <p:nvSpPr>
          <p:cNvPr id="32" name="Espace réservé du texte 12">
            <a:extLst>
              <a:ext uri="{FF2B5EF4-FFF2-40B4-BE49-F238E27FC236}">
                <a16:creationId xmlns:a16="http://schemas.microsoft.com/office/drawing/2014/main" id="{96CF4625-51DB-4388-BCA6-EF9BC7B71FB7}"/>
              </a:ext>
            </a:extLst>
          </p:cNvPr>
          <p:cNvSpPr txBox="1">
            <a:spLocks/>
          </p:cNvSpPr>
          <p:nvPr/>
        </p:nvSpPr>
        <p:spPr>
          <a:xfrm>
            <a:off x="-5473700" y="838199"/>
            <a:ext cx="5309272" cy="8362829"/>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t"/>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1800" dirty="0">
                <a:solidFill>
                  <a:schemeClr val="tx2"/>
                </a:solidFill>
                <a:latin typeface="Century Gothic" panose="020B0502020202020204" pitchFamily="34" charset="0"/>
              </a:rPr>
              <a:t>Spécification de la vue</a:t>
            </a:r>
          </a:p>
          <a:p>
            <a:pPr marL="171450" indent="-171450" algn="l">
              <a:buFont typeface="Wingdings" panose="05000000000000000000" pitchFamily="2" charset="2"/>
              <a:buChar char="Ø"/>
            </a:pPr>
            <a:endParaRPr lang="fr-FR" sz="2400" dirty="0">
              <a:solidFill>
                <a:schemeClr val="tx2"/>
              </a:solidFill>
            </a:endParaRPr>
          </a:p>
          <a:p>
            <a:pPr marL="171450" indent="-171450" algn="l">
              <a:buFont typeface="Wingdings" panose="05000000000000000000" pitchFamily="2" charset="2"/>
              <a:buChar char="Ø"/>
            </a:pPr>
            <a:r>
              <a:rPr lang="fr-FR" sz="1800" dirty="0">
                <a:solidFill>
                  <a:schemeClr val="tx1"/>
                </a:solidFill>
                <a:latin typeface="Alstom" panose="02000503020000020004" pitchFamily="2" charset="0"/>
              </a:rPr>
              <a:t>  </a:t>
            </a:r>
            <a:r>
              <a:rPr lang="fr-FR" sz="2000" dirty="0">
                <a:solidFill>
                  <a:schemeClr val="tx1"/>
                </a:solidFill>
                <a:latin typeface="Calibri" panose="020F0502020204030204" pitchFamily="34" charset="0"/>
                <a:cs typeface="Calibri" panose="020F0502020204030204" pitchFamily="34" charset="0"/>
              </a:rPr>
              <a:t>Nom de la vue « type » :</a:t>
            </a:r>
          </a:p>
          <a:p>
            <a:pPr marL="171450" indent="-171450" algn="l">
              <a:buFont typeface="Wingdings" panose="05000000000000000000" pitchFamily="2" charset="2"/>
              <a:buChar char="Ø"/>
            </a:pPr>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Objectif / message principal de cette vue :</a:t>
            </a:r>
          </a:p>
          <a:p>
            <a:pPr algn="l"/>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Document / média de référence :</a:t>
            </a:r>
          </a:p>
          <a:p>
            <a:r>
              <a:rPr lang="fr-FR" sz="1800" dirty="0">
                <a:solidFill>
                  <a:schemeClr val="tx1"/>
                </a:solidFill>
                <a:latin typeface="Calibri" panose="020F0502020204030204" pitchFamily="34" charset="0"/>
                <a:cs typeface="Calibri" panose="020F0502020204030204" pitchFamily="34" charset="0"/>
              </a:rPr>
              <a:t>Charte graphique</a:t>
            </a:r>
          </a:p>
          <a:p>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Description de l'animation :</a:t>
            </a:r>
            <a:endParaRPr lang="en-US" sz="2000" b="1" dirty="0">
              <a:solidFill>
                <a:schemeClr val="tx1"/>
              </a:solidFill>
            </a:endParaRPr>
          </a:p>
          <a:p>
            <a:pPr algn="l"/>
            <a:r>
              <a:rPr lang="fr-FR" sz="1800" dirty="0">
                <a:solidFill>
                  <a:schemeClr val="tx1"/>
                </a:solidFill>
                <a:latin typeface="Calibri" panose="020F0502020204030204" pitchFamily="34" charset="0"/>
                <a:cs typeface="Calibri" panose="020F0502020204030204" pitchFamily="34" charset="0"/>
              </a:rPr>
              <a:t>Affichage synchronisée avec la voix-off.</a:t>
            </a:r>
          </a:p>
          <a:p>
            <a:pPr algn="l"/>
            <a:r>
              <a:rPr lang="fr-FR" sz="1800" dirty="0">
                <a:solidFill>
                  <a:schemeClr val="tx1"/>
                </a:solidFill>
                <a:latin typeface="Calibri" panose="020F0502020204030204" pitchFamily="34" charset="0"/>
                <a:cs typeface="Calibri" panose="020F0502020204030204" pitchFamily="34" charset="0"/>
              </a:rPr>
              <a:t>1 : Entrée du titre de la gauche vers la droite.</a:t>
            </a:r>
          </a:p>
          <a:p>
            <a:pPr algn="l"/>
            <a:r>
              <a:rPr lang="fr-FR" sz="1800" dirty="0">
                <a:solidFill>
                  <a:schemeClr val="tx1"/>
                </a:solidFill>
                <a:latin typeface="Calibri" panose="020F0502020204030204" pitchFamily="34" charset="0"/>
                <a:cs typeface="Calibri" panose="020F0502020204030204" pitchFamily="34" charset="0"/>
              </a:rPr>
              <a:t>2 : Entrée de l’image de la droite vers la gauche.</a:t>
            </a:r>
          </a:p>
          <a:p>
            <a:pPr algn="l"/>
            <a:endParaRPr lang="fr-FR" sz="2000" dirty="0">
              <a:solidFill>
                <a:schemeClr val="tx1"/>
              </a:solidFill>
              <a:latin typeface="Calibri" panose="020F0502020204030204" pitchFamily="34" charset="0"/>
              <a:cs typeface="Calibri" panose="020F0502020204030204" pitchFamily="34" charset="0"/>
            </a:endParaRPr>
          </a:p>
          <a:p>
            <a:r>
              <a:rPr lang="fr-FR" sz="1800" dirty="0">
                <a:solidFill>
                  <a:srgbClr val="0070C0"/>
                </a:solidFill>
                <a:latin typeface="Calibri" panose="020F0502020204030204" pitchFamily="34" charset="0"/>
                <a:cs typeface="Calibri" panose="020F0502020204030204" pitchFamily="34" charset="0"/>
              </a:rPr>
              <a:t>Pour tout le module : Le patient peut revoir la slide, mettre en pause et afficher ou non les sous-titres.</a:t>
            </a:r>
          </a:p>
          <a:p>
            <a:pPr algn="l"/>
            <a:endParaRPr lang="fr-FR" sz="1800" dirty="0"/>
          </a:p>
          <a:p>
            <a:pPr algn="l"/>
            <a:endParaRPr lang="fr-FR" sz="1100" dirty="0"/>
          </a:p>
        </p:txBody>
      </p:sp>
      <p:sp>
        <p:nvSpPr>
          <p:cNvPr id="33" name="Espace réservé du texte 13">
            <a:extLst>
              <a:ext uri="{FF2B5EF4-FFF2-40B4-BE49-F238E27FC236}">
                <a16:creationId xmlns:a16="http://schemas.microsoft.com/office/drawing/2014/main" id="{E2A0B0B9-4ADF-449E-B88C-5F5CC527614D}"/>
              </a:ext>
            </a:extLst>
          </p:cNvPr>
          <p:cNvSpPr txBox="1">
            <a:spLocks/>
          </p:cNvSpPr>
          <p:nvPr/>
        </p:nvSpPr>
        <p:spPr>
          <a:xfrm>
            <a:off x="12334151" y="24731"/>
            <a:ext cx="5168824" cy="4407569"/>
          </a:xfrm>
          <a:prstGeom prst="rect">
            <a:avLst/>
          </a:prstGeom>
        </p:spPr>
        <p:style>
          <a:lnRef idx="2">
            <a:schemeClr val="accent2"/>
          </a:lnRef>
          <a:fillRef idx="1">
            <a:schemeClr val="lt1"/>
          </a:fillRef>
          <a:effectRef idx="0">
            <a:schemeClr val="accent2"/>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2000" dirty="0">
                <a:solidFill>
                  <a:schemeClr val="tx2"/>
                </a:solidFill>
                <a:latin typeface="Century Gothic" panose="020B0502020202020204" pitchFamily="34" charset="0"/>
              </a:rPr>
              <a:t>Commentaires Léa / Inès</a:t>
            </a:r>
          </a:p>
          <a:p>
            <a:pPr algn="ctr"/>
            <a:endParaRPr lang="fr-FR" sz="2000" dirty="0">
              <a:solidFill>
                <a:schemeClr val="tx2"/>
              </a:solidFill>
              <a:latin typeface="Century Gothic" panose="020B0502020202020204" pitchFamily="34" charset="0"/>
            </a:endParaRPr>
          </a:p>
          <a:p>
            <a:r>
              <a:rPr lang="fr-FR" sz="2000" dirty="0">
                <a:solidFill>
                  <a:schemeClr val="tx2"/>
                </a:solidFill>
              </a:rPr>
              <a:t>	Les mettre en blanc</a:t>
            </a:r>
          </a:p>
          <a:p>
            <a:endParaRPr lang="fr-FR" sz="2000" dirty="0">
              <a:solidFill>
                <a:schemeClr val="tx2"/>
              </a:solidFill>
              <a:latin typeface="Century Gothic" panose="020B0502020202020204" pitchFamily="34" charset="0"/>
            </a:endParaRPr>
          </a:p>
          <a:p>
            <a:r>
              <a:rPr lang="fr-FR" sz="2000" dirty="0">
                <a:solidFill>
                  <a:schemeClr val="tx2"/>
                </a:solidFill>
                <a:latin typeface="Century Gothic" panose="020B0502020202020204" pitchFamily="34" charset="0"/>
              </a:rPr>
              <a:t>La VO ne sera pas répétée à chaque fois.</a:t>
            </a:r>
          </a:p>
          <a:p>
            <a:endParaRPr lang="fr-FR" sz="2000" dirty="0">
              <a:solidFill>
                <a:schemeClr val="tx2"/>
              </a:solidFill>
              <a:latin typeface="Century Gothic" panose="020B0502020202020204" pitchFamily="34" charset="0"/>
            </a:endParaRPr>
          </a:p>
        </p:txBody>
      </p:sp>
      <p:sp>
        <p:nvSpPr>
          <p:cNvPr id="34" name="Espace réservé du texte 13">
            <a:extLst>
              <a:ext uri="{FF2B5EF4-FFF2-40B4-BE49-F238E27FC236}">
                <a16:creationId xmlns:a16="http://schemas.microsoft.com/office/drawing/2014/main" id="{C0AB06CE-6C30-4EB4-AD01-59B00071E75A}"/>
              </a:ext>
            </a:extLst>
          </p:cNvPr>
          <p:cNvSpPr txBox="1">
            <a:spLocks/>
          </p:cNvSpPr>
          <p:nvPr/>
        </p:nvSpPr>
        <p:spPr>
          <a:xfrm>
            <a:off x="12384951" y="5052085"/>
            <a:ext cx="5067224" cy="4131469"/>
          </a:xfrm>
          <a:prstGeom prst="rect">
            <a:avLst/>
          </a:prstGeom>
        </p:spPr>
        <p:style>
          <a:lnRef idx="2">
            <a:schemeClr val="accent2"/>
          </a:lnRef>
          <a:fillRef idx="1">
            <a:schemeClr val="lt1"/>
          </a:fillRef>
          <a:effectRef idx="0">
            <a:schemeClr val="accent2"/>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2000" dirty="0">
                <a:solidFill>
                  <a:schemeClr val="tx2"/>
                </a:solidFill>
                <a:latin typeface="Century Gothic" panose="020B0502020202020204" pitchFamily="34" charset="0"/>
              </a:rPr>
              <a:t>Commentaires Client</a:t>
            </a:r>
          </a:p>
          <a:p>
            <a:pPr algn="ctr"/>
            <a:endParaRPr lang="fr-FR" sz="2000" dirty="0">
              <a:solidFill>
                <a:schemeClr val="tx2"/>
              </a:solidFill>
              <a:latin typeface="Century Gothic" panose="020B0502020202020204" pitchFamily="34" charset="0"/>
            </a:endParaRPr>
          </a:p>
          <a:p>
            <a:endParaRPr lang="fr-FR" sz="1600" dirty="0">
              <a:solidFill>
                <a:schemeClr val="tx2"/>
              </a:solidFill>
            </a:endParaRPr>
          </a:p>
          <a:p>
            <a:endParaRPr lang="fr-FR" sz="1600" dirty="0">
              <a:solidFill>
                <a:schemeClr val="tx2"/>
              </a:solidFill>
              <a:latin typeface="Century Gothic" panose="020B0502020202020204" pitchFamily="34" charset="0"/>
            </a:endParaRPr>
          </a:p>
        </p:txBody>
      </p:sp>
      <p:sp>
        <p:nvSpPr>
          <p:cNvPr id="35" name="Espace réservé du texte 13">
            <a:extLst>
              <a:ext uri="{FF2B5EF4-FFF2-40B4-BE49-F238E27FC236}">
                <a16:creationId xmlns:a16="http://schemas.microsoft.com/office/drawing/2014/main" id="{2C3FB128-400C-4CA8-86BC-A30DD9C80FDB}"/>
              </a:ext>
            </a:extLst>
          </p:cNvPr>
          <p:cNvSpPr txBox="1">
            <a:spLocks/>
          </p:cNvSpPr>
          <p:nvPr/>
        </p:nvSpPr>
        <p:spPr>
          <a:xfrm>
            <a:off x="0" y="6948418"/>
            <a:ext cx="12192000" cy="3552807"/>
          </a:xfrm>
          <a:prstGeom prst="rect">
            <a:avLst/>
          </a:prstGeom>
        </p:spPr>
        <p:style>
          <a:lnRef idx="2">
            <a:schemeClr val="accent1"/>
          </a:lnRef>
          <a:fillRef idx="1">
            <a:schemeClr val="lt1"/>
          </a:fillRef>
          <a:effectRef idx="0">
            <a:schemeClr val="accent1"/>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r>
              <a:rPr lang="en-US" sz="2000" b="1" dirty="0" err="1"/>
              <a:t>Voix</a:t>
            </a:r>
            <a:r>
              <a:rPr lang="en-US" sz="2000" b="1" dirty="0"/>
              <a:t> off :</a:t>
            </a:r>
          </a:p>
          <a:p>
            <a:r>
              <a:rPr lang="en-US" sz="2000" dirty="0" err="1"/>
              <a:t>Construis</a:t>
            </a:r>
            <a:r>
              <a:rPr lang="en-US" sz="2000" dirty="0"/>
              <a:t> </a:t>
            </a:r>
            <a:r>
              <a:rPr lang="en-US" sz="2000" dirty="0" err="1"/>
              <a:t>tes</a:t>
            </a:r>
            <a:r>
              <a:rPr lang="en-US" sz="2000" dirty="0"/>
              <a:t> menus de la </a:t>
            </a:r>
            <a:r>
              <a:rPr lang="en-US" sz="2000" dirty="0" err="1"/>
              <a:t>journée</a:t>
            </a:r>
            <a:r>
              <a:rPr lang="en-US" sz="2000" dirty="0"/>
              <a:t> </a:t>
            </a:r>
            <a:r>
              <a:rPr lang="en-US" sz="2000" dirty="0" err="1"/>
              <a:t>en</a:t>
            </a:r>
            <a:r>
              <a:rPr lang="en-US" sz="2000" dirty="0"/>
              <a:t> </a:t>
            </a:r>
            <a:r>
              <a:rPr lang="en-US" sz="2000" dirty="0" err="1"/>
              <a:t>fonction</a:t>
            </a:r>
            <a:r>
              <a:rPr lang="en-US" sz="2000" dirty="0"/>
              <a:t> des aliments </a:t>
            </a:r>
            <a:r>
              <a:rPr lang="en-US" sz="2000" dirty="0" err="1"/>
              <a:t>proposés</a:t>
            </a:r>
            <a:r>
              <a:rPr lang="en-US" sz="2000" dirty="0"/>
              <a:t>. </a:t>
            </a:r>
            <a:r>
              <a:rPr lang="en-US" sz="2000" dirty="0" err="1"/>
              <a:t>Pense</a:t>
            </a:r>
            <a:r>
              <a:rPr lang="en-US" sz="2000" dirty="0"/>
              <a:t> </a:t>
            </a:r>
            <a:r>
              <a:rPr lang="en-US" sz="2000" dirty="0" err="1"/>
              <a:t>équilibré</a:t>
            </a:r>
            <a:r>
              <a:rPr lang="en-US" sz="2000" dirty="0"/>
              <a:t> </a:t>
            </a:r>
            <a:r>
              <a:rPr lang="en-US" sz="2000" dirty="0" err="1"/>
              <a:t>mais</a:t>
            </a:r>
            <a:r>
              <a:rPr lang="en-US" sz="2000" dirty="0"/>
              <a:t> </a:t>
            </a:r>
            <a:r>
              <a:rPr lang="en-US" sz="2000" dirty="0" err="1"/>
              <a:t>n’oublie</a:t>
            </a:r>
            <a:r>
              <a:rPr lang="en-US" sz="2000" dirty="0"/>
              <a:t> pas de </a:t>
            </a:r>
            <a:r>
              <a:rPr lang="en-US" sz="2000" dirty="0" err="1"/>
              <a:t>te</a:t>
            </a:r>
            <a:r>
              <a:rPr lang="en-US" sz="2000" dirty="0"/>
              <a:t> faire </a:t>
            </a:r>
            <a:r>
              <a:rPr lang="en-US" sz="2000" dirty="0" err="1"/>
              <a:t>plaisir</a:t>
            </a:r>
            <a:r>
              <a:rPr lang="en-US" sz="2000" dirty="0"/>
              <a:t> !  </a:t>
            </a:r>
          </a:p>
        </p:txBody>
      </p:sp>
      <p:grpSp>
        <p:nvGrpSpPr>
          <p:cNvPr id="36" name="Groupe 35">
            <a:extLst>
              <a:ext uri="{FF2B5EF4-FFF2-40B4-BE49-F238E27FC236}">
                <a16:creationId xmlns:a16="http://schemas.microsoft.com/office/drawing/2014/main" id="{AA2F9E62-89F2-4F28-847E-711DBBEF00DE}"/>
              </a:ext>
            </a:extLst>
          </p:cNvPr>
          <p:cNvGrpSpPr/>
          <p:nvPr/>
        </p:nvGrpSpPr>
        <p:grpSpPr>
          <a:xfrm>
            <a:off x="6170325" y="2570828"/>
            <a:ext cx="3509388" cy="1049655"/>
            <a:chOff x="8580566" y="1779904"/>
            <a:chExt cx="3509388" cy="1049655"/>
          </a:xfrm>
        </p:grpSpPr>
        <p:pic>
          <p:nvPicPr>
            <p:cNvPr id="37" name="Image 36">
              <a:extLst>
                <a:ext uri="{FF2B5EF4-FFF2-40B4-BE49-F238E27FC236}">
                  <a16:creationId xmlns:a16="http://schemas.microsoft.com/office/drawing/2014/main" id="{5342EE4B-5C70-4B0C-956F-C783BD06569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580566" y="1779904"/>
              <a:ext cx="3509388" cy="1049655"/>
            </a:xfrm>
            <a:prstGeom prst="rect">
              <a:avLst/>
            </a:prstGeom>
          </p:spPr>
        </p:pic>
        <p:sp>
          <p:nvSpPr>
            <p:cNvPr id="38" name="ZoneTexte 37">
              <a:extLst>
                <a:ext uri="{FF2B5EF4-FFF2-40B4-BE49-F238E27FC236}">
                  <a16:creationId xmlns:a16="http://schemas.microsoft.com/office/drawing/2014/main" id="{63C1DB4E-4B61-422B-A9EE-C824EDEC5083}"/>
                </a:ext>
              </a:extLst>
            </p:cNvPr>
            <p:cNvSpPr txBox="1"/>
            <p:nvPr/>
          </p:nvSpPr>
          <p:spPr>
            <a:xfrm>
              <a:off x="8989874" y="2079434"/>
              <a:ext cx="2810149" cy="338554"/>
            </a:xfrm>
            <a:prstGeom prst="rect">
              <a:avLst/>
            </a:prstGeom>
            <a:noFill/>
          </p:spPr>
          <p:txBody>
            <a:bodyPr wrap="square" rtlCol="0">
              <a:spAutoFit/>
            </a:bodyPr>
            <a:lstStyle/>
            <a:p>
              <a:r>
                <a:rPr lang="fr-FR" sz="1600" dirty="0">
                  <a:solidFill>
                    <a:schemeClr val="bg1"/>
                  </a:solidFill>
                </a:rPr>
                <a:t>Petit déjeuner</a:t>
              </a:r>
              <a:endParaRPr lang="fr-FR" sz="1400" dirty="0">
                <a:solidFill>
                  <a:schemeClr val="bg1"/>
                </a:solidFill>
                <a:latin typeface="Work Sans Medium" panose="00000600000000000000" pitchFamily="2" charset="0"/>
              </a:endParaRPr>
            </a:p>
          </p:txBody>
        </p:sp>
      </p:grpSp>
      <p:grpSp>
        <p:nvGrpSpPr>
          <p:cNvPr id="39" name="Groupe 38">
            <a:extLst>
              <a:ext uri="{FF2B5EF4-FFF2-40B4-BE49-F238E27FC236}">
                <a16:creationId xmlns:a16="http://schemas.microsoft.com/office/drawing/2014/main" id="{6520B919-33E5-4993-B235-31A04E707270}"/>
              </a:ext>
            </a:extLst>
          </p:cNvPr>
          <p:cNvGrpSpPr/>
          <p:nvPr/>
        </p:nvGrpSpPr>
        <p:grpSpPr>
          <a:xfrm>
            <a:off x="6170325" y="3581788"/>
            <a:ext cx="3509388" cy="1049655"/>
            <a:chOff x="8580566" y="2790864"/>
            <a:chExt cx="3509388" cy="1049655"/>
          </a:xfrm>
        </p:grpSpPr>
        <p:pic>
          <p:nvPicPr>
            <p:cNvPr id="40" name="Image 39">
              <a:extLst>
                <a:ext uri="{FF2B5EF4-FFF2-40B4-BE49-F238E27FC236}">
                  <a16:creationId xmlns:a16="http://schemas.microsoft.com/office/drawing/2014/main" id="{4C82A331-D27B-4F1A-8CEC-7F7CB199E29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580566" y="2790864"/>
              <a:ext cx="3509388" cy="1049655"/>
            </a:xfrm>
            <a:prstGeom prst="rect">
              <a:avLst/>
            </a:prstGeom>
          </p:spPr>
        </p:pic>
        <p:sp>
          <p:nvSpPr>
            <p:cNvPr id="41" name="ZoneTexte 40">
              <a:extLst>
                <a:ext uri="{FF2B5EF4-FFF2-40B4-BE49-F238E27FC236}">
                  <a16:creationId xmlns:a16="http://schemas.microsoft.com/office/drawing/2014/main" id="{547F46FF-203C-4644-81F4-7DAD0AF506B1}"/>
                </a:ext>
              </a:extLst>
            </p:cNvPr>
            <p:cNvSpPr txBox="1"/>
            <p:nvPr/>
          </p:nvSpPr>
          <p:spPr>
            <a:xfrm>
              <a:off x="8989874" y="3090446"/>
              <a:ext cx="2810149" cy="338554"/>
            </a:xfrm>
            <a:prstGeom prst="rect">
              <a:avLst/>
            </a:prstGeom>
            <a:noFill/>
          </p:spPr>
          <p:txBody>
            <a:bodyPr wrap="square" rtlCol="0">
              <a:spAutoFit/>
            </a:bodyPr>
            <a:lstStyle/>
            <a:p>
              <a:r>
                <a:rPr lang="fr-FR" sz="1600" dirty="0">
                  <a:solidFill>
                    <a:schemeClr val="bg1"/>
                  </a:solidFill>
                </a:rPr>
                <a:t>Déjeuner</a:t>
              </a:r>
              <a:endParaRPr lang="fr-FR" sz="1400" dirty="0">
                <a:solidFill>
                  <a:schemeClr val="bg1"/>
                </a:solidFill>
                <a:latin typeface="Work Sans Medium" panose="00000600000000000000" pitchFamily="2" charset="0"/>
              </a:endParaRPr>
            </a:p>
          </p:txBody>
        </p:sp>
      </p:grpSp>
      <p:grpSp>
        <p:nvGrpSpPr>
          <p:cNvPr id="42" name="Groupe 41">
            <a:extLst>
              <a:ext uri="{FF2B5EF4-FFF2-40B4-BE49-F238E27FC236}">
                <a16:creationId xmlns:a16="http://schemas.microsoft.com/office/drawing/2014/main" id="{02935EE0-C41B-464F-B2B4-192472D35B21}"/>
              </a:ext>
            </a:extLst>
          </p:cNvPr>
          <p:cNvGrpSpPr/>
          <p:nvPr/>
        </p:nvGrpSpPr>
        <p:grpSpPr>
          <a:xfrm>
            <a:off x="6147554" y="4631443"/>
            <a:ext cx="3509388" cy="1049655"/>
            <a:chOff x="8580566" y="2790864"/>
            <a:chExt cx="3509388" cy="1049655"/>
          </a:xfrm>
        </p:grpSpPr>
        <p:pic>
          <p:nvPicPr>
            <p:cNvPr id="43" name="Image 42">
              <a:extLst>
                <a:ext uri="{FF2B5EF4-FFF2-40B4-BE49-F238E27FC236}">
                  <a16:creationId xmlns:a16="http://schemas.microsoft.com/office/drawing/2014/main" id="{1ADCA43E-BE2F-4808-9AF0-485512A68F1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580566" y="2790864"/>
              <a:ext cx="3509388" cy="1049655"/>
            </a:xfrm>
            <a:prstGeom prst="rect">
              <a:avLst/>
            </a:prstGeom>
          </p:spPr>
        </p:pic>
        <p:sp>
          <p:nvSpPr>
            <p:cNvPr id="44" name="ZoneTexte 43">
              <a:extLst>
                <a:ext uri="{FF2B5EF4-FFF2-40B4-BE49-F238E27FC236}">
                  <a16:creationId xmlns:a16="http://schemas.microsoft.com/office/drawing/2014/main" id="{67C0DDF9-4800-4ECE-A97D-0030CF9AE0F7}"/>
                </a:ext>
              </a:extLst>
            </p:cNvPr>
            <p:cNvSpPr txBox="1"/>
            <p:nvPr/>
          </p:nvSpPr>
          <p:spPr>
            <a:xfrm>
              <a:off x="8989874" y="3090446"/>
              <a:ext cx="2810149" cy="338554"/>
            </a:xfrm>
            <a:prstGeom prst="rect">
              <a:avLst/>
            </a:prstGeom>
            <a:noFill/>
          </p:spPr>
          <p:txBody>
            <a:bodyPr wrap="square" rtlCol="0">
              <a:spAutoFit/>
            </a:bodyPr>
            <a:lstStyle/>
            <a:p>
              <a:r>
                <a:rPr lang="fr-FR" sz="1600" dirty="0">
                  <a:solidFill>
                    <a:schemeClr val="bg1"/>
                  </a:solidFill>
                </a:rPr>
                <a:t>Diner</a:t>
              </a:r>
              <a:endParaRPr lang="fr-FR" sz="1400" dirty="0">
                <a:solidFill>
                  <a:schemeClr val="bg1"/>
                </a:solidFill>
                <a:latin typeface="Work Sans Medium" panose="00000600000000000000" pitchFamily="2" charset="0"/>
              </a:endParaRPr>
            </a:p>
          </p:txBody>
        </p:sp>
      </p:grpSp>
      <p:pic>
        <p:nvPicPr>
          <p:cNvPr id="45" name="Image 44">
            <a:extLst>
              <a:ext uri="{FF2B5EF4-FFF2-40B4-BE49-F238E27FC236}">
                <a16:creationId xmlns:a16="http://schemas.microsoft.com/office/drawing/2014/main" id="{91A9819C-1FE3-496D-B4E3-BDB7DA89A8C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801916" y="2765375"/>
            <a:ext cx="587866" cy="573841"/>
          </a:xfrm>
          <a:prstGeom prst="rect">
            <a:avLst/>
          </a:prstGeom>
        </p:spPr>
      </p:pic>
      <p:pic>
        <p:nvPicPr>
          <p:cNvPr id="46" name="Image 45">
            <a:extLst>
              <a:ext uri="{FF2B5EF4-FFF2-40B4-BE49-F238E27FC236}">
                <a16:creationId xmlns:a16="http://schemas.microsoft.com/office/drawing/2014/main" id="{0B47401D-FC46-4EFB-B5CB-54B49042942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779145" y="3763726"/>
            <a:ext cx="587866" cy="573841"/>
          </a:xfrm>
          <a:prstGeom prst="rect">
            <a:avLst/>
          </a:prstGeom>
        </p:spPr>
      </p:pic>
      <p:pic>
        <p:nvPicPr>
          <p:cNvPr id="48" name="Image 47">
            <a:extLst>
              <a:ext uri="{FF2B5EF4-FFF2-40B4-BE49-F238E27FC236}">
                <a16:creationId xmlns:a16="http://schemas.microsoft.com/office/drawing/2014/main" id="{200320DA-3E3A-4428-9B6C-04867028291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2562569" y="523691"/>
            <a:ext cx="587866" cy="573841"/>
          </a:xfrm>
          <a:prstGeom prst="rect">
            <a:avLst/>
          </a:prstGeom>
        </p:spPr>
      </p:pic>
      <p:pic>
        <p:nvPicPr>
          <p:cNvPr id="1026" name="Picture 2">
            <a:extLst>
              <a:ext uri="{FF2B5EF4-FFF2-40B4-BE49-F238E27FC236}">
                <a16:creationId xmlns:a16="http://schemas.microsoft.com/office/drawing/2014/main" id="{F383BFE1-2EA5-45A9-8E15-3784C3A1437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rot="21270435">
            <a:off x="5222193" y="1016070"/>
            <a:ext cx="2976884" cy="1854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9283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 calcmode="lin" valueType="num">
                                      <p:cBhvr>
                                        <p:cTn id="9" dur="1000" fill="hold"/>
                                        <p:tgtEl>
                                          <p:spTgt spid="15"/>
                                        </p:tgtEl>
                                        <p:attrNameLst>
                                          <p:attrName>style.rotation</p:attrName>
                                        </p:attrNameLst>
                                      </p:cBhvr>
                                      <p:tavLst>
                                        <p:tav tm="0">
                                          <p:val>
                                            <p:fltVal val="90"/>
                                          </p:val>
                                        </p:tav>
                                        <p:tav tm="100000">
                                          <p:val>
                                            <p:fltVal val="0"/>
                                          </p:val>
                                        </p:tav>
                                      </p:tavLst>
                                    </p:anim>
                                    <p:animEffect transition="in" filter="fade">
                                      <p:cBhvr>
                                        <p:cTn id="10" dur="1000"/>
                                        <p:tgtEl>
                                          <p:spTgt spid="15"/>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500"/>
                                        <p:tgtEl>
                                          <p:spTgt spid="18"/>
                                        </p:tgtEl>
                                      </p:cBhvr>
                                    </p:animEffect>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500"/>
                                        <p:tgtEl>
                                          <p:spTgt spid="19"/>
                                        </p:tgtEl>
                                      </p:cBhvr>
                                    </p:animEffect>
                                  </p:childTnLst>
                                </p:cTn>
                              </p:par>
                              <p:par>
                                <p:cTn id="19" presetID="31"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p:cTn id="21" dur="1000" fill="hold"/>
                                        <p:tgtEl>
                                          <p:spTgt spid="16"/>
                                        </p:tgtEl>
                                        <p:attrNameLst>
                                          <p:attrName>ppt_w</p:attrName>
                                        </p:attrNameLst>
                                      </p:cBhvr>
                                      <p:tavLst>
                                        <p:tav tm="0">
                                          <p:val>
                                            <p:fltVal val="0"/>
                                          </p:val>
                                        </p:tav>
                                        <p:tav tm="100000">
                                          <p:val>
                                            <p:strVal val="#ppt_w"/>
                                          </p:val>
                                        </p:tav>
                                      </p:tavLst>
                                    </p:anim>
                                    <p:anim calcmode="lin" valueType="num">
                                      <p:cBhvr>
                                        <p:cTn id="22" dur="1000" fill="hold"/>
                                        <p:tgtEl>
                                          <p:spTgt spid="16"/>
                                        </p:tgtEl>
                                        <p:attrNameLst>
                                          <p:attrName>ppt_h</p:attrName>
                                        </p:attrNameLst>
                                      </p:cBhvr>
                                      <p:tavLst>
                                        <p:tav tm="0">
                                          <p:val>
                                            <p:fltVal val="0"/>
                                          </p:val>
                                        </p:tav>
                                        <p:tav tm="100000">
                                          <p:val>
                                            <p:strVal val="#ppt_h"/>
                                          </p:val>
                                        </p:tav>
                                      </p:tavLst>
                                    </p:anim>
                                    <p:anim calcmode="lin" valueType="num">
                                      <p:cBhvr>
                                        <p:cTn id="23" dur="1000" fill="hold"/>
                                        <p:tgtEl>
                                          <p:spTgt spid="16"/>
                                        </p:tgtEl>
                                        <p:attrNameLst>
                                          <p:attrName>style.rotation</p:attrName>
                                        </p:attrNameLst>
                                      </p:cBhvr>
                                      <p:tavLst>
                                        <p:tav tm="0">
                                          <p:val>
                                            <p:fltVal val="90"/>
                                          </p:val>
                                        </p:tav>
                                        <p:tav tm="100000">
                                          <p:val>
                                            <p:fltVal val="0"/>
                                          </p:val>
                                        </p:tav>
                                      </p:tavLst>
                                    </p:anim>
                                    <p:animEffect transition="in" filter="fade">
                                      <p:cBhvr>
                                        <p:cTn id="24" dur="1000"/>
                                        <p:tgtEl>
                                          <p:spTgt spid="16"/>
                                        </p:tgtEl>
                                      </p:cBhvr>
                                    </p:animEffect>
                                  </p:childTnLst>
                                </p:cTn>
                              </p:par>
                            </p:childTnLst>
                          </p:cTn>
                        </p:par>
                        <p:par>
                          <p:cTn id="25" fill="hold">
                            <p:stCondLst>
                              <p:cond delay="2500"/>
                            </p:stCondLst>
                            <p:childTnLst>
                              <p:par>
                                <p:cTn id="26" presetID="31" presetClass="entr" presetSubtype="0" fill="hold" grpId="0" nodeType="after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p:cTn id="28" dur="1000" fill="hold"/>
                                        <p:tgtEl>
                                          <p:spTgt spid="17"/>
                                        </p:tgtEl>
                                        <p:attrNameLst>
                                          <p:attrName>ppt_w</p:attrName>
                                        </p:attrNameLst>
                                      </p:cBhvr>
                                      <p:tavLst>
                                        <p:tav tm="0">
                                          <p:val>
                                            <p:fltVal val="0"/>
                                          </p:val>
                                        </p:tav>
                                        <p:tav tm="100000">
                                          <p:val>
                                            <p:strVal val="#ppt_w"/>
                                          </p:val>
                                        </p:tav>
                                      </p:tavLst>
                                    </p:anim>
                                    <p:anim calcmode="lin" valueType="num">
                                      <p:cBhvr>
                                        <p:cTn id="29" dur="1000" fill="hold"/>
                                        <p:tgtEl>
                                          <p:spTgt spid="17"/>
                                        </p:tgtEl>
                                        <p:attrNameLst>
                                          <p:attrName>ppt_h</p:attrName>
                                        </p:attrNameLst>
                                      </p:cBhvr>
                                      <p:tavLst>
                                        <p:tav tm="0">
                                          <p:val>
                                            <p:fltVal val="0"/>
                                          </p:val>
                                        </p:tav>
                                        <p:tav tm="100000">
                                          <p:val>
                                            <p:strVal val="#ppt_h"/>
                                          </p:val>
                                        </p:tav>
                                      </p:tavLst>
                                    </p:anim>
                                    <p:anim calcmode="lin" valueType="num">
                                      <p:cBhvr>
                                        <p:cTn id="30" dur="1000" fill="hold"/>
                                        <p:tgtEl>
                                          <p:spTgt spid="17"/>
                                        </p:tgtEl>
                                        <p:attrNameLst>
                                          <p:attrName>style.rotation</p:attrName>
                                        </p:attrNameLst>
                                      </p:cBhvr>
                                      <p:tavLst>
                                        <p:tav tm="0">
                                          <p:val>
                                            <p:fltVal val="90"/>
                                          </p:val>
                                        </p:tav>
                                        <p:tav tm="100000">
                                          <p:val>
                                            <p:fltVal val="0"/>
                                          </p:val>
                                        </p:tav>
                                      </p:tavLst>
                                    </p:anim>
                                    <p:animEffect transition="in" filter="fade">
                                      <p:cBhvr>
                                        <p:cTn id="31" dur="1000"/>
                                        <p:tgtEl>
                                          <p:spTgt spid="17"/>
                                        </p:tgtEl>
                                      </p:cBhvr>
                                    </p:animEffect>
                                  </p:childTnLst>
                                </p:cTn>
                              </p:par>
                            </p:childTnLst>
                          </p:cTn>
                        </p:par>
                        <p:par>
                          <p:cTn id="32" fill="hold">
                            <p:stCondLst>
                              <p:cond delay="3500"/>
                            </p:stCondLst>
                            <p:childTnLst>
                              <p:par>
                                <p:cTn id="33" presetID="42" presetClass="entr" presetSubtype="0" fill="hold" nodeType="after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fade">
                                      <p:cBhvr>
                                        <p:cTn id="35" dur="1000"/>
                                        <p:tgtEl>
                                          <p:spTgt spid="36"/>
                                        </p:tgtEl>
                                      </p:cBhvr>
                                    </p:animEffect>
                                    <p:anim calcmode="lin" valueType="num">
                                      <p:cBhvr>
                                        <p:cTn id="36" dur="1000" fill="hold"/>
                                        <p:tgtEl>
                                          <p:spTgt spid="36"/>
                                        </p:tgtEl>
                                        <p:attrNameLst>
                                          <p:attrName>ppt_x</p:attrName>
                                        </p:attrNameLst>
                                      </p:cBhvr>
                                      <p:tavLst>
                                        <p:tav tm="0">
                                          <p:val>
                                            <p:strVal val="#ppt_x"/>
                                          </p:val>
                                        </p:tav>
                                        <p:tav tm="100000">
                                          <p:val>
                                            <p:strVal val="#ppt_x"/>
                                          </p:val>
                                        </p:tav>
                                      </p:tavLst>
                                    </p:anim>
                                    <p:anim calcmode="lin" valueType="num">
                                      <p:cBhvr>
                                        <p:cTn id="37" dur="1000" fill="hold"/>
                                        <p:tgtEl>
                                          <p:spTgt spid="36"/>
                                        </p:tgtEl>
                                        <p:attrNameLst>
                                          <p:attrName>ppt_y</p:attrName>
                                        </p:attrNameLst>
                                      </p:cBhvr>
                                      <p:tavLst>
                                        <p:tav tm="0">
                                          <p:val>
                                            <p:strVal val="#ppt_y+.1"/>
                                          </p:val>
                                        </p:tav>
                                        <p:tav tm="100000">
                                          <p:val>
                                            <p:strVal val="#ppt_y"/>
                                          </p:val>
                                        </p:tav>
                                      </p:tavLst>
                                    </p:anim>
                                  </p:childTnLst>
                                </p:cTn>
                              </p:par>
                            </p:childTnLst>
                          </p:cTn>
                        </p:par>
                        <p:par>
                          <p:cTn id="38" fill="hold">
                            <p:stCondLst>
                              <p:cond delay="4500"/>
                            </p:stCondLst>
                            <p:childTnLst>
                              <p:par>
                                <p:cTn id="39" presetID="42" presetClass="entr" presetSubtype="0" fill="hold" nodeType="afterEffect">
                                  <p:stCondLst>
                                    <p:cond delay="0"/>
                                  </p:stCondLst>
                                  <p:childTnLst>
                                    <p:set>
                                      <p:cBhvr>
                                        <p:cTn id="40" dur="1" fill="hold">
                                          <p:stCondLst>
                                            <p:cond delay="0"/>
                                          </p:stCondLst>
                                        </p:cTn>
                                        <p:tgtEl>
                                          <p:spTgt spid="39"/>
                                        </p:tgtEl>
                                        <p:attrNameLst>
                                          <p:attrName>style.visibility</p:attrName>
                                        </p:attrNameLst>
                                      </p:cBhvr>
                                      <p:to>
                                        <p:strVal val="visible"/>
                                      </p:to>
                                    </p:set>
                                    <p:animEffect transition="in" filter="fade">
                                      <p:cBhvr>
                                        <p:cTn id="41" dur="1000"/>
                                        <p:tgtEl>
                                          <p:spTgt spid="39"/>
                                        </p:tgtEl>
                                      </p:cBhvr>
                                    </p:animEffect>
                                    <p:anim calcmode="lin" valueType="num">
                                      <p:cBhvr>
                                        <p:cTn id="42" dur="1000" fill="hold"/>
                                        <p:tgtEl>
                                          <p:spTgt spid="39"/>
                                        </p:tgtEl>
                                        <p:attrNameLst>
                                          <p:attrName>ppt_x</p:attrName>
                                        </p:attrNameLst>
                                      </p:cBhvr>
                                      <p:tavLst>
                                        <p:tav tm="0">
                                          <p:val>
                                            <p:strVal val="#ppt_x"/>
                                          </p:val>
                                        </p:tav>
                                        <p:tav tm="100000">
                                          <p:val>
                                            <p:strVal val="#ppt_x"/>
                                          </p:val>
                                        </p:tav>
                                      </p:tavLst>
                                    </p:anim>
                                    <p:anim calcmode="lin" valueType="num">
                                      <p:cBhvr>
                                        <p:cTn id="43" dur="1000" fill="hold"/>
                                        <p:tgtEl>
                                          <p:spTgt spid="39"/>
                                        </p:tgtEl>
                                        <p:attrNameLst>
                                          <p:attrName>ppt_y</p:attrName>
                                        </p:attrNameLst>
                                      </p:cBhvr>
                                      <p:tavLst>
                                        <p:tav tm="0">
                                          <p:val>
                                            <p:strVal val="#ppt_y+.1"/>
                                          </p:val>
                                        </p:tav>
                                        <p:tav tm="100000">
                                          <p:val>
                                            <p:strVal val="#ppt_y"/>
                                          </p:val>
                                        </p:tav>
                                      </p:tavLst>
                                    </p:anim>
                                  </p:childTnLst>
                                </p:cTn>
                              </p:par>
                            </p:childTnLst>
                          </p:cTn>
                        </p:par>
                        <p:par>
                          <p:cTn id="44" fill="hold">
                            <p:stCondLst>
                              <p:cond delay="5500"/>
                            </p:stCondLst>
                            <p:childTnLst>
                              <p:par>
                                <p:cTn id="45" presetID="42" presetClass="entr" presetSubtype="0" fill="hold" nodeType="afterEffect">
                                  <p:stCondLst>
                                    <p:cond delay="0"/>
                                  </p:stCondLst>
                                  <p:childTnLst>
                                    <p:set>
                                      <p:cBhvr>
                                        <p:cTn id="46" dur="1" fill="hold">
                                          <p:stCondLst>
                                            <p:cond delay="0"/>
                                          </p:stCondLst>
                                        </p:cTn>
                                        <p:tgtEl>
                                          <p:spTgt spid="42"/>
                                        </p:tgtEl>
                                        <p:attrNameLst>
                                          <p:attrName>style.visibility</p:attrName>
                                        </p:attrNameLst>
                                      </p:cBhvr>
                                      <p:to>
                                        <p:strVal val="visible"/>
                                      </p:to>
                                    </p:set>
                                    <p:animEffect transition="in" filter="fade">
                                      <p:cBhvr>
                                        <p:cTn id="47" dur="1000"/>
                                        <p:tgtEl>
                                          <p:spTgt spid="42"/>
                                        </p:tgtEl>
                                      </p:cBhvr>
                                    </p:animEffect>
                                    <p:anim calcmode="lin" valueType="num">
                                      <p:cBhvr>
                                        <p:cTn id="48" dur="1000" fill="hold"/>
                                        <p:tgtEl>
                                          <p:spTgt spid="42"/>
                                        </p:tgtEl>
                                        <p:attrNameLst>
                                          <p:attrName>ppt_x</p:attrName>
                                        </p:attrNameLst>
                                      </p:cBhvr>
                                      <p:tavLst>
                                        <p:tav tm="0">
                                          <p:val>
                                            <p:strVal val="#ppt_x"/>
                                          </p:val>
                                        </p:tav>
                                        <p:tav tm="100000">
                                          <p:val>
                                            <p:strVal val="#ppt_x"/>
                                          </p:val>
                                        </p:tav>
                                      </p:tavLst>
                                    </p:anim>
                                    <p:anim calcmode="lin" valueType="num">
                                      <p:cBhvr>
                                        <p:cTn id="49" dur="1000" fill="hold"/>
                                        <p:tgtEl>
                                          <p:spTgt spid="42"/>
                                        </p:tgtEl>
                                        <p:attrNameLst>
                                          <p:attrName>ppt_y</p:attrName>
                                        </p:attrNameLst>
                                      </p:cBhvr>
                                      <p:tavLst>
                                        <p:tav tm="0">
                                          <p:val>
                                            <p:strVal val="#ppt_y+.1"/>
                                          </p:val>
                                        </p:tav>
                                        <p:tav tm="100000">
                                          <p:val>
                                            <p:strVal val="#ppt_y"/>
                                          </p:val>
                                        </p:tav>
                                      </p:tavLst>
                                    </p:anim>
                                  </p:childTnLst>
                                </p:cTn>
                              </p:par>
                              <p:par>
                                <p:cTn id="50" presetID="10" presetClass="entr" presetSubtype="0" fill="hold" nodeType="withEffect">
                                  <p:stCondLst>
                                    <p:cond delay="0"/>
                                  </p:stCondLst>
                                  <p:childTnLst>
                                    <p:set>
                                      <p:cBhvr>
                                        <p:cTn id="51" dur="1" fill="hold">
                                          <p:stCondLst>
                                            <p:cond delay="0"/>
                                          </p:stCondLst>
                                        </p:cTn>
                                        <p:tgtEl>
                                          <p:spTgt spid="45"/>
                                        </p:tgtEl>
                                        <p:attrNameLst>
                                          <p:attrName>style.visibility</p:attrName>
                                        </p:attrNameLst>
                                      </p:cBhvr>
                                      <p:to>
                                        <p:strVal val="visible"/>
                                      </p:to>
                                    </p:set>
                                    <p:animEffect transition="in" filter="fade">
                                      <p:cBhvr>
                                        <p:cTn id="52" dur="500"/>
                                        <p:tgtEl>
                                          <p:spTgt spid="45"/>
                                        </p:tgtEl>
                                      </p:cBhvr>
                                    </p:animEffect>
                                  </p:childTnLst>
                                </p:cTn>
                              </p:par>
                              <p:par>
                                <p:cTn id="53" presetID="10" presetClass="entr" presetSubtype="0" fill="hold" nodeType="withEffect">
                                  <p:stCondLst>
                                    <p:cond delay="0"/>
                                  </p:stCondLst>
                                  <p:childTnLst>
                                    <p:set>
                                      <p:cBhvr>
                                        <p:cTn id="54" dur="1" fill="hold">
                                          <p:stCondLst>
                                            <p:cond delay="0"/>
                                          </p:stCondLst>
                                        </p:cTn>
                                        <p:tgtEl>
                                          <p:spTgt spid="46"/>
                                        </p:tgtEl>
                                        <p:attrNameLst>
                                          <p:attrName>style.visibility</p:attrName>
                                        </p:attrNameLst>
                                      </p:cBhvr>
                                      <p:to>
                                        <p:strVal val="visible"/>
                                      </p:to>
                                    </p:set>
                                    <p:animEffect transition="in" filter="fade">
                                      <p:cBhvr>
                                        <p:cTn id="55" dur="500"/>
                                        <p:tgtEl>
                                          <p:spTgt spid="46"/>
                                        </p:tgtEl>
                                      </p:cBhvr>
                                    </p:animEffect>
                                  </p:childTnLst>
                                </p:cTn>
                              </p:par>
                              <p:par>
                                <p:cTn id="56" presetID="10" presetClass="entr" presetSubtype="0" fill="hold" nodeType="withEffect">
                                  <p:stCondLst>
                                    <p:cond delay="0"/>
                                  </p:stCondLst>
                                  <p:childTnLst>
                                    <p:set>
                                      <p:cBhvr>
                                        <p:cTn id="57" dur="1" fill="hold">
                                          <p:stCondLst>
                                            <p:cond delay="0"/>
                                          </p:stCondLst>
                                        </p:cTn>
                                        <p:tgtEl>
                                          <p:spTgt spid="48"/>
                                        </p:tgtEl>
                                        <p:attrNameLst>
                                          <p:attrName>style.visibility</p:attrName>
                                        </p:attrNameLst>
                                      </p:cBhvr>
                                      <p:to>
                                        <p:strVal val="visible"/>
                                      </p:to>
                                    </p:set>
                                    <p:animEffect transition="in" filter="fade">
                                      <p:cBhvr>
                                        <p:cTn id="58"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p:bldP spid="1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CB2AB43B-CB89-45EF-A664-6A9BF24353D0}"/>
              </a:ext>
            </a:extLst>
          </p:cNvPr>
          <p:cNvSpPr txBox="1"/>
          <p:nvPr/>
        </p:nvSpPr>
        <p:spPr>
          <a:xfrm>
            <a:off x="615373" y="474027"/>
            <a:ext cx="9285927" cy="954107"/>
          </a:xfrm>
          <a:prstGeom prst="rect">
            <a:avLst/>
          </a:prstGeom>
          <a:noFill/>
        </p:spPr>
        <p:txBody>
          <a:bodyPr wrap="square" rtlCol="0">
            <a:spAutoFit/>
          </a:bodyPr>
          <a:lstStyle/>
          <a:p>
            <a:r>
              <a:rPr lang="fr-FR" sz="2800" dirty="0">
                <a:solidFill>
                  <a:srgbClr val="171C6A"/>
                </a:solidFill>
                <a:latin typeface="Work Sans"/>
              </a:rPr>
              <a:t>Glisser-déposer les items dans l’assiette afin de composer ton diner puis clique sur valider.</a:t>
            </a:r>
            <a:endParaRPr lang="fr-FR" sz="2400" dirty="0">
              <a:solidFill>
                <a:srgbClr val="171C6A"/>
              </a:solidFill>
              <a:latin typeface="Work Sans"/>
            </a:endParaRPr>
          </a:p>
        </p:txBody>
      </p:sp>
      <p:pic>
        <p:nvPicPr>
          <p:cNvPr id="8" name="Image 7">
            <a:extLst>
              <a:ext uri="{FF2B5EF4-FFF2-40B4-BE49-F238E27FC236}">
                <a16:creationId xmlns:a16="http://schemas.microsoft.com/office/drawing/2014/main" id="{D59A895B-D4A8-43F1-91D2-2E97CA9E7F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6961" y="170181"/>
            <a:ext cx="823359" cy="342010"/>
          </a:xfrm>
          <a:prstGeom prst="rect">
            <a:avLst/>
          </a:prstGeom>
        </p:spPr>
      </p:pic>
      <p:pic>
        <p:nvPicPr>
          <p:cNvPr id="9" name="Image 8">
            <a:extLst>
              <a:ext uri="{FF2B5EF4-FFF2-40B4-BE49-F238E27FC236}">
                <a16:creationId xmlns:a16="http://schemas.microsoft.com/office/drawing/2014/main" id="{8D1A5273-70D1-4845-91E9-2DB24F736C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35260" y="162561"/>
            <a:ext cx="59689" cy="366661"/>
          </a:xfrm>
          <a:prstGeom prst="rect">
            <a:avLst/>
          </a:prstGeom>
        </p:spPr>
      </p:pic>
      <p:pic>
        <p:nvPicPr>
          <p:cNvPr id="10" name="Image 9">
            <a:extLst>
              <a:ext uri="{FF2B5EF4-FFF2-40B4-BE49-F238E27FC236}">
                <a16:creationId xmlns:a16="http://schemas.microsoft.com/office/drawing/2014/main" id="{70C073E4-C426-480D-AB28-8A41313FA4E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76559" y="170181"/>
            <a:ext cx="263526" cy="353510"/>
          </a:xfrm>
          <a:prstGeom prst="rect">
            <a:avLst/>
          </a:prstGeom>
        </p:spPr>
      </p:pic>
      <p:pic>
        <p:nvPicPr>
          <p:cNvPr id="11" name="Image 10">
            <a:extLst>
              <a:ext uri="{FF2B5EF4-FFF2-40B4-BE49-F238E27FC236}">
                <a16:creationId xmlns:a16="http://schemas.microsoft.com/office/drawing/2014/main" id="{87FECB3E-CC3D-4052-B5F2-D195BC62034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36935" y="186690"/>
            <a:ext cx="325501" cy="325501"/>
          </a:xfrm>
          <a:prstGeom prst="rect">
            <a:avLst/>
          </a:prstGeom>
        </p:spPr>
      </p:pic>
      <p:pic>
        <p:nvPicPr>
          <p:cNvPr id="12" name="Image 11">
            <a:extLst>
              <a:ext uri="{FF2B5EF4-FFF2-40B4-BE49-F238E27FC236}">
                <a16:creationId xmlns:a16="http://schemas.microsoft.com/office/drawing/2014/main" id="{0FA470C5-B331-47AE-8339-99B03BE07A8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736705" y="222631"/>
            <a:ext cx="246444" cy="240283"/>
          </a:xfrm>
          <a:prstGeom prst="rect">
            <a:avLst/>
          </a:prstGeom>
        </p:spPr>
      </p:pic>
      <p:pic>
        <p:nvPicPr>
          <p:cNvPr id="15" name="Image 14">
            <a:extLst>
              <a:ext uri="{FF2B5EF4-FFF2-40B4-BE49-F238E27FC236}">
                <a16:creationId xmlns:a16="http://schemas.microsoft.com/office/drawing/2014/main" id="{FE363CD2-7E5B-44A5-9170-EFE74824C04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40190" y="5888885"/>
            <a:ext cx="1451611" cy="418368"/>
          </a:xfrm>
          <a:prstGeom prst="rect">
            <a:avLst/>
          </a:prstGeom>
        </p:spPr>
      </p:pic>
      <p:sp>
        <p:nvSpPr>
          <p:cNvPr id="28" name="Espace réservé du texte 13">
            <a:extLst>
              <a:ext uri="{FF2B5EF4-FFF2-40B4-BE49-F238E27FC236}">
                <a16:creationId xmlns:a16="http://schemas.microsoft.com/office/drawing/2014/main" id="{63440B28-CC57-46FB-B78E-5A4442C1712E}"/>
              </a:ext>
            </a:extLst>
          </p:cNvPr>
          <p:cNvSpPr txBox="1">
            <a:spLocks/>
          </p:cNvSpPr>
          <p:nvPr/>
        </p:nvSpPr>
        <p:spPr>
          <a:xfrm>
            <a:off x="-5461668" y="-668"/>
            <a:ext cx="5334672" cy="717110"/>
          </a:xfrm>
          <a:prstGeom prst="rect">
            <a:avLst/>
          </a:prstGeom>
        </p:spPr>
        <p:style>
          <a:lnRef idx="2">
            <a:schemeClr val="accent1"/>
          </a:lnRef>
          <a:fillRef idx="1">
            <a:schemeClr val="lt1"/>
          </a:fillRef>
          <a:effectRef idx="0">
            <a:schemeClr val="accent1"/>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marL="0" indent="0">
              <a:buNone/>
            </a:pPr>
            <a:r>
              <a:rPr lang="fr-FR" sz="2000" dirty="0"/>
              <a:t>Scène 16</a:t>
            </a:r>
          </a:p>
          <a:p>
            <a:pPr marL="0" indent="0">
              <a:buNone/>
            </a:pPr>
            <a:endParaRPr lang="fr-FR" sz="2000" dirty="0"/>
          </a:p>
        </p:txBody>
      </p:sp>
      <p:sp>
        <p:nvSpPr>
          <p:cNvPr id="29" name="Espace réservé du texte 12">
            <a:extLst>
              <a:ext uri="{FF2B5EF4-FFF2-40B4-BE49-F238E27FC236}">
                <a16:creationId xmlns:a16="http://schemas.microsoft.com/office/drawing/2014/main" id="{F94F89C9-5497-4D3E-A990-AC74019C5802}"/>
              </a:ext>
            </a:extLst>
          </p:cNvPr>
          <p:cNvSpPr txBox="1">
            <a:spLocks/>
          </p:cNvSpPr>
          <p:nvPr/>
        </p:nvSpPr>
        <p:spPr>
          <a:xfrm>
            <a:off x="-5473700" y="838199"/>
            <a:ext cx="5309272" cy="8362829"/>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t"/>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1800" dirty="0">
                <a:solidFill>
                  <a:schemeClr val="tx2"/>
                </a:solidFill>
                <a:latin typeface="Century Gothic" panose="020B0502020202020204" pitchFamily="34" charset="0"/>
              </a:rPr>
              <a:t>Spécification de la vue</a:t>
            </a:r>
          </a:p>
          <a:p>
            <a:pPr marL="171450" indent="-171450" algn="l">
              <a:buFont typeface="Wingdings" panose="05000000000000000000" pitchFamily="2" charset="2"/>
              <a:buChar char="Ø"/>
            </a:pPr>
            <a:endParaRPr lang="fr-FR" sz="2400" dirty="0">
              <a:solidFill>
                <a:schemeClr val="tx2"/>
              </a:solidFill>
            </a:endParaRPr>
          </a:p>
          <a:p>
            <a:pPr marL="171450" indent="-171450" algn="l">
              <a:buFont typeface="Wingdings" panose="05000000000000000000" pitchFamily="2" charset="2"/>
              <a:buChar char="Ø"/>
            </a:pPr>
            <a:r>
              <a:rPr lang="fr-FR" sz="1800" dirty="0">
                <a:solidFill>
                  <a:schemeClr val="tx1"/>
                </a:solidFill>
                <a:latin typeface="Alstom" panose="02000503020000020004" pitchFamily="2" charset="0"/>
              </a:rPr>
              <a:t>  </a:t>
            </a:r>
            <a:r>
              <a:rPr lang="fr-FR" sz="2000" dirty="0">
                <a:solidFill>
                  <a:schemeClr val="tx1"/>
                </a:solidFill>
                <a:latin typeface="Calibri" panose="020F0502020204030204" pitchFamily="34" charset="0"/>
                <a:cs typeface="Calibri" panose="020F0502020204030204" pitchFamily="34" charset="0"/>
              </a:rPr>
              <a:t>Nom de la vue « type » :</a:t>
            </a:r>
          </a:p>
          <a:p>
            <a:pPr algn="l"/>
            <a:r>
              <a:rPr lang="fr-FR" sz="2000" dirty="0">
                <a:solidFill>
                  <a:schemeClr val="tx1"/>
                </a:solidFill>
                <a:latin typeface="Calibri" panose="020F0502020204030204" pitchFamily="34" charset="0"/>
                <a:cs typeface="Calibri" panose="020F0502020204030204" pitchFamily="34" charset="0"/>
              </a:rPr>
              <a:t>Exercice diner</a:t>
            </a:r>
          </a:p>
          <a:p>
            <a:pPr algn="l"/>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Objectif / message principal de cette vue :</a:t>
            </a:r>
          </a:p>
          <a:p>
            <a:r>
              <a:rPr lang="fr-FR" sz="2000" dirty="0">
                <a:solidFill>
                  <a:srgbClr val="171C6A"/>
                </a:solidFill>
                <a:latin typeface="Work Sans"/>
              </a:rPr>
              <a:t>Glissez-déposez les items dans les catégories correspondantes avec le curseur de la souris</a:t>
            </a:r>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Document / média de référence :</a:t>
            </a:r>
          </a:p>
          <a:p>
            <a:r>
              <a:rPr lang="fr-FR" sz="1800" dirty="0">
                <a:solidFill>
                  <a:schemeClr val="tx1"/>
                </a:solidFill>
                <a:latin typeface="Calibri" panose="020F0502020204030204" pitchFamily="34" charset="0"/>
                <a:cs typeface="Calibri" panose="020F0502020204030204" pitchFamily="34" charset="0"/>
              </a:rPr>
              <a:t>Charte graphique</a:t>
            </a:r>
          </a:p>
          <a:p>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Description de l'animation :</a:t>
            </a:r>
            <a:endParaRPr lang="en-US" sz="2000" b="1" dirty="0">
              <a:solidFill>
                <a:schemeClr val="tx1"/>
              </a:solidFill>
            </a:endParaRPr>
          </a:p>
          <a:p>
            <a:pPr algn="l"/>
            <a:r>
              <a:rPr lang="fr-FR" sz="1800" dirty="0">
                <a:solidFill>
                  <a:schemeClr val="tx1"/>
                </a:solidFill>
                <a:latin typeface="Calibri" panose="020F0502020204030204" pitchFamily="34" charset="0"/>
                <a:cs typeface="Calibri" panose="020F0502020204030204" pitchFamily="34" charset="0"/>
              </a:rPr>
              <a:t>Affichage synchronisée avec la voix-off.</a:t>
            </a:r>
          </a:p>
          <a:p>
            <a:pPr algn="l"/>
            <a:r>
              <a:rPr lang="fr-FR" sz="1800" dirty="0">
                <a:solidFill>
                  <a:schemeClr val="tx1"/>
                </a:solidFill>
                <a:latin typeface="Calibri" panose="020F0502020204030204" pitchFamily="34" charset="0"/>
                <a:cs typeface="Calibri" panose="020F0502020204030204" pitchFamily="34" charset="0"/>
              </a:rPr>
              <a:t>1 : Entrée du titre de la gauche vers la droite.</a:t>
            </a:r>
          </a:p>
          <a:p>
            <a:pPr algn="l"/>
            <a:r>
              <a:rPr lang="fr-FR" sz="1800" dirty="0">
                <a:solidFill>
                  <a:schemeClr val="tx1"/>
                </a:solidFill>
                <a:latin typeface="Calibri" panose="020F0502020204030204" pitchFamily="34" charset="0"/>
                <a:cs typeface="Calibri" panose="020F0502020204030204" pitchFamily="34" charset="0"/>
              </a:rPr>
              <a:t>2 : Entrée de l’image de la droite vers la gauche.</a:t>
            </a:r>
          </a:p>
          <a:p>
            <a:pPr algn="just"/>
            <a:r>
              <a:rPr lang="fr-FR" sz="2000" dirty="0">
                <a:solidFill>
                  <a:schemeClr val="tx1"/>
                </a:solidFill>
                <a:latin typeface="Calibri" panose="020F0502020204030204" pitchFamily="34" charset="0"/>
                <a:cs typeface="Calibri" panose="020F0502020204030204" pitchFamily="34" charset="0"/>
              </a:rPr>
              <a:t>3 : Entrée fondue de la consigne</a:t>
            </a:r>
          </a:p>
          <a:p>
            <a:pPr algn="just"/>
            <a:r>
              <a:rPr lang="fr-FR" sz="2000" dirty="0">
                <a:solidFill>
                  <a:schemeClr val="tx1"/>
                </a:solidFill>
                <a:latin typeface="Calibri" panose="020F0502020204030204" pitchFamily="34" charset="0"/>
                <a:cs typeface="Calibri" panose="020F0502020204030204" pitchFamily="34" charset="0"/>
              </a:rPr>
              <a:t>4 : Entrée flottant entrant vers le haut du cadre jaune et blanc avec les catégories</a:t>
            </a:r>
          </a:p>
          <a:p>
            <a:pPr algn="just"/>
            <a:r>
              <a:rPr lang="fr-FR" sz="2000" dirty="0">
                <a:solidFill>
                  <a:schemeClr val="tx1"/>
                </a:solidFill>
                <a:latin typeface="Calibri" panose="020F0502020204030204" pitchFamily="34" charset="0"/>
                <a:cs typeface="Calibri" panose="020F0502020204030204" pitchFamily="34" charset="0"/>
              </a:rPr>
              <a:t>5 : Entrée fondue des éléments de réponse</a:t>
            </a:r>
          </a:p>
          <a:p>
            <a:pPr algn="l"/>
            <a:endParaRPr lang="fr-FR" sz="2000" dirty="0">
              <a:solidFill>
                <a:schemeClr val="tx1"/>
              </a:solidFill>
              <a:latin typeface="Calibri" panose="020F0502020204030204" pitchFamily="34" charset="0"/>
              <a:cs typeface="Calibri" panose="020F0502020204030204" pitchFamily="34" charset="0"/>
            </a:endParaRPr>
          </a:p>
          <a:p>
            <a:r>
              <a:rPr lang="fr-FR" sz="1800" dirty="0">
                <a:solidFill>
                  <a:srgbClr val="0070C0"/>
                </a:solidFill>
                <a:latin typeface="Calibri" panose="020F0502020204030204" pitchFamily="34" charset="0"/>
                <a:cs typeface="Calibri" panose="020F0502020204030204" pitchFamily="34" charset="0"/>
              </a:rPr>
              <a:t>Pour tout le module : Le patient peut revoir la slide, mettre en pause et afficher ou non les sous-titres.</a:t>
            </a:r>
          </a:p>
          <a:p>
            <a:pPr algn="l"/>
            <a:endParaRPr lang="fr-FR" sz="1800" dirty="0"/>
          </a:p>
          <a:p>
            <a:pPr algn="l"/>
            <a:endParaRPr lang="fr-FR" sz="1100" dirty="0"/>
          </a:p>
        </p:txBody>
      </p:sp>
      <p:sp>
        <p:nvSpPr>
          <p:cNvPr id="30" name="Espace réservé du texte 13">
            <a:extLst>
              <a:ext uri="{FF2B5EF4-FFF2-40B4-BE49-F238E27FC236}">
                <a16:creationId xmlns:a16="http://schemas.microsoft.com/office/drawing/2014/main" id="{F73E0271-EC13-49A7-B17D-D3442C5510EF}"/>
              </a:ext>
            </a:extLst>
          </p:cNvPr>
          <p:cNvSpPr txBox="1">
            <a:spLocks/>
          </p:cNvSpPr>
          <p:nvPr/>
        </p:nvSpPr>
        <p:spPr>
          <a:xfrm>
            <a:off x="12334151" y="24731"/>
            <a:ext cx="5168824" cy="4407569"/>
          </a:xfrm>
          <a:prstGeom prst="rect">
            <a:avLst/>
          </a:prstGeom>
        </p:spPr>
        <p:style>
          <a:lnRef idx="2">
            <a:schemeClr val="accent2"/>
          </a:lnRef>
          <a:fillRef idx="1">
            <a:schemeClr val="lt1"/>
          </a:fillRef>
          <a:effectRef idx="0">
            <a:schemeClr val="accent2"/>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2000" dirty="0">
                <a:solidFill>
                  <a:schemeClr val="tx2"/>
                </a:solidFill>
                <a:latin typeface="Century Gothic" panose="020B0502020202020204" pitchFamily="34" charset="0"/>
              </a:rPr>
              <a:t>Commentaires Léa / Inès</a:t>
            </a:r>
          </a:p>
          <a:p>
            <a:pPr algn="ctr"/>
            <a:endParaRPr lang="fr-FR" sz="2000" dirty="0">
              <a:solidFill>
                <a:schemeClr val="tx2"/>
              </a:solidFill>
              <a:latin typeface="Century Gothic" panose="020B0502020202020204" pitchFamily="34" charset="0"/>
            </a:endParaRPr>
          </a:p>
          <a:p>
            <a:r>
              <a:rPr lang="fr-FR" sz="2000" dirty="0">
                <a:solidFill>
                  <a:schemeClr val="tx2"/>
                </a:solidFill>
                <a:latin typeface="Century Gothic" panose="020B0502020202020204" pitchFamily="34" charset="0"/>
              </a:rPr>
              <a:t>Œuf dur, piémontaise, épinard, pâtes, pesto, cordon bleu, Fromage blanc, mousse au chocolat, clémentine. </a:t>
            </a:r>
            <a:endParaRPr lang="fr-FR" sz="2000" dirty="0">
              <a:solidFill>
                <a:schemeClr val="tx2"/>
              </a:solidFill>
            </a:endParaRPr>
          </a:p>
        </p:txBody>
      </p:sp>
      <p:sp>
        <p:nvSpPr>
          <p:cNvPr id="31" name="Espace réservé du texte 13">
            <a:extLst>
              <a:ext uri="{FF2B5EF4-FFF2-40B4-BE49-F238E27FC236}">
                <a16:creationId xmlns:a16="http://schemas.microsoft.com/office/drawing/2014/main" id="{9F521C71-415C-4E48-9F78-280BFC533DDC}"/>
              </a:ext>
            </a:extLst>
          </p:cNvPr>
          <p:cNvSpPr txBox="1">
            <a:spLocks/>
          </p:cNvSpPr>
          <p:nvPr/>
        </p:nvSpPr>
        <p:spPr>
          <a:xfrm>
            <a:off x="12384951" y="5052085"/>
            <a:ext cx="5067224" cy="4131469"/>
          </a:xfrm>
          <a:prstGeom prst="rect">
            <a:avLst/>
          </a:prstGeom>
        </p:spPr>
        <p:style>
          <a:lnRef idx="2">
            <a:schemeClr val="accent2"/>
          </a:lnRef>
          <a:fillRef idx="1">
            <a:schemeClr val="lt1"/>
          </a:fillRef>
          <a:effectRef idx="0">
            <a:schemeClr val="accent2"/>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2000" dirty="0">
                <a:solidFill>
                  <a:schemeClr val="tx2"/>
                </a:solidFill>
                <a:latin typeface="Century Gothic" panose="020B0502020202020204" pitchFamily="34" charset="0"/>
              </a:rPr>
              <a:t>Commentaires Client</a:t>
            </a:r>
          </a:p>
          <a:p>
            <a:pPr algn="ctr"/>
            <a:endParaRPr lang="fr-FR" sz="2000" dirty="0">
              <a:solidFill>
                <a:schemeClr val="tx2"/>
              </a:solidFill>
              <a:latin typeface="Century Gothic" panose="020B0502020202020204" pitchFamily="34" charset="0"/>
            </a:endParaRPr>
          </a:p>
          <a:p>
            <a:endParaRPr lang="fr-FR" sz="1600" dirty="0">
              <a:solidFill>
                <a:schemeClr val="tx2"/>
              </a:solidFill>
            </a:endParaRPr>
          </a:p>
          <a:p>
            <a:endParaRPr lang="fr-FR" sz="1600" dirty="0">
              <a:solidFill>
                <a:schemeClr val="tx2"/>
              </a:solidFill>
              <a:latin typeface="Century Gothic" panose="020B0502020202020204" pitchFamily="34" charset="0"/>
            </a:endParaRPr>
          </a:p>
        </p:txBody>
      </p:sp>
      <p:sp>
        <p:nvSpPr>
          <p:cNvPr id="32" name="Espace réservé du texte 13">
            <a:extLst>
              <a:ext uri="{FF2B5EF4-FFF2-40B4-BE49-F238E27FC236}">
                <a16:creationId xmlns:a16="http://schemas.microsoft.com/office/drawing/2014/main" id="{92064097-9FF3-4AA9-AFE2-FD1D48825F58}"/>
              </a:ext>
            </a:extLst>
          </p:cNvPr>
          <p:cNvSpPr txBox="1">
            <a:spLocks/>
          </p:cNvSpPr>
          <p:nvPr/>
        </p:nvSpPr>
        <p:spPr>
          <a:xfrm>
            <a:off x="0" y="6948418"/>
            <a:ext cx="12192000" cy="3552807"/>
          </a:xfrm>
          <a:prstGeom prst="rect">
            <a:avLst/>
          </a:prstGeom>
        </p:spPr>
        <p:style>
          <a:lnRef idx="2">
            <a:schemeClr val="accent1"/>
          </a:lnRef>
          <a:fillRef idx="1">
            <a:schemeClr val="lt1"/>
          </a:fillRef>
          <a:effectRef idx="0">
            <a:schemeClr val="accent1"/>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r>
              <a:rPr lang="en-US" sz="2000" b="1" dirty="0" err="1"/>
              <a:t>Voix</a:t>
            </a:r>
            <a:r>
              <a:rPr lang="en-US" sz="2000" b="1" dirty="0"/>
              <a:t> off :</a:t>
            </a:r>
          </a:p>
          <a:p>
            <a:endParaRPr lang="en-US" sz="2000" dirty="0"/>
          </a:p>
        </p:txBody>
      </p:sp>
      <p:sp>
        <p:nvSpPr>
          <p:cNvPr id="33" name="Rectangle : coins arrondis 32">
            <a:extLst>
              <a:ext uri="{FF2B5EF4-FFF2-40B4-BE49-F238E27FC236}">
                <a16:creationId xmlns:a16="http://schemas.microsoft.com/office/drawing/2014/main" id="{931C3BA9-600F-436C-A865-B05FC18DC6D7}"/>
              </a:ext>
            </a:extLst>
          </p:cNvPr>
          <p:cNvSpPr/>
          <p:nvPr/>
        </p:nvSpPr>
        <p:spPr>
          <a:xfrm rot="3983499">
            <a:off x="-49080" y="5404055"/>
            <a:ext cx="501076" cy="523098"/>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Rectangle : coins arrondis 34">
            <a:extLst>
              <a:ext uri="{FF2B5EF4-FFF2-40B4-BE49-F238E27FC236}">
                <a16:creationId xmlns:a16="http://schemas.microsoft.com/office/drawing/2014/main" id="{BDC2BFE1-456A-42B8-9FA4-16CAA6A85BDD}"/>
              </a:ext>
            </a:extLst>
          </p:cNvPr>
          <p:cNvSpPr/>
          <p:nvPr/>
        </p:nvSpPr>
        <p:spPr>
          <a:xfrm rot="2019566">
            <a:off x="997880" y="6367985"/>
            <a:ext cx="217757" cy="217757"/>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8" name="Rectangle : coins arrondis 67">
            <a:extLst>
              <a:ext uri="{FF2B5EF4-FFF2-40B4-BE49-F238E27FC236}">
                <a16:creationId xmlns:a16="http://schemas.microsoft.com/office/drawing/2014/main" id="{45CF4EB2-E890-49F3-9456-E7E818203649}"/>
              </a:ext>
            </a:extLst>
          </p:cNvPr>
          <p:cNvSpPr/>
          <p:nvPr/>
        </p:nvSpPr>
        <p:spPr>
          <a:xfrm rot="20240667">
            <a:off x="11336594" y="1232608"/>
            <a:ext cx="275987" cy="308978"/>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 coins arrondis 33">
            <a:extLst>
              <a:ext uri="{FF2B5EF4-FFF2-40B4-BE49-F238E27FC236}">
                <a16:creationId xmlns:a16="http://schemas.microsoft.com/office/drawing/2014/main" id="{EDB8413F-5F7C-433E-8D45-EEE11351BF09}"/>
              </a:ext>
            </a:extLst>
          </p:cNvPr>
          <p:cNvSpPr/>
          <p:nvPr/>
        </p:nvSpPr>
        <p:spPr>
          <a:xfrm>
            <a:off x="892455" y="2636889"/>
            <a:ext cx="5725460" cy="3102774"/>
          </a:xfrm>
          <a:prstGeom prst="roundRect">
            <a:avLst>
              <a:gd name="adj" fmla="val 790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6" name="Picture 2" descr="요리 - 무료 여행개 아이콘">
            <a:extLst>
              <a:ext uri="{FF2B5EF4-FFF2-40B4-BE49-F238E27FC236}">
                <a16:creationId xmlns:a16="http://schemas.microsoft.com/office/drawing/2014/main" id="{09127037-A436-4F70-82F9-79622BE0A80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059898" y="2714835"/>
            <a:ext cx="2715528" cy="2715528"/>
          </a:xfrm>
          <a:prstGeom prst="rect">
            <a:avLst/>
          </a:prstGeom>
          <a:noFill/>
          <a:extLst>
            <a:ext uri="{909E8E84-426E-40DD-AFC4-6F175D3DCCD1}">
              <a14:hiddenFill xmlns:a14="http://schemas.microsoft.com/office/drawing/2010/main">
                <a:solidFill>
                  <a:srgbClr val="FFFFFF"/>
                </a:solidFill>
              </a14:hiddenFill>
            </a:ext>
          </a:extLst>
        </p:spPr>
      </p:pic>
      <p:sp>
        <p:nvSpPr>
          <p:cNvPr id="37" name="ZoneTexte 36">
            <a:extLst>
              <a:ext uri="{FF2B5EF4-FFF2-40B4-BE49-F238E27FC236}">
                <a16:creationId xmlns:a16="http://schemas.microsoft.com/office/drawing/2014/main" id="{32EE244A-94C2-4710-BEA2-6A3376C52232}"/>
              </a:ext>
            </a:extLst>
          </p:cNvPr>
          <p:cNvSpPr txBox="1"/>
          <p:nvPr/>
        </p:nvSpPr>
        <p:spPr>
          <a:xfrm>
            <a:off x="4577283" y="1659937"/>
            <a:ext cx="2955632" cy="502702"/>
          </a:xfrm>
          <a:prstGeom prst="rect">
            <a:avLst/>
          </a:prstGeom>
          <a:noFill/>
        </p:spPr>
        <p:txBody>
          <a:bodyPr wrap="square" rtlCol="0">
            <a:spAutoFit/>
          </a:bodyPr>
          <a:lstStyle/>
          <a:p>
            <a:pPr>
              <a:lnSpc>
                <a:spcPts val="3200"/>
              </a:lnSpc>
            </a:pPr>
            <a:r>
              <a:rPr lang="fr-FR" sz="3000" b="1" dirty="0">
                <a:solidFill>
                  <a:srgbClr val="171C6A"/>
                </a:solidFill>
                <a:latin typeface="Work Sans SemiBold" panose="00000700000000000000" pitchFamily="2" charset="0"/>
              </a:rPr>
              <a:t>Le diner</a:t>
            </a:r>
          </a:p>
        </p:txBody>
      </p:sp>
    </p:spTree>
    <p:extLst>
      <p:ext uri="{BB962C8B-B14F-4D97-AF65-F5344CB8AC3E}">
        <p14:creationId xmlns:p14="http://schemas.microsoft.com/office/powerpoint/2010/main" val="1268960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31" presetClass="entr" presetSubtype="0" fill="hold" grpId="0" nodeType="after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p:cTn id="15" dur="1000" fill="hold"/>
                                        <p:tgtEl>
                                          <p:spTgt spid="33"/>
                                        </p:tgtEl>
                                        <p:attrNameLst>
                                          <p:attrName>ppt_w</p:attrName>
                                        </p:attrNameLst>
                                      </p:cBhvr>
                                      <p:tavLst>
                                        <p:tav tm="0">
                                          <p:val>
                                            <p:fltVal val="0"/>
                                          </p:val>
                                        </p:tav>
                                        <p:tav tm="100000">
                                          <p:val>
                                            <p:strVal val="#ppt_w"/>
                                          </p:val>
                                        </p:tav>
                                      </p:tavLst>
                                    </p:anim>
                                    <p:anim calcmode="lin" valueType="num">
                                      <p:cBhvr>
                                        <p:cTn id="16" dur="1000" fill="hold"/>
                                        <p:tgtEl>
                                          <p:spTgt spid="33"/>
                                        </p:tgtEl>
                                        <p:attrNameLst>
                                          <p:attrName>ppt_h</p:attrName>
                                        </p:attrNameLst>
                                      </p:cBhvr>
                                      <p:tavLst>
                                        <p:tav tm="0">
                                          <p:val>
                                            <p:fltVal val="0"/>
                                          </p:val>
                                        </p:tav>
                                        <p:tav tm="100000">
                                          <p:val>
                                            <p:strVal val="#ppt_h"/>
                                          </p:val>
                                        </p:tav>
                                      </p:tavLst>
                                    </p:anim>
                                    <p:anim calcmode="lin" valueType="num">
                                      <p:cBhvr>
                                        <p:cTn id="17" dur="1000" fill="hold"/>
                                        <p:tgtEl>
                                          <p:spTgt spid="33"/>
                                        </p:tgtEl>
                                        <p:attrNameLst>
                                          <p:attrName>style.rotation</p:attrName>
                                        </p:attrNameLst>
                                      </p:cBhvr>
                                      <p:tavLst>
                                        <p:tav tm="0">
                                          <p:val>
                                            <p:fltVal val="90"/>
                                          </p:val>
                                        </p:tav>
                                        <p:tav tm="100000">
                                          <p:val>
                                            <p:fltVal val="0"/>
                                          </p:val>
                                        </p:tav>
                                      </p:tavLst>
                                    </p:anim>
                                    <p:animEffect transition="in" filter="fade">
                                      <p:cBhvr>
                                        <p:cTn id="18" dur="1000"/>
                                        <p:tgtEl>
                                          <p:spTgt spid="33"/>
                                        </p:tgtEl>
                                      </p:cBhvr>
                                    </p:animEffect>
                                  </p:childTnLst>
                                </p:cTn>
                              </p:par>
                            </p:childTnLst>
                          </p:cTn>
                        </p:par>
                        <p:par>
                          <p:cTn id="19" fill="hold">
                            <p:stCondLst>
                              <p:cond delay="2000"/>
                            </p:stCondLst>
                            <p:childTnLst>
                              <p:par>
                                <p:cTn id="20" presetID="31" presetClass="entr" presetSubtype="0" fill="hold" grpId="0" nodeType="afterEffect">
                                  <p:stCondLst>
                                    <p:cond delay="0"/>
                                  </p:stCondLst>
                                  <p:childTnLst>
                                    <p:set>
                                      <p:cBhvr>
                                        <p:cTn id="21" dur="1" fill="hold">
                                          <p:stCondLst>
                                            <p:cond delay="0"/>
                                          </p:stCondLst>
                                        </p:cTn>
                                        <p:tgtEl>
                                          <p:spTgt spid="35"/>
                                        </p:tgtEl>
                                        <p:attrNameLst>
                                          <p:attrName>style.visibility</p:attrName>
                                        </p:attrNameLst>
                                      </p:cBhvr>
                                      <p:to>
                                        <p:strVal val="visible"/>
                                      </p:to>
                                    </p:set>
                                    <p:anim calcmode="lin" valueType="num">
                                      <p:cBhvr>
                                        <p:cTn id="22" dur="1000" fill="hold"/>
                                        <p:tgtEl>
                                          <p:spTgt spid="35"/>
                                        </p:tgtEl>
                                        <p:attrNameLst>
                                          <p:attrName>ppt_w</p:attrName>
                                        </p:attrNameLst>
                                      </p:cBhvr>
                                      <p:tavLst>
                                        <p:tav tm="0">
                                          <p:val>
                                            <p:fltVal val="0"/>
                                          </p:val>
                                        </p:tav>
                                        <p:tav tm="100000">
                                          <p:val>
                                            <p:strVal val="#ppt_w"/>
                                          </p:val>
                                        </p:tav>
                                      </p:tavLst>
                                    </p:anim>
                                    <p:anim calcmode="lin" valueType="num">
                                      <p:cBhvr>
                                        <p:cTn id="23" dur="1000" fill="hold"/>
                                        <p:tgtEl>
                                          <p:spTgt spid="35"/>
                                        </p:tgtEl>
                                        <p:attrNameLst>
                                          <p:attrName>ppt_h</p:attrName>
                                        </p:attrNameLst>
                                      </p:cBhvr>
                                      <p:tavLst>
                                        <p:tav tm="0">
                                          <p:val>
                                            <p:fltVal val="0"/>
                                          </p:val>
                                        </p:tav>
                                        <p:tav tm="100000">
                                          <p:val>
                                            <p:strVal val="#ppt_h"/>
                                          </p:val>
                                        </p:tav>
                                      </p:tavLst>
                                    </p:anim>
                                    <p:anim calcmode="lin" valueType="num">
                                      <p:cBhvr>
                                        <p:cTn id="24" dur="1000" fill="hold"/>
                                        <p:tgtEl>
                                          <p:spTgt spid="35"/>
                                        </p:tgtEl>
                                        <p:attrNameLst>
                                          <p:attrName>style.rotation</p:attrName>
                                        </p:attrNameLst>
                                      </p:cBhvr>
                                      <p:tavLst>
                                        <p:tav tm="0">
                                          <p:val>
                                            <p:fltVal val="90"/>
                                          </p:val>
                                        </p:tav>
                                        <p:tav tm="100000">
                                          <p:val>
                                            <p:fltVal val="0"/>
                                          </p:val>
                                        </p:tav>
                                      </p:tavLst>
                                    </p:anim>
                                    <p:animEffect transition="in" filter="fade">
                                      <p:cBhvr>
                                        <p:cTn id="25" dur="1000"/>
                                        <p:tgtEl>
                                          <p:spTgt spid="35"/>
                                        </p:tgtEl>
                                      </p:cBhvr>
                                    </p:animEffect>
                                  </p:childTnLst>
                                </p:cTn>
                              </p:par>
                              <p:par>
                                <p:cTn id="26" presetID="31" presetClass="entr" presetSubtype="0" fill="hold" grpId="0" nodeType="withEffect">
                                  <p:stCondLst>
                                    <p:cond delay="0"/>
                                  </p:stCondLst>
                                  <p:childTnLst>
                                    <p:set>
                                      <p:cBhvr>
                                        <p:cTn id="27" dur="1" fill="hold">
                                          <p:stCondLst>
                                            <p:cond delay="0"/>
                                          </p:stCondLst>
                                        </p:cTn>
                                        <p:tgtEl>
                                          <p:spTgt spid="68"/>
                                        </p:tgtEl>
                                        <p:attrNameLst>
                                          <p:attrName>style.visibility</p:attrName>
                                        </p:attrNameLst>
                                      </p:cBhvr>
                                      <p:to>
                                        <p:strVal val="visible"/>
                                      </p:to>
                                    </p:set>
                                    <p:anim calcmode="lin" valueType="num">
                                      <p:cBhvr>
                                        <p:cTn id="28" dur="1000" fill="hold"/>
                                        <p:tgtEl>
                                          <p:spTgt spid="68"/>
                                        </p:tgtEl>
                                        <p:attrNameLst>
                                          <p:attrName>ppt_w</p:attrName>
                                        </p:attrNameLst>
                                      </p:cBhvr>
                                      <p:tavLst>
                                        <p:tav tm="0">
                                          <p:val>
                                            <p:fltVal val="0"/>
                                          </p:val>
                                        </p:tav>
                                        <p:tav tm="100000">
                                          <p:val>
                                            <p:strVal val="#ppt_w"/>
                                          </p:val>
                                        </p:tav>
                                      </p:tavLst>
                                    </p:anim>
                                    <p:anim calcmode="lin" valueType="num">
                                      <p:cBhvr>
                                        <p:cTn id="29" dur="1000" fill="hold"/>
                                        <p:tgtEl>
                                          <p:spTgt spid="68"/>
                                        </p:tgtEl>
                                        <p:attrNameLst>
                                          <p:attrName>ppt_h</p:attrName>
                                        </p:attrNameLst>
                                      </p:cBhvr>
                                      <p:tavLst>
                                        <p:tav tm="0">
                                          <p:val>
                                            <p:fltVal val="0"/>
                                          </p:val>
                                        </p:tav>
                                        <p:tav tm="100000">
                                          <p:val>
                                            <p:strVal val="#ppt_h"/>
                                          </p:val>
                                        </p:tav>
                                      </p:tavLst>
                                    </p:anim>
                                    <p:anim calcmode="lin" valueType="num">
                                      <p:cBhvr>
                                        <p:cTn id="30" dur="1000" fill="hold"/>
                                        <p:tgtEl>
                                          <p:spTgt spid="68"/>
                                        </p:tgtEl>
                                        <p:attrNameLst>
                                          <p:attrName>style.rotation</p:attrName>
                                        </p:attrNameLst>
                                      </p:cBhvr>
                                      <p:tavLst>
                                        <p:tav tm="0">
                                          <p:val>
                                            <p:fltVal val="90"/>
                                          </p:val>
                                        </p:tav>
                                        <p:tav tm="100000">
                                          <p:val>
                                            <p:fltVal val="0"/>
                                          </p:val>
                                        </p:tav>
                                      </p:tavLst>
                                    </p:anim>
                                    <p:animEffect transition="in" filter="fade">
                                      <p:cBhvr>
                                        <p:cTn id="31" dur="1000"/>
                                        <p:tgtEl>
                                          <p:spTgt spid="68"/>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fade">
                                      <p:cBhvr>
                                        <p:cTn id="35"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3" grpId="0" animBg="1"/>
      <p:bldP spid="35" grpId="0" animBg="1"/>
      <p:bldP spid="68" grpId="0" animBg="1"/>
      <p:bldP spid="3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10747708-A996-4B77-BA08-CFD06BA96A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667" y="6281189"/>
            <a:ext cx="1456724" cy="419842"/>
          </a:xfrm>
          <a:prstGeom prst="rect">
            <a:avLst/>
          </a:prstGeom>
        </p:spPr>
      </p:pic>
      <p:pic>
        <p:nvPicPr>
          <p:cNvPr id="9" name="Image 8">
            <a:extLst>
              <a:ext uri="{FF2B5EF4-FFF2-40B4-BE49-F238E27FC236}">
                <a16:creationId xmlns:a16="http://schemas.microsoft.com/office/drawing/2014/main" id="{8EE5A1DC-CDB7-4416-90A1-99DC152BFF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99420" y="6282287"/>
            <a:ext cx="1452913" cy="418743"/>
          </a:xfrm>
          <a:prstGeom prst="rect">
            <a:avLst/>
          </a:prstGeom>
        </p:spPr>
      </p:pic>
      <p:pic>
        <p:nvPicPr>
          <p:cNvPr id="10" name="Image 9">
            <a:extLst>
              <a:ext uri="{FF2B5EF4-FFF2-40B4-BE49-F238E27FC236}">
                <a16:creationId xmlns:a16="http://schemas.microsoft.com/office/drawing/2014/main" id="{45584A95-C541-48A0-BEBA-9B42E46BF1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56961" y="170181"/>
            <a:ext cx="823359" cy="342010"/>
          </a:xfrm>
          <a:prstGeom prst="rect">
            <a:avLst/>
          </a:prstGeom>
        </p:spPr>
      </p:pic>
      <p:pic>
        <p:nvPicPr>
          <p:cNvPr id="11" name="Image 10">
            <a:extLst>
              <a:ext uri="{FF2B5EF4-FFF2-40B4-BE49-F238E27FC236}">
                <a16:creationId xmlns:a16="http://schemas.microsoft.com/office/drawing/2014/main" id="{BCD8DF88-6F52-4CB8-9B4E-78DF537A41B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35260" y="162561"/>
            <a:ext cx="59689" cy="366661"/>
          </a:xfrm>
          <a:prstGeom prst="rect">
            <a:avLst/>
          </a:prstGeom>
        </p:spPr>
      </p:pic>
      <p:pic>
        <p:nvPicPr>
          <p:cNvPr id="12" name="Image 11">
            <a:extLst>
              <a:ext uri="{FF2B5EF4-FFF2-40B4-BE49-F238E27FC236}">
                <a16:creationId xmlns:a16="http://schemas.microsoft.com/office/drawing/2014/main" id="{4A594A96-9474-4B6B-A4D4-12BF36D5C78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576559" y="170181"/>
            <a:ext cx="263526" cy="353510"/>
          </a:xfrm>
          <a:prstGeom prst="rect">
            <a:avLst/>
          </a:prstGeom>
        </p:spPr>
      </p:pic>
      <p:pic>
        <p:nvPicPr>
          <p:cNvPr id="13" name="Image 12">
            <a:extLst>
              <a:ext uri="{FF2B5EF4-FFF2-40B4-BE49-F238E27FC236}">
                <a16:creationId xmlns:a16="http://schemas.microsoft.com/office/drawing/2014/main" id="{4B30D668-CF9E-4971-A17B-2C3EBD0D5D5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036935" y="186690"/>
            <a:ext cx="325501" cy="325501"/>
          </a:xfrm>
          <a:prstGeom prst="rect">
            <a:avLst/>
          </a:prstGeom>
        </p:spPr>
      </p:pic>
      <p:pic>
        <p:nvPicPr>
          <p:cNvPr id="14" name="Image 13">
            <a:extLst>
              <a:ext uri="{FF2B5EF4-FFF2-40B4-BE49-F238E27FC236}">
                <a16:creationId xmlns:a16="http://schemas.microsoft.com/office/drawing/2014/main" id="{0C4F27B8-8FEE-4970-8F93-0392782DE34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736705" y="222631"/>
            <a:ext cx="246444" cy="240283"/>
          </a:xfrm>
          <a:prstGeom prst="rect">
            <a:avLst/>
          </a:prstGeom>
        </p:spPr>
      </p:pic>
      <p:sp>
        <p:nvSpPr>
          <p:cNvPr id="15" name="Rectangle : coins arrondis 14">
            <a:extLst>
              <a:ext uri="{FF2B5EF4-FFF2-40B4-BE49-F238E27FC236}">
                <a16:creationId xmlns:a16="http://schemas.microsoft.com/office/drawing/2014/main" id="{5A7E4AE8-ACB7-4A01-84D2-3BD7F933E283}"/>
              </a:ext>
            </a:extLst>
          </p:cNvPr>
          <p:cNvSpPr/>
          <p:nvPr/>
        </p:nvSpPr>
        <p:spPr>
          <a:xfrm rot="2362016">
            <a:off x="2982504" y="-167560"/>
            <a:ext cx="705962" cy="705962"/>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 coins arrondis 15">
            <a:extLst>
              <a:ext uri="{FF2B5EF4-FFF2-40B4-BE49-F238E27FC236}">
                <a16:creationId xmlns:a16="http://schemas.microsoft.com/office/drawing/2014/main" id="{068D4D8E-3BEE-4A32-8263-0CC061C14156}"/>
              </a:ext>
            </a:extLst>
          </p:cNvPr>
          <p:cNvSpPr/>
          <p:nvPr/>
        </p:nvSpPr>
        <p:spPr>
          <a:xfrm rot="1018881">
            <a:off x="2367082" y="5268756"/>
            <a:ext cx="419507" cy="419507"/>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 coins arrondis 16">
            <a:extLst>
              <a:ext uri="{FF2B5EF4-FFF2-40B4-BE49-F238E27FC236}">
                <a16:creationId xmlns:a16="http://schemas.microsoft.com/office/drawing/2014/main" id="{CB2C8708-6A36-41BA-AAD9-6A693BC1F2FD}"/>
              </a:ext>
            </a:extLst>
          </p:cNvPr>
          <p:cNvSpPr/>
          <p:nvPr/>
        </p:nvSpPr>
        <p:spPr>
          <a:xfrm rot="21091630">
            <a:off x="1363780" y="5631500"/>
            <a:ext cx="217757" cy="217757"/>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ZoneTexte 17">
            <a:extLst>
              <a:ext uri="{FF2B5EF4-FFF2-40B4-BE49-F238E27FC236}">
                <a16:creationId xmlns:a16="http://schemas.microsoft.com/office/drawing/2014/main" id="{4B25F560-2700-45C3-B5AF-14999165AEAD}"/>
              </a:ext>
            </a:extLst>
          </p:cNvPr>
          <p:cNvSpPr txBox="1"/>
          <p:nvPr/>
        </p:nvSpPr>
        <p:spPr>
          <a:xfrm>
            <a:off x="616633" y="1354137"/>
            <a:ext cx="2518454" cy="913070"/>
          </a:xfrm>
          <a:prstGeom prst="rect">
            <a:avLst/>
          </a:prstGeom>
          <a:noFill/>
        </p:spPr>
        <p:txBody>
          <a:bodyPr wrap="square" rtlCol="0">
            <a:spAutoFit/>
          </a:bodyPr>
          <a:lstStyle/>
          <a:p>
            <a:pPr>
              <a:lnSpc>
                <a:spcPts val="3200"/>
              </a:lnSpc>
            </a:pPr>
            <a:r>
              <a:rPr lang="fr-FR" sz="3000" dirty="0">
                <a:solidFill>
                  <a:srgbClr val="171C6A"/>
                </a:solidFill>
                <a:latin typeface="Work Sans SemiBold" panose="00000700000000000000" pitchFamily="2" charset="0"/>
              </a:rPr>
              <a:t>Mes menus sur la journée</a:t>
            </a:r>
          </a:p>
        </p:txBody>
      </p:sp>
      <p:sp>
        <p:nvSpPr>
          <p:cNvPr id="19" name="ZoneTexte 18">
            <a:extLst>
              <a:ext uri="{FF2B5EF4-FFF2-40B4-BE49-F238E27FC236}">
                <a16:creationId xmlns:a16="http://schemas.microsoft.com/office/drawing/2014/main" id="{B1C90875-398F-475A-9D74-6C5FCC1C0B13}"/>
              </a:ext>
            </a:extLst>
          </p:cNvPr>
          <p:cNvSpPr txBox="1"/>
          <p:nvPr/>
        </p:nvSpPr>
        <p:spPr>
          <a:xfrm>
            <a:off x="616632" y="2944961"/>
            <a:ext cx="3215633" cy="1077218"/>
          </a:xfrm>
          <a:prstGeom prst="rect">
            <a:avLst/>
          </a:prstGeom>
          <a:noFill/>
        </p:spPr>
        <p:txBody>
          <a:bodyPr wrap="square" rtlCol="0">
            <a:spAutoFit/>
          </a:bodyPr>
          <a:lstStyle/>
          <a:p>
            <a:r>
              <a:rPr lang="fr-FR" sz="1600" dirty="0"/>
              <a:t>Construis tes repas de la journée en fonction des aliments proposés. </a:t>
            </a:r>
          </a:p>
          <a:p>
            <a:endParaRPr lang="fr-FR" sz="1600" dirty="0">
              <a:solidFill>
                <a:srgbClr val="171C6A"/>
              </a:solidFill>
              <a:latin typeface="Work Sans Medium" panose="00000600000000000000" pitchFamily="2" charset="0"/>
            </a:endParaRPr>
          </a:p>
          <a:p>
            <a:r>
              <a:rPr lang="fr-FR" sz="1600" b="1" dirty="0">
                <a:solidFill>
                  <a:srgbClr val="171C6A"/>
                </a:solidFill>
                <a:latin typeface="Work Sans Medium" panose="00000600000000000000" pitchFamily="2" charset="0"/>
              </a:rPr>
              <a:t>Pense équilibré ! </a:t>
            </a:r>
            <a:endParaRPr lang="fr-FR" sz="1400" b="1" dirty="0">
              <a:solidFill>
                <a:srgbClr val="171C6A"/>
              </a:solidFill>
              <a:latin typeface="Work Sans Medium" panose="00000600000000000000" pitchFamily="2" charset="0"/>
            </a:endParaRPr>
          </a:p>
        </p:txBody>
      </p:sp>
      <p:sp>
        <p:nvSpPr>
          <p:cNvPr id="31" name="Espace réservé du texte 13">
            <a:extLst>
              <a:ext uri="{FF2B5EF4-FFF2-40B4-BE49-F238E27FC236}">
                <a16:creationId xmlns:a16="http://schemas.microsoft.com/office/drawing/2014/main" id="{BB8DFBF7-18E2-4326-A185-5D3949ECB4B1}"/>
              </a:ext>
            </a:extLst>
          </p:cNvPr>
          <p:cNvSpPr txBox="1">
            <a:spLocks/>
          </p:cNvSpPr>
          <p:nvPr/>
        </p:nvSpPr>
        <p:spPr>
          <a:xfrm>
            <a:off x="-5461668" y="-668"/>
            <a:ext cx="5334672" cy="717110"/>
          </a:xfrm>
          <a:prstGeom prst="rect">
            <a:avLst/>
          </a:prstGeom>
        </p:spPr>
        <p:style>
          <a:lnRef idx="2">
            <a:schemeClr val="accent1"/>
          </a:lnRef>
          <a:fillRef idx="1">
            <a:schemeClr val="lt1"/>
          </a:fillRef>
          <a:effectRef idx="0">
            <a:schemeClr val="accent1"/>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marL="0" indent="0">
              <a:buNone/>
            </a:pPr>
            <a:r>
              <a:rPr lang="fr-FR" sz="2000" dirty="0"/>
              <a:t>Scène 17</a:t>
            </a:r>
          </a:p>
          <a:p>
            <a:pPr marL="0" indent="0">
              <a:buNone/>
            </a:pPr>
            <a:endParaRPr lang="fr-FR" sz="2000" dirty="0"/>
          </a:p>
        </p:txBody>
      </p:sp>
      <p:sp>
        <p:nvSpPr>
          <p:cNvPr id="32" name="Espace réservé du texte 12">
            <a:extLst>
              <a:ext uri="{FF2B5EF4-FFF2-40B4-BE49-F238E27FC236}">
                <a16:creationId xmlns:a16="http://schemas.microsoft.com/office/drawing/2014/main" id="{96CF4625-51DB-4388-BCA6-EF9BC7B71FB7}"/>
              </a:ext>
            </a:extLst>
          </p:cNvPr>
          <p:cNvSpPr txBox="1">
            <a:spLocks/>
          </p:cNvSpPr>
          <p:nvPr/>
        </p:nvSpPr>
        <p:spPr>
          <a:xfrm>
            <a:off x="-5473700" y="838199"/>
            <a:ext cx="5309272" cy="8362829"/>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t"/>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1800" dirty="0">
                <a:solidFill>
                  <a:schemeClr val="tx2"/>
                </a:solidFill>
                <a:latin typeface="Century Gothic" panose="020B0502020202020204" pitchFamily="34" charset="0"/>
              </a:rPr>
              <a:t>Spécification de la vue</a:t>
            </a:r>
          </a:p>
          <a:p>
            <a:pPr marL="171450" indent="-171450" algn="l">
              <a:buFont typeface="Wingdings" panose="05000000000000000000" pitchFamily="2" charset="2"/>
              <a:buChar char="Ø"/>
            </a:pPr>
            <a:endParaRPr lang="fr-FR" sz="2400" dirty="0">
              <a:solidFill>
                <a:schemeClr val="tx2"/>
              </a:solidFill>
            </a:endParaRPr>
          </a:p>
          <a:p>
            <a:pPr marL="171450" indent="-171450" algn="l">
              <a:buFont typeface="Wingdings" panose="05000000000000000000" pitchFamily="2" charset="2"/>
              <a:buChar char="Ø"/>
            </a:pPr>
            <a:r>
              <a:rPr lang="fr-FR" sz="1800" dirty="0">
                <a:solidFill>
                  <a:schemeClr val="tx1"/>
                </a:solidFill>
                <a:latin typeface="Alstom" panose="02000503020000020004" pitchFamily="2" charset="0"/>
              </a:rPr>
              <a:t>  </a:t>
            </a:r>
            <a:r>
              <a:rPr lang="fr-FR" sz="2000" dirty="0">
                <a:solidFill>
                  <a:schemeClr val="tx1"/>
                </a:solidFill>
                <a:latin typeface="Calibri" panose="020F0502020204030204" pitchFamily="34" charset="0"/>
                <a:cs typeface="Calibri" panose="020F0502020204030204" pitchFamily="34" charset="0"/>
              </a:rPr>
              <a:t>Nom de la vue « type » :</a:t>
            </a:r>
          </a:p>
          <a:p>
            <a:pPr marL="171450" indent="-171450" algn="l">
              <a:buFont typeface="Wingdings" panose="05000000000000000000" pitchFamily="2" charset="2"/>
              <a:buChar char="Ø"/>
            </a:pPr>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Objectif / message principal de cette vue :</a:t>
            </a:r>
          </a:p>
          <a:p>
            <a:pPr algn="l"/>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Document / média de référence :</a:t>
            </a:r>
          </a:p>
          <a:p>
            <a:r>
              <a:rPr lang="fr-FR" sz="1800" dirty="0">
                <a:solidFill>
                  <a:schemeClr val="tx1"/>
                </a:solidFill>
                <a:latin typeface="Calibri" panose="020F0502020204030204" pitchFamily="34" charset="0"/>
                <a:cs typeface="Calibri" panose="020F0502020204030204" pitchFamily="34" charset="0"/>
              </a:rPr>
              <a:t>Charte graphique</a:t>
            </a:r>
          </a:p>
          <a:p>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Description de l'animation :</a:t>
            </a:r>
            <a:endParaRPr lang="en-US" sz="2000" b="1" dirty="0">
              <a:solidFill>
                <a:schemeClr val="tx1"/>
              </a:solidFill>
            </a:endParaRPr>
          </a:p>
          <a:p>
            <a:pPr algn="l"/>
            <a:r>
              <a:rPr lang="fr-FR" sz="1800" dirty="0">
                <a:solidFill>
                  <a:schemeClr val="tx1"/>
                </a:solidFill>
                <a:latin typeface="Calibri" panose="020F0502020204030204" pitchFamily="34" charset="0"/>
                <a:cs typeface="Calibri" panose="020F0502020204030204" pitchFamily="34" charset="0"/>
              </a:rPr>
              <a:t>Affichage synchronisée avec la voix-off.</a:t>
            </a:r>
          </a:p>
          <a:p>
            <a:pPr algn="l"/>
            <a:r>
              <a:rPr lang="fr-FR" sz="1800" dirty="0">
                <a:solidFill>
                  <a:schemeClr val="tx1"/>
                </a:solidFill>
                <a:latin typeface="Calibri" panose="020F0502020204030204" pitchFamily="34" charset="0"/>
                <a:cs typeface="Calibri" panose="020F0502020204030204" pitchFamily="34" charset="0"/>
              </a:rPr>
              <a:t>1 : Entrée du titre de la gauche vers la droite.</a:t>
            </a:r>
          </a:p>
          <a:p>
            <a:pPr algn="l"/>
            <a:r>
              <a:rPr lang="fr-FR" sz="1800" dirty="0">
                <a:solidFill>
                  <a:schemeClr val="tx1"/>
                </a:solidFill>
                <a:latin typeface="Calibri" panose="020F0502020204030204" pitchFamily="34" charset="0"/>
                <a:cs typeface="Calibri" panose="020F0502020204030204" pitchFamily="34" charset="0"/>
              </a:rPr>
              <a:t>2 : Entrée de l’image de la droite vers la gauche.</a:t>
            </a:r>
          </a:p>
          <a:p>
            <a:pPr algn="l"/>
            <a:endParaRPr lang="fr-FR" sz="2000" dirty="0">
              <a:solidFill>
                <a:schemeClr val="tx1"/>
              </a:solidFill>
              <a:latin typeface="Calibri" panose="020F0502020204030204" pitchFamily="34" charset="0"/>
              <a:cs typeface="Calibri" panose="020F0502020204030204" pitchFamily="34" charset="0"/>
            </a:endParaRPr>
          </a:p>
          <a:p>
            <a:r>
              <a:rPr lang="fr-FR" sz="1800" dirty="0">
                <a:solidFill>
                  <a:srgbClr val="0070C0"/>
                </a:solidFill>
                <a:latin typeface="Calibri" panose="020F0502020204030204" pitchFamily="34" charset="0"/>
                <a:cs typeface="Calibri" panose="020F0502020204030204" pitchFamily="34" charset="0"/>
              </a:rPr>
              <a:t>Pour tout le module : Le patient peut revoir la slide, mettre en pause et afficher ou non les sous-titres.</a:t>
            </a:r>
          </a:p>
          <a:p>
            <a:pPr algn="l"/>
            <a:endParaRPr lang="fr-FR" sz="1800" dirty="0"/>
          </a:p>
          <a:p>
            <a:pPr algn="l"/>
            <a:endParaRPr lang="fr-FR" sz="1100" dirty="0"/>
          </a:p>
        </p:txBody>
      </p:sp>
      <p:sp>
        <p:nvSpPr>
          <p:cNvPr id="33" name="Espace réservé du texte 13">
            <a:extLst>
              <a:ext uri="{FF2B5EF4-FFF2-40B4-BE49-F238E27FC236}">
                <a16:creationId xmlns:a16="http://schemas.microsoft.com/office/drawing/2014/main" id="{E2A0B0B9-4ADF-449E-B88C-5F5CC527614D}"/>
              </a:ext>
            </a:extLst>
          </p:cNvPr>
          <p:cNvSpPr txBox="1">
            <a:spLocks/>
          </p:cNvSpPr>
          <p:nvPr/>
        </p:nvSpPr>
        <p:spPr>
          <a:xfrm>
            <a:off x="12334151" y="24731"/>
            <a:ext cx="5168824" cy="4407569"/>
          </a:xfrm>
          <a:prstGeom prst="rect">
            <a:avLst/>
          </a:prstGeom>
        </p:spPr>
        <p:style>
          <a:lnRef idx="2">
            <a:schemeClr val="accent2"/>
          </a:lnRef>
          <a:fillRef idx="1">
            <a:schemeClr val="lt1"/>
          </a:fillRef>
          <a:effectRef idx="0">
            <a:schemeClr val="accent2"/>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2000" dirty="0">
                <a:solidFill>
                  <a:schemeClr val="tx2"/>
                </a:solidFill>
                <a:latin typeface="Century Gothic" panose="020B0502020202020204" pitchFamily="34" charset="0"/>
              </a:rPr>
              <a:t>Commentaires Léa / Inès</a:t>
            </a:r>
          </a:p>
          <a:p>
            <a:pPr algn="ctr"/>
            <a:endParaRPr lang="fr-FR" sz="2000" dirty="0">
              <a:solidFill>
                <a:schemeClr val="tx2"/>
              </a:solidFill>
              <a:latin typeface="Century Gothic" panose="020B0502020202020204" pitchFamily="34" charset="0"/>
            </a:endParaRPr>
          </a:p>
          <a:p>
            <a:r>
              <a:rPr lang="fr-FR" sz="2000" dirty="0">
                <a:solidFill>
                  <a:schemeClr val="tx2"/>
                </a:solidFill>
              </a:rPr>
              <a:t>	Les mettre en blanc</a:t>
            </a:r>
          </a:p>
          <a:p>
            <a:endParaRPr lang="fr-FR" sz="2000" dirty="0">
              <a:solidFill>
                <a:schemeClr val="tx2"/>
              </a:solidFill>
              <a:latin typeface="Century Gothic" panose="020B0502020202020204" pitchFamily="34" charset="0"/>
            </a:endParaRPr>
          </a:p>
          <a:p>
            <a:r>
              <a:rPr lang="fr-FR" sz="2000" dirty="0">
                <a:solidFill>
                  <a:schemeClr val="tx2"/>
                </a:solidFill>
                <a:latin typeface="Century Gothic" panose="020B0502020202020204" pitchFamily="34" charset="0"/>
              </a:rPr>
              <a:t>La VO ne sera pas répétée à chaque fois.</a:t>
            </a:r>
          </a:p>
          <a:p>
            <a:endParaRPr lang="fr-FR" sz="2000" dirty="0">
              <a:solidFill>
                <a:schemeClr val="tx2"/>
              </a:solidFill>
              <a:latin typeface="Century Gothic" panose="020B0502020202020204" pitchFamily="34" charset="0"/>
            </a:endParaRPr>
          </a:p>
        </p:txBody>
      </p:sp>
      <p:sp>
        <p:nvSpPr>
          <p:cNvPr id="34" name="Espace réservé du texte 13">
            <a:extLst>
              <a:ext uri="{FF2B5EF4-FFF2-40B4-BE49-F238E27FC236}">
                <a16:creationId xmlns:a16="http://schemas.microsoft.com/office/drawing/2014/main" id="{C0AB06CE-6C30-4EB4-AD01-59B00071E75A}"/>
              </a:ext>
            </a:extLst>
          </p:cNvPr>
          <p:cNvSpPr txBox="1">
            <a:spLocks/>
          </p:cNvSpPr>
          <p:nvPr/>
        </p:nvSpPr>
        <p:spPr>
          <a:xfrm>
            <a:off x="12384951" y="5052085"/>
            <a:ext cx="5067224" cy="4131469"/>
          </a:xfrm>
          <a:prstGeom prst="rect">
            <a:avLst/>
          </a:prstGeom>
        </p:spPr>
        <p:style>
          <a:lnRef idx="2">
            <a:schemeClr val="accent2"/>
          </a:lnRef>
          <a:fillRef idx="1">
            <a:schemeClr val="lt1"/>
          </a:fillRef>
          <a:effectRef idx="0">
            <a:schemeClr val="accent2"/>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2000" dirty="0">
                <a:solidFill>
                  <a:schemeClr val="tx2"/>
                </a:solidFill>
                <a:latin typeface="Century Gothic" panose="020B0502020202020204" pitchFamily="34" charset="0"/>
              </a:rPr>
              <a:t>Commentaires Client</a:t>
            </a:r>
          </a:p>
          <a:p>
            <a:pPr algn="ctr"/>
            <a:endParaRPr lang="fr-FR" sz="2000" dirty="0">
              <a:solidFill>
                <a:schemeClr val="tx2"/>
              </a:solidFill>
              <a:latin typeface="Century Gothic" panose="020B0502020202020204" pitchFamily="34" charset="0"/>
            </a:endParaRPr>
          </a:p>
          <a:p>
            <a:endParaRPr lang="fr-FR" sz="1600" dirty="0">
              <a:solidFill>
                <a:schemeClr val="tx2"/>
              </a:solidFill>
            </a:endParaRPr>
          </a:p>
          <a:p>
            <a:endParaRPr lang="fr-FR" sz="1600" dirty="0">
              <a:solidFill>
                <a:schemeClr val="tx2"/>
              </a:solidFill>
              <a:latin typeface="Century Gothic" panose="020B0502020202020204" pitchFamily="34" charset="0"/>
            </a:endParaRPr>
          </a:p>
        </p:txBody>
      </p:sp>
      <p:sp>
        <p:nvSpPr>
          <p:cNvPr id="35" name="Espace réservé du texte 13">
            <a:extLst>
              <a:ext uri="{FF2B5EF4-FFF2-40B4-BE49-F238E27FC236}">
                <a16:creationId xmlns:a16="http://schemas.microsoft.com/office/drawing/2014/main" id="{2C3FB128-400C-4CA8-86BC-A30DD9C80FDB}"/>
              </a:ext>
            </a:extLst>
          </p:cNvPr>
          <p:cNvSpPr txBox="1">
            <a:spLocks/>
          </p:cNvSpPr>
          <p:nvPr/>
        </p:nvSpPr>
        <p:spPr>
          <a:xfrm>
            <a:off x="0" y="6948418"/>
            <a:ext cx="12192000" cy="3552807"/>
          </a:xfrm>
          <a:prstGeom prst="rect">
            <a:avLst/>
          </a:prstGeom>
        </p:spPr>
        <p:style>
          <a:lnRef idx="2">
            <a:schemeClr val="accent1"/>
          </a:lnRef>
          <a:fillRef idx="1">
            <a:schemeClr val="lt1"/>
          </a:fillRef>
          <a:effectRef idx="0">
            <a:schemeClr val="accent1"/>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r>
              <a:rPr lang="en-US" sz="2000" b="1" dirty="0" err="1"/>
              <a:t>Voix</a:t>
            </a:r>
            <a:r>
              <a:rPr lang="en-US" sz="2000" b="1" dirty="0"/>
              <a:t> off :</a:t>
            </a:r>
          </a:p>
          <a:p>
            <a:r>
              <a:rPr lang="en-US" sz="2000" dirty="0" err="1"/>
              <a:t>Construis</a:t>
            </a:r>
            <a:r>
              <a:rPr lang="en-US" sz="2000" dirty="0"/>
              <a:t> </a:t>
            </a:r>
            <a:r>
              <a:rPr lang="en-US" sz="2000" dirty="0" err="1"/>
              <a:t>tes</a:t>
            </a:r>
            <a:r>
              <a:rPr lang="en-US" sz="2000" dirty="0"/>
              <a:t> menus de la </a:t>
            </a:r>
            <a:r>
              <a:rPr lang="en-US" sz="2000" dirty="0" err="1"/>
              <a:t>journée</a:t>
            </a:r>
            <a:r>
              <a:rPr lang="en-US" sz="2000" dirty="0"/>
              <a:t> </a:t>
            </a:r>
            <a:r>
              <a:rPr lang="en-US" sz="2000" dirty="0" err="1"/>
              <a:t>en</a:t>
            </a:r>
            <a:r>
              <a:rPr lang="en-US" sz="2000" dirty="0"/>
              <a:t> </a:t>
            </a:r>
            <a:r>
              <a:rPr lang="en-US" sz="2000" dirty="0" err="1"/>
              <a:t>fonction</a:t>
            </a:r>
            <a:r>
              <a:rPr lang="en-US" sz="2000" dirty="0"/>
              <a:t> des aliments </a:t>
            </a:r>
            <a:r>
              <a:rPr lang="en-US" sz="2000" dirty="0" err="1"/>
              <a:t>proposés</a:t>
            </a:r>
            <a:r>
              <a:rPr lang="en-US" sz="2000" dirty="0"/>
              <a:t>. </a:t>
            </a:r>
            <a:r>
              <a:rPr lang="en-US" sz="2000" dirty="0" err="1"/>
              <a:t>Pense</a:t>
            </a:r>
            <a:r>
              <a:rPr lang="en-US" sz="2000" dirty="0"/>
              <a:t> </a:t>
            </a:r>
            <a:r>
              <a:rPr lang="en-US" sz="2000" dirty="0" err="1"/>
              <a:t>équilibré</a:t>
            </a:r>
            <a:r>
              <a:rPr lang="en-US" sz="2000" dirty="0"/>
              <a:t> </a:t>
            </a:r>
            <a:r>
              <a:rPr lang="en-US" sz="2000" dirty="0" err="1"/>
              <a:t>mais</a:t>
            </a:r>
            <a:r>
              <a:rPr lang="en-US" sz="2000" dirty="0"/>
              <a:t> </a:t>
            </a:r>
            <a:r>
              <a:rPr lang="en-US" sz="2000" dirty="0" err="1"/>
              <a:t>n’oublie</a:t>
            </a:r>
            <a:r>
              <a:rPr lang="en-US" sz="2000" dirty="0"/>
              <a:t> pas de </a:t>
            </a:r>
            <a:r>
              <a:rPr lang="en-US" sz="2000" dirty="0" err="1"/>
              <a:t>te</a:t>
            </a:r>
            <a:r>
              <a:rPr lang="en-US" sz="2000" dirty="0"/>
              <a:t> faire </a:t>
            </a:r>
            <a:r>
              <a:rPr lang="en-US" sz="2000" dirty="0" err="1"/>
              <a:t>plaisir</a:t>
            </a:r>
            <a:r>
              <a:rPr lang="en-US" sz="2000" dirty="0"/>
              <a:t> !  </a:t>
            </a:r>
          </a:p>
        </p:txBody>
      </p:sp>
      <p:grpSp>
        <p:nvGrpSpPr>
          <p:cNvPr id="36" name="Groupe 35">
            <a:extLst>
              <a:ext uri="{FF2B5EF4-FFF2-40B4-BE49-F238E27FC236}">
                <a16:creationId xmlns:a16="http://schemas.microsoft.com/office/drawing/2014/main" id="{AA2F9E62-89F2-4F28-847E-711DBBEF00DE}"/>
              </a:ext>
            </a:extLst>
          </p:cNvPr>
          <p:cNvGrpSpPr/>
          <p:nvPr/>
        </p:nvGrpSpPr>
        <p:grpSpPr>
          <a:xfrm>
            <a:off x="6170325" y="2570828"/>
            <a:ext cx="3509388" cy="1049655"/>
            <a:chOff x="8580566" y="1779904"/>
            <a:chExt cx="3509388" cy="1049655"/>
          </a:xfrm>
        </p:grpSpPr>
        <p:pic>
          <p:nvPicPr>
            <p:cNvPr id="37" name="Image 36">
              <a:extLst>
                <a:ext uri="{FF2B5EF4-FFF2-40B4-BE49-F238E27FC236}">
                  <a16:creationId xmlns:a16="http://schemas.microsoft.com/office/drawing/2014/main" id="{5342EE4B-5C70-4B0C-956F-C783BD06569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580566" y="1779904"/>
              <a:ext cx="3509388" cy="1049655"/>
            </a:xfrm>
            <a:prstGeom prst="rect">
              <a:avLst/>
            </a:prstGeom>
          </p:spPr>
        </p:pic>
        <p:sp>
          <p:nvSpPr>
            <p:cNvPr id="38" name="ZoneTexte 37">
              <a:extLst>
                <a:ext uri="{FF2B5EF4-FFF2-40B4-BE49-F238E27FC236}">
                  <a16:creationId xmlns:a16="http://schemas.microsoft.com/office/drawing/2014/main" id="{63C1DB4E-4B61-422B-A9EE-C824EDEC5083}"/>
                </a:ext>
              </a:extLst>
            </p:cNvPr>
            <p:cNvSpPr txBox="1"/>
            <p:nvPr/>
          </p:nvSpPr>
          <p:spPr>
            <a:xfrm>
              <a:off x="8989874" y="2079434"/>
              <a:ext cx="2810149" cy="338554"/>
            </a:xfrm>
            <a:prstGeom prst="rect">
              <a:avLst/>
            </a:prstGeom>
            <a:noFill/>
          </p:spPr>
          <p:txBody>
            <a:bodyPr wrap="square" rtlCol="0">
              <a:spAutoFit/>
            </a:bodyPr>
            <a:lstStyle/>
            <a:p>
              <a:r>
                <a:rPr lang="fr-FR" sz="1600" dirty="0">
                  <a:solidFill>
                    <a:schemeClr val="bg1"/>
                  </a:solidFill>
                </a:rPr>
                <a:t>Petit déjeuner</a:t>
              </a:r>
              <a:endParaRPr lang="fr-FR" sz="1400" dirty="0">
                <a:solidFill>
                  <a:schemeClr val="bg1"/>
                </a:solidFill>
                <a:latin typeface="Work Sans Medium" panose="00000600000000000000" pitchFamily="2" charset="0"/>
              </a:endParaRPr>
            </a:p>
          </p:txBody>
        </p:sp>
      </p:grpSp>
      <p:grpSp>
        <p:nvGrpSpPr>
          <p:cNvPr id="39" name="Groupe 38">
            <a:extLst>
              <a:ext uri="{FF2B5EF4-FFF2-40B4-BE49-F238E27FC236}">
                <a16:creationId xmlns:a16="http://schemas.microsoft.com/office/drawing/2014/main" id="{6520B919-33E5-4993-B235-31A04E707270}"/>
              </a:ext>
            </a:extLst>
          </p:cNvPr>
          <p:cNvGrpSpPr/>
          <p:nvPr/>
        </p:nvGrpSpPr>
        <p:grpSpPr>
          <a:xfrm>
            <a:off x="6170325" y="3581788"/>
            <a:ext cx="3509388" cy="1049655"/>
            <a:chOff x="8580566" y="2790864"/>
            <a:chExt cx="3509388" cy="1049655"/>
          </a:xfrm>
        </p:grpSpPr>
        <p:pic>
          <p:nvPicPr>
            <p:cNvPr id="40" name="Image 39">
              <a:extLst>
                <a:ext uri="{FF2B5EF4-FFF2-40B4-BE49-F238E27FC236}">
                  <a16:creationId xmlns:a16="http://schemas.microsoft.com/office/drawing/2014/main" id="{4C82A331-D27B-4F1A-8CEC-7F7CB199E29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580566" y="2790864"/>
              <a:ext cx="3509388" cy="1049655"/>
            </a:xfrm>
            <a:prstGeom prst="rect">
              <a:avLst/>
            </a:prstGeom>
          </p:spPr>
        </p:pic>
        <p:sp>
          <p:nvSpPr>
            <p:cNvPr id="41" name="ZoneTexte 40">
              <a:extLst>
                <a:ext uri="{FF2B5EF4-FFF2-40B4-BE49-F238E27FC236}">
                  <a16:creationId xmlns:a16="http://schemas.microsoft.com/office/drawing/2014/main" id="{547F46FF-203C-4644-81F4-7DAD0AF506B1}"/>
                </a:ext>
              </a:extLst>
            </p:cNvPr>
            <p:cNvSpPr txBox="1"/>
            <p:nvPr/>
          </p:nvSpPr>
          <p:spPr>
            <a:xfrm>
              <a:off x="8989874" y="3090446"/>
              <a:ext cx="2810149" cy="338554"/>
            </a:xfrm>
            <a:prstGeom prst="rect">
              <a:avLst/>
            </a:prstGeom>
            <a:noFill/>
          </p:spPr>
          <p:txBody>
            <a:bodyPr wrap="square" rtlCol="0">
              <a:spAutoFit/>
            </a:bodyPr>
            <a:lstStyle/>
            <a:p>
              <a:r>
                <a:rPr lang="fr-FR" sz="1600" dirty="0">
                  <a:solidFill>
                    <a:schemeClr val="bg1"/>
                  </a:solidFill>
                </a:rPr>
                <a:t>Déjeuner</a:t>
              </a:r>
              <a:endParaRPr lang="fr-FR" sz="1400" dirty="0">
                <a:solidFill>
                  <a:schemeClr val="bg1"/>
                </a:solidFill>
                <a:latin typeface="Work Sans Medium" panose="00000600000000000000" pitchFamily="2" charset="0"/>
              </a:endParaRPr>
            </a:p>
          </p:txBody>
        </p:sp>
      </p:grpSp>
      <p:grpSp>
        <p:nvGrpSpPr>
          <p:cNvPr id="42" name="Groupe 41">
            <a:extLst>
              <a:ext uri="{FF2B5EF4-FFF2-40B4-BE49-F238E27FC236}">
                <a16:creationId xmlns:a16="http://schemas.microsoft.com/office/drawing/2014/main" id="{02935EE0-C41B-464F-B2B4-192472D35B21}"/>
              </a:ext>
            </a:extLst>
          </p:cNvPr>
          <p:cNvGrpSpPr/>
          <p:nvPr/>
        </p:nvGrpSpPr>
        <p:grpSpPr>
          <a:xfrm>
            <a:off x="6147554" y="4631443"/>
            <a:ext cx="3509388" cy="1049655"/>
            <a:chOff x="8580566" y="2790864"/>
            <a:chExt cx="3509388" cy="1049655"/>
          </a:xfrm>
        </p:grpSpPr>
        <p:pic>
          <p:nvPicPr>
            <p:cNvPr id="43" name="Image 42">
              <a:extLst>
                <a:ext uri="{FF2B5EF4-FFF2-40B4-BE49-F238E27FC236}">
                  <a16:creationId xmlns:a16="http://schemas.microsoft.com/office/drawing/2014/main" id="{1ADCA43E-BE2F-4808-9AF0-485512A68F1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580566" y="2790864"/>
              <a:ext cx="3509388" cy="1049655"/>
            </a:xfrm>
            <a:prstGeom prst="rect">
              <a:avLst/>
            </a:prstGeom>
          </p:spPr>
        </p:pic>
        <p:sp>
          <p:nvSpPr>
            <p:cNvPr id="44" name="ZoneTexte 43">
              <a:extLst>
                <a:ext uri="{FF2B5EF4-FFF2-40B4-BE49-F238E27FC236}">
                  <a16:creationId xmlns:a16="http://schemas.microsoft.com/office/drawing/2014/main" id="{67C0DDF9-4800-4ECE-A97D-0030CF9AE0F7}"/>
                </a:ext>
              </a:extLst>
            </p:cNvPr>
            <p:cNvSpPr txBox="1"/>
            <p:nvPr/>
          </p:nvSpPr>
          <p:spPr>
            <a:xfrm>
              <a:off x="8989874" y="3090446"/>
              <a:ext cx="2810149" cy="338554"/>
            </a:xfrm>
            <a:prstGeom prst="rect">
              <a:avLst/>
            </a:prstGeom>
            <a:noFill/>
          </p:spPr>
          <p:txBody>
            <a:bodyPr wrap="square" rtlCol="0">
              <a:spAutoFit/>
            </a:bodyPr>
            <a:lstStyle/>
            <a:p>
              <a:r>
                <a:rPr lang="fr-FR" sz="1600" dirty="0">
                  <a:solidFill>
                    <a:schemeClr val="bg1"/>
                  </a:solidFill>
                </a:rPr>
                <a:t>Diner</a:t>
              </a:r>
              <a:endParaRPr lang="fr-FR" sz="1400" dirty="0">
                <a:solidFill>
                  <a:schemeClr val="bg1"/>
                </a:solidFill>
                <a:latin typeface="Work Sans Medium" panose="00000600000000000000" pitchFamily="2" charset="0"/>
              </a:endParaRPr>
            </a:p>
          </p:txBody>
        </p:sp>
      </p:grpSp>
      <p:pic>
        <p:nvPicPr>
          <p:cNvPr id="45" name="Image 44">
            <a:extLst>
              <a:ext uri="{FF2B5EF4-FFF2-40B4-BE49-F238E27FC236}">
                <a16:creationId xmlns:a16="http://schemas.microsoft.com/office/drawing/2014/main" id="{91A9819C-1FE3-496D-B4E3-BDB7DA89A8C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801916" y="2765375"/>
            <a:ext cx="587866" cy="573841"/>
          </a:xfrm>
          <a:prstGeom prst="rect">
            <a:avLst/>
          </a:prstGeom>
        </p:spPr>
      </p:pic>
      <p:pic>
        <p:nvPicPr>
          <p:cNvPr id="46" name="Image 45">
            <a:extLst>
              <a:ext uri="{FF2B5EF4-FFF2-40B4-BE49-F238E27FC236}">
                <a16:creationId xmlns:a16="http://schemas.microsoft.com/office/drawing/2014/main" id="{0B47401D-FC46-4EFB-B5CB-54B49042942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779145" y="3763726"/>
            <a:ext cx="587866" cy="573841"/>
          </a:xfrm>
          <a:prstGeom prst="rect">
            <a:avLst/>
          </a:prstGeom>
        </p:spPr>
      </p:pic>
      <p:pic>
        <p:nvPicPr>
          <p:cNvPr id="47" name="Image 46">
            <a:extLst>
              <a:ext uri="{FF2B5EF4-FFF2-40B4-BE49-F238E27FC236}">
                <a16:creationId xmlns:a16="http://schemas.microsoft.com/office/drawing/2014/main" id="{D7D52BBD-9AC1-4611-AB49-121E9E69B07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779145" y="4830486"/>
            <a:ext cx="587866" cy="573841"/>
          </a:xfrm>
          <a:prstGeom prst="rect">
            <a:avLst/>
          </a:prstGeom>
        </p:spPr>
      </p:pic>
      <p:pic>
        <p:nvPicPr>
          <p:cNvPr id="48" name="Image 47">
            <a:extLst>
              <a:ext uri="{FF2B5EF4-FFF2-40B4-BE49-F238E27FC236}">
                <a16:creationId xmlns:a16="http://schemas.microsoft.com/office/drawing/2014/main" id="{200320DA-3E3A-4428-9B6C-04867028291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2562569" y="523691"/>
            <a:ext cx="587866" cy="573841"/>
          </a:xfrm>
          <a:prstGeom prst="rect">
            <a:avLst/>
          </a:prstGeom>
        </p:spPr>
      </p:pic>
      <p:pic>
        <p:nvPicPr>
          <p:cNvPr id="1026" name="Picture 2">
            <a:extLst>
              <a:ext uri="{FF2B5EF4-FFF2-40B4-BE49-F238E27FC236}">
                <a16:creationId xmlns:a16="http://schemas.microsoft.com/office/drawing/2014/main" id="{F383BFE1-2EA5-45A9-8E15-3784C3A1437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rot="21270435">
            <a:off x="5222193" y="1016070"/>
            <a:ext cx="2976884" cy="1854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070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 calcmode="lin" valueType="num">
                                      <p:cBhvr>
                                        <p:cTn id="9" dur="1000" fill="hold"/>
                                        <p:tgtEl>
                                          <p:spTgt spid="15"/>
                                        </p:tgtEl>
                                        <p:attrNameLst>
                                          <p:attrName>style.rotation</p:attrName>
                                        </p:attrNameLst>
                                      </p:cBhvr>
                                      <p:tavLst>
                                        <p:tav tm="0">
                                          <p:val>
                                            <p:fltVal val="90"/>
                                          </p:val>
                                        </p:tav>
                                        <p:tav tm="100000">
                                          <p:val>
                                            <p:fltVal val="0"/>
                                          </p:val>
                                        </p:tav>
                                      </p:tavLst>
                                    </p:anim>
                                    <p:animEffect transition="in" filter="fade">
                                      <p:cBhvr>
                                        <p:cTn id="10" dur="1000"/>
                                        <p:tgtEl>
                                          <p:spTgt spid="15"/>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500"/>
                                        <p:tgtEl>
                                          <p:spTgt spid="18"/>
                                        </p:tgtEl>
                                      </p:cBhvr>
                                    </p:animEffect>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500"/>
                                        <p:tgtEl>
                                          <p:spTgt spid="19"/>
                                        </p:tgtEl>
                                      </p:cBhvr>
                                    </p:animEffect>
                                  </p:childTnLst>
                                </p:cTn>
                              </p:par>
                              <p:par>
                                <p:cTn id="19" presetID="31"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p:cTn id="21" dur="1000" fill="hold"/>
                                        <p:tgtEl>
                                          <p:spTgt spid="16"/>
                                        </p:tgtEl>
                                        <p:attrNameLst>
                                          <p:attrName>ppt_w</p:attrName>
                                        </p:attrNameLst>
                                      </p:cBhvr>
                                      <p:tavLst>
                                        <p:tav tm="0">
                                          <p:val>
                                            <p:fltVal val="0"/>
                                          </p:val>
                                        </p:tav>
                                        <p:tav tm="100000">
                                          <p:val>
                                            <p:strVal val="#ppt_w"/>
                                          </p:val>
                                        </p:tav>
                                      </p:tavLst>
                                    </p:anim>
                                    <p:anim calcmode="lin" valueType="num">
                                      <p:cBhvr>
                                        <p:cTn id="22" dur="1000" fill="hold"/>
                                        <p:tgtEl>
                                          <p:spTgt spid="16"/>
                                        </p:tgtEl>
                                        <p:attrNameLst>
                                          <p:attrName>ppt_h</p:attrName>
                                        </p:attrNameLst>
                                      </p:cBhvr>
                                      <p:tavLst>
                                        <p:tav tm="0">
                                          <p:val>
                                            <p:fltVal val="0"/>
                                          </p:val>
                                        </p:tav>
                                        <p:tav tm="100000">
                                          <p:val>
                                            <p:strVal val="#ppt_h"/>
                                          </p:val>
                                        </p:tav>
                                      </p:tavLst>
                                    </p:anim>
                                    <p:anim calcmode="lin" valueType="num">
                                      <p:cBhvr>
                                        <p:cTn id="23" dur="1000" fill="hold"/>
                                        <p:tgtEl>
                                          <p:spTgt spid="16"/>
                                        </p:tgtEl>
                                        <p:attrNameLst>
                                          <p:attrName>style.rotation</p:attrName>
                                        </p:attrNameLst>
                                      </p:cBhvr>
                                      <p:tavLst>
                                        <p:tav tm="0">
                                          <p:val>
                                            <p:fltVal val="90"/>
                                          </p:val>
                                        </p:tav>
                                        <p:tav tm="100000">
                                          <p:val>
                                            <p:fltVal val="0"/>
                                          </p:val>
                                        </p:tav>
                                      </p:tavLst>
                                    </p:anim>
                                    <p:animEffect transition="in" filter="fade">
                                      <p:cBhvr>
                                        <p:cTn id="24" dur="1000"/>
                                        <p:tgtEl>
                                          <p:spTgt spid="16"/>
                                        </p:tgtEl>
                                      </p:cBhvr>
                                    </p:animEffect>
                                  </p:childTnLst>
                                </p:cTn>
                              </p:par>
                            </p:childTnLst>
                          </p:cTn>
                        </p:par>
                        <p:par>
                          <p:cTn id="25" fill="hold">
                            <p:stCondLst>
                              <p:cond delay="2500"/>
                            </p:stCondLst>
                            <p:childTnLst>
                              <p:par>
                                <p:cTn id="26" presetID="31" presetClass="entr" presetSubtype="0" fill="hold" grpId="0" nodeType="after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p:cTn id="28" dur="1000" fill="hold"/>
                                        <p:tgtEl>
                                          <p:spTgt spid="17"/>
                                        </p:tgtEl>
                                        <p:attrNameLst>
                                          <p:attrName>ppt_w</p:attrName>
                                        </p:attrNameLst>
                                      </p:cBhvr>
                                      <p:tavLst>
                                        <p:tav tm="0">
                                          <p:val>
                                            <p:fltVal val="0"/>
                                          </p:val>
                                        </p:tav>
                                        <p:tav tm="100000">
                                          <p:val>
                                            <p:strVal val="#ppt_w"/>
                                          </p:val>
                                        </p:tav>
                                      </p:tavLst>
                                    </p:anim>
                                    <p:anim calcmode="lin" valueType="num">
                                      <p:cBhvr>
                                        <p:cTn id="29" dur="1000" fill="hold"/>
                                        <p:tgtEl>
                                          <p:spTgt spid="17"/>
                                        </p:tgtEl>
                                        <p:attrNameLst>
                                          <p:attrName>ppt_h</p:attrName>
                                        </p:attrNameLst>
                                      </p:cBhvr>
                                      <p:tavLst>
                                        <p:tav tm="0">
                                          <p:val>
                                            <p:fltVal val="0"/>
                                          </p:val>
                                        </p:tav>
                                        <p:tav tm="100000">
                                          <p:val>
                                            <p:strVal val="#ppt_h"/>
                                          </p:val>
                                        </p:tav>
                                      </p:tavLst>
                                    </p:anim>
                                    <p:anim calcmode="lin" valueType="num">
                                      <p:cBhvr>
                                        <p:cTn id="30" dur="1000" fill="hold"/>
                                        <p:tgtEl>
                                          <p:spTgt spid="17"/>
                                        </p:tgtEl>
                                        <p:attrNameLst>
                                          <p:attrName>style.rotation</p:attrName>
                                        </p:attrNameLst>
                                      </p:cBhvr>
                                      <p:tavLst>
                                        <p:tav tm="0">
                                          <p:val>
                                            <p:fltVal val="90"/>
                                          </p:val>
                                        </p:tav>
                                        <p:tav tm="100000">
                                          <p:val>
                                            <p:fltVal val="0"/>
                                          </p:val>
                                        </p:tav>
                                      </p:tavLst>
                                    </p:anim>
                                    <p:animEffect transition="in" filter="fade">
                                      <p:cBhvr>
                                        <p:cTn id="31" dur="1000"/>
                                        <p:tgtEl>
                                          <p:spTgt spid="17"/>
                                        </p:tgtEl>
                                      </p:cBhvr>
                                    </p:animEffect>
                                  </p:childTnLst>
                                </p:cTn>
                              </p:par>
                            </p:childTnLst>
                          </p:cTn>
                        </p:par>
                        <p:par>
                          <p:cTn id="32" fill="hold">
                            <p:stCondLst>
                              <p:cond delay="3500"/>
                            </p:stCondLst>
                            <p:childTnLst>
                              <p:par>
                                <p:cTn id="33" presetID="42" presetClass="entr" presetSubtype="0" fill="hold" nodeType="after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fade">
                                      <p:cBhvr>
                                        <p:cTn id="35" dur="1000"/>
                                        <p:tgtEl>
                                          <p:spTgt spid="36"/>
                                        </p:tgtEl>
                                      </p:cBhvr>
                                    </p:animEffect>
                                    <p:anim calcmode="lin" valueType="num">
                                      <p:cBhvr>
                                        <p:cTn id="36" dur="1000" fill="hold"/>
                                        <p:tgtEl>
                                          <p:spTgt spid="36"/>
                                        </p:tgtEl>
                                        <p:attrNameLst>
                                          <p:attrName>ppt_x</p:attrName>
                                        </p:attrNameLst>
                                      </p:cBhvr>
                                      <p:tavLst>
                                        <p:tav tm="0">
                                          <p:val>
                                            <p:strVal val="#ppt_x"/>
                                          </p:val>
                                        </p:tav>
                                        <p:tav tm="100000">
                                          <p:val>
                                            <p:strVal val="#ppt_x"/>
                                          </p:val>
                                        </p:tav>
                                      </p:tavLst>
                                    </p:anim>
                                    <p:anim calcmode="lin" valueType="num">
                                      <p:cBhvr>
                                        <p:cTn id="37" dur="1000" fill="hold"/>
                                        <p:tgtEl>
                                          <p:spTgt spid="36"/>
                                        </p:tgtEl>
                                        <p:attrNameLst>
                                          <p:attrName>ppt_y</p:attrName>
                                        </p:attrNameLst>
                                      </p:cBhvr>
                                      <p:tavLst>
                                        <p:tav tm="0">
                                          <p:val>
                                            <p:strVal val="#ppt_y+.1"/>
                                          </p:val>
                                        </p:tav>
                                        <p:tav tm="100000">
                                          <p:val>
                                            <p:strVal val="#ppt_y"/>
                                          </p:val>
                                        </p:tav>
                                      </p:tavLst>
                                    </p:anim>
                                  </p:childTnLst>
                                </p:cTn>
                              </p:par>
                            </p:childTnLst>
                          </p:cTn>
                        </p:par>
                        <p:par>
                          <p:cTn id="38" fill="hold">
                            <p:stCondLst>
                              <p:cond delay="4500"/>
                            </p:stCondLst>
                            <p:childTnLst>
                              <p:par>
                                <p:cTn id="39" presetID="42" presetClass="entr" presetSubtype="0" fill="hold" nodeType="afterEffect">
                                  <p:stCondLst>
                                    <p:cond delay="0"/>
                                  </p:stCondLst>
                                  <p:childTnLst>
                                    <p:set>
                                      <p:cBhvr>
                                        <p:cTn id="40" dur="1" fill="hold">
                                          <p:stCondLst>
                                            <p:cond delay="0"/>
                                          </p:stCondLst>
                                        </p:cTn>
                                        <p:tgtEl>
                                          <p:spTgt spid="39"/>
                                        </p:tgtEl>
                                        <p:attrNameLst>
                                          <p:attrName>style.visibility</p:attrName>
                                        </p:attrNameLst>
                                      </p:cBhvr>
                                      <p:to>
                                        <p:strVal val="visible"/>
                                      </p:to>
                                    </p:set>
                                    <p:animEffect transition="in" filter="fade">
                                      <p:cBhvr>
                                        <p:cTn id="41" dur="1000"/>
                                        <p:tgtEl>
                                          <p:spTgt spid="39"/>
                                        </p:tgtEl>
                                      </p:cBhvr>
                                    </p:animEffect>
                                    <p:anim calcmode="lin" valueType="num">
                                      <p:cBhvr>
                                        <p:cTn id="42" dur="1000" fill="hold"/>
                                        <p:tgtEl>
                                          <p:spTgt spid="39"/>
                                        </p:tgtEl>
                                        <p:attrNameLst>
                                          <p:attrName>ppt_x</p:attrName>
                                        </p:attrNameLst>
                                      </p:cBhvr>
                                      <p:tavLst>
                                        <p:tav tm="0">
                                          <p:val>
                                            <p:strVal val="#ppt_x"/>
                                          </p:val>
                                        </p:tav>
                                        <p:tav tm="100000">
                                          <p:val>
                                            <p:strVal val="#ppt_x"/>
                                          </p:val>
                                        </p:tav>
                                      </p:tavLst>
                                    </p:anim>
                                    <p:anim calcmode="lin" valueType="num">
                                      <p:cBhvr>
                                        <p:cTn id="43" dur="1000" fill="hold"/>
                                        <p:tgtEl>
                                          <p:spTgt spid="39"/>
                                        </p:tgtEl>
                                        <p:attrNameLst>
                                          <p:attrName>ppt_y</p:attrName>
                                        </p:attrNameLst>
                                      </p:cBhvr>
                                      <p:tavLst>
                                        <p:tav tm="0">
                                          <p:val>
                                            <p:strVal val="#ppt_y+.1"/>
                                          </p:val>
                                        </p:tav>
                                        <p:tav tm="100000">
                                          <p:val>
                                            <p:strVal val="#ppt_y"/>
                                          </p:val>
                                        </p:tav>
                                      </p:tavLst>
                                    </p:anim>
                                  </p:childTnLst>
                                </p:cTn>
                              </p:par>
                            </p:childTnLst>
                          </p:cTn>
                        </p:par>
                        <p:par>
                          <p:cTn id="44" fill="hold">
                            <p:stCondLst>
                              <p:cond delay="5500"/>
                            </p:stCondLst>
                            <p:childTnLst>
                              <p:par>
                                <p:cTn id="45" presetID="42" presetClass="entr" presetSubtype="0" fill="hold" nodeType="afterEffect">
                                  <p:stCondLst>
                                    <p:cond delay="0"/>
                                  </p:stCondLst>
                                  <p:childTnLst>
                                    <p:set>
                                      <p:cBhvr>
                                        <p:cTn id="46" dur="1" fill="hold">
                                          <p:stCondLst>
                                            <p:cond delay="0"/>
                                          </p:stCondLst>
                                        </p:cTn>
                                        <p:tgtEl>
                                          <p:spTgt spid="42"/>
                                        </p:tgtEl>
                                        <p:attrNameLst>
                                          <p:attrName>style.visibility</p:attrName>
                                        </p:attrNameLst>
                                      </p:cBhvr>
                                      <p:to>
                                        <p:strVal val="visible"/>
                                      </p:to>
                                    </p:set>
                                    <p:animEffect transition="in" filter="fade">
                                      <p:cBhvr>
                                        <p:cTn id="47" dur="1000"/>
                                        <p:tgtEl>
                                          <p:spTgt spid="42"/>
                                        </p:tgtEl>
                                      </p:cBhvr>
                                    </p:animEffect>
                                    <p:anim calcmode="lin" valueType="num">
                                      <p:cBhvr>
                                        <p:cTn id="48" dur="1000" fill="hold"/>
                                        <p:tgtEl>
                                          <p:spTgt spid="42"/>
                                        </p:tgtEl>
                                        <p:attrNameLst>
                                          <p:attrName>ppt_x</p:attrName>
                                        </p:attrNameLst>
                                      </p:cBhvr>
                                      <p:tavLst>
                                        <p:tav tm="0">
                                          <p:val>
                                            <p:strVal val="#ppt_x"/>
                                          </p:val>
                                        </p:tav>
                                        <p:tav tm="100000">
                                          <p:val>
                                            <p:strVal val="#ppt_x"/>
                                          </p:val>
                                        </p:tav>
                                      </p:tavLst>
                                    </p:anim>
                                    <p:anim calcmode="lin" valueType="num">
                                      <p:cBhvr>
                                        <p:cTn id="49" dur="1000" fill="hold"/>
                                        <p:tgtEl>
                                          <p:spTgt spid="42"/>
                                        </p:tgtEl>
                                        <p:attrNameLst>
                                          <p:attrName>ppt_y</p:attrName>
                                        </p:attrNameLst>
                                      </p:cBhvr>
                                      <p:tavLst>
                                        <p:tav tm="0">
                                          <p:val>
                                            <p:strVal val="#ppt_y+.1"/>
                                          </p:val>
                                        </p:tav>
                                        <p:tav tm="100000">
                                          <p:val>
                                            <p:strVal val="#ppt_y"/>
                                          </p:val>
                                        </p:tav>
                                      </p:tavLst>
                                    </p:anim>
                                  </p:childTnLst>
                                </p:cTn>
                              </p:par>
                              <p:par>
                                <p:cTn id="50" presetID="10" presetClass="entr" presetSubtype="0" fill="hold" nodeType="withEffect">
                                  <p:stCondLst>
                                    <p:cond delay="0"/>
                                  </p:stCondLst>
                                  <p:childTnLst>
                                    <p:set>
                                      <p:cBhvr>
                                        <p:cTn id="51" dur="1" fill="hold">
                                          <p:stCondLst>
                                            <p:cond delay="0"/>
                                          </p:stCondLst>
                                        </p:cTn>
                                        <p:tgtEl>
                                          <p:spTgt spid="45"/>
                                        </p:tgtEl>
                                        <p:attrNameLst>
                                          <p:attrName>style.visibility</p:attrName>
                                        </p:attrNameLst>
                                      </p:cBhvr>
                                      <p:to>
                                        <p:strVal val="visible"/>
                                      </p:to>
                                    </p:set>
                                    <p:animEffect transition="in" filter="fade">
                                      <p:cBhvr>
                                        <p:cTn id="52" dur="500"/>
                                        <p:tgtEl>
                                          <p:spTgt spid="45"/>
                                        </p:tgtEl>
                                      </p:cBhvr>
                                    </p:animEffect>
                                  </p:childTnLst>
                                </p:cTn>
                              </p:par>
                              <p:par>
                                <p:cTn id="53" presetID="10" presetClass="entr" presetSubtype="0" fill="hold" nodeType="withEffect">
                                  <p:stCondLst>
                                    <p:cond delay="0"/>
                                  </p:stCondLst>
                                  <p:childTnLst>
                                    <p:set>
                                      <p:cBhvr>
                                        <p:cTn id="54" dur="1" fill="hold">
                                          <p:stCondLst>
                                            <p:cond delay="0"/>
                                          </p:stCondLst>
                                        </p:cTn>
                                        <p:tgtEl>
                                          <p:spTgt spid="46"/>
                                        </p:tgtEl>
                                        <p:attrNameLst>
                                          <p:attrName>style.visibility</p:attrName>
                                        </p:attrNameLst>
                                      </p:cBhvr>
                                      <p:to>
                                        <p:strVal val="visible"/>
                                      </p:to>
                                    </p:set>
                                    <p:animEffect transition="in" filter="fade">
                                      <p:cBhvr>
                                        <p:cTn id="55" dur="500"/>
                                        <p:tgtEl>
                                          <p:spTgt spid="46"/>
                                        </p:tgtEl>
                                      </p:cBhvr>
                                    </p:animEffect>
                                  </p:childTnLst>
                                </p:cTn>
                              </p:par>
                              <p:par>
                                <p:cTn id="56" presetID="10" presetClass="entr" presetSubtype="0" fill="hold" nodeType="withEffect">
                                  <p:stCondLst>
                                    <p:cond delay="0"/>
                                  </p:stCondLst>
                                  <p:childTnLst>
                                    <p:set>
                                      <p:cBhvr>
                                        <p:cTn id="57" dur="1" fill="hold">
                                          <p:stCondLst>
                                            <p:cond delay="0"/>
                                          </p:stCondLst>
                                        </p:cTn>
                                        <p:tgtEl>
                                          <p:spTgt spid="47"/>
                                        </p:tgtEl>
                                        <p:attrNameLst>
                                          <p:attrName>style.visibility</p:attrName>
                                        </p:attrNameLst>
                                      </p:cBhvr>
                                      <p:to>
                                        <p:strVal val="visible"/>
                                      </p:to>
                                    </p:set>
                                    <p:animEffect transition="in" filter="fade">
                                      <p:cBhvr>
                                        <p:cTn id="58" dur="500"/>
                                        <p:tgtEl>
                                          <p:spTgt spid="47"/>
                                        </p:tgtEl>
                                      </p:cBhvr>
                                    </p:animEffect>
                                  </p:childTnLst>
                                </p:cTn>
                              </p:par>
                              <p:par>
                                <p:cTn id="59" presetID="10" presetClass="entr" presetSubtype="0" fill="hold" nodeType="withEffect">
                                  <p:stCondLst>
                                    <p:cond delay="0"/>
                                  </p:stCondLst>
                                  <p:childTnLst>
                                    <p:set>
                                      <p:cBhvr>
                                        <p:cTn id="60" dur="1" fill="hold">
                                          <p:stCondLst>
                                            <p:cond delay="0"/>
                                          </p:stCondLst>
                                        </p:cTn>
                                        <p:tgtEl>
                                          <p:spTgt spid="48"/>
                                        </p:tgtEl>
                                        <p:attrNameLst>
                                          <p:attrName>style.visibility</p:attrName>
                                        </p:attrNameLst>
                                      </p:cBhvr>
                                      <p:to>
                                        <p:strVal val="visible"/>
                                      </p:to>
                                    </p:set>
                                    <p:animEffect transition="in" filter="fade">
                                      <p:cBhvr>
                                        <p:cTn id="61"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p:bldP spid="1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Rectangle : coins arrondis 50">
            <a:extLst>
              <a:ext uri="{FF2B5EF4-FFF2-40B4-BE49-F238E27FC236}">
                <a16:creationId xmlns:a16="http://schemas.microsoft.com/office/drawing/2014/main" id="{FC945CDA-025E-4E47-8251-BD9AEA556349}"/>
              </a:ext>
            </a:extLst>
          </p:cNvPr>
          <p:cNvSpPr/>
          <p:nvPr/>
        </p:nvSpPr>
        <p:spPr>
          <a:xfrm>
            <a:off x="8654588" y="3594399"/>
            <a:ext cx="2980418" cy="2518695"/>
          </a:xfrm>
          <a:prstGeom prst="roundRect">
            <a:avLst>
              <a:gd name="adj" fmla="val 790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0" name="Rectangle : coins arrondis 49">
            <a:extLst>
              <a:ext uri="{FF2B5EF4-FFF2-40B4-BE49-F238E27FC236}">
                <a16:creationId xmlns:a16="http://schemas.microsoft.com/office/drawing/2014/main" id="{4B25A97C-DFE1-4640-B75F-C3DD38115677}"/>
              </a:ext>
            </a:extLst>
          </p:cNvPr>
          <p:cNvSpPr/>
          <p:nvPr/>
        </p:nvSpPr>
        <p:spPr>
          <a:xfrm>
            <a:off x="6010475" y="2613372"/>
            <a:ext cx="2980418" cy="2518695"/>
          </a:xfrm>
          <a:prstGeom prst="roundRect">
            <a:avLst>
              <a:gd name="adj" fmla="val 790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9" name="Rectangle : coins arrondis 48">
            <a:extLst>
              <a:ext uri="{FF2B5EF4-FFF2-40B4-BE49-F238E27FC236}">
                <a16:creationId xmlns:a16="http://schemas.microsoft.com/office/drawing/2014/main" id="{5875F3C8-0CA7-44EE-8DCB-DD4D76222BBD}"/>
              </a:ext>
            </a:extLst>
          </p:cNvPr>
          <p:cNvSpPr/>
          <p:nvPr/>
        </p:nvSpPr>
        <p:spPr>
          <a:xfrm>
            <a:off x="3413298" y="1604476"/>
            <a:ext cx="2980418" cy="2518695"/>
          </a:xfrm>
          <a:prstGeom prst="roundRect">
            <a:avLst>
              <a:gd name="adj" fmla="val 790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7" name="Image 6">
            <a:extLst>
              <a:ext uri="{FF2B5EF4-FFF2-40B4-BE49-F238E27FC236}">
                <a16:creationId xmlns:a16="http://schemas.microsoft.com/office/drawing/2014/main" id="{10747708-A996-4B77-BA08-CFD06BA96A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667" y="6281189"/>
            <a:ext cx="1456724" cy="419842"/>
          </a:xfrm>
          <a:prstGeom prst="rect">
            <a:avLst/>
          </a:prstGeom>
        </p:spPr>
      </p:pic>
      <p:pic>
        <p:nvPicPr>
          <p:cNvPr id="9" name="Image 8">
            <a:extLst>
              <a:ext uri="{FF2B5EF4-FFF2-40B4-BE49-F238E27FC236}">
                <a16:creationId xmlns:a16="http://schemas.microsoft.com/office/drawing/2014/main" id="{8EE5A1DC-CDB7-4416-90A1-99DC152BFF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99420" y="6282287"/>
            <a:ext cx="1452913" cy="418743"/>
          </a:xfrm>
          <a:prstGeom prst="rect">
            <a:avLst/>
          </a:prstGeom>
        </p:spPr>
      </p:pic>
      <p:pic>
        <p:nvPicPr>
          <p:cNvPr id="10" name="Image 9">
            <a:extLst>
              <a:ext uri="{FF2B5EF4-FFF2-40B4-BE49-F238E27FC236}">
                <a16:creationId xmlns:a16="http://schemas.microsoft.com/office/drawing/2014/main" id="{45584A95-C541-48A0-BEBA-9B42E46BF1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56961" y="170181"/>
            <a:ext cx="823359" cy="342010"/>
          </a:xfrm>
          <a:prstGeom prst="rect">
            <a:avLst/>
          </a:prstGeom>
        </p:spPr>
      </p:pic>
      <p:pic>
        <p:nvPicPr>
          <p:cNvPr id="11" name="Image 10">
            <a:extLst>
              <a:ext uri="{FF2B5EF4-FFF2-40B4-BE49-F238E27FC236}">
                <a16:creationId xmlns:a16="http://schemas.microsoft.com/office/drawing/2014/main" id="{BCD8DF88-6F52-4CB8-9B4E-78DF537A41B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35260" y="162561"/>
            <a:ext cx="59689" cy="366661"/>
          </a:xfrm>
          <a:prstGeom prst="rect">
            <a:avLst/>
          </a:prstGeom>
        </p:spPr>
      </p:pic>
      <p:pic>
        <p:nvPicPr>
          <p:cNvPr id="12" name="Image 11">
            <a:extLst>
              <a:ext uri="{FF2B5EF4-FFF2-40B4-BE49-F238E27FC236}">
                <a16:creationId xmlns:a16="http://schemas.microsoft.com/office/drawing/2014/main" id="{4A594A96-9474-4B6B-A4D4-12BF36D5C78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576559" y="170181"/>
            <a:ext cx="263526" cy="353510"/>
          </a:xfrm>
          <a:prstGeom prst="rect">
            <a:avLst/>
          </a:prstGeom>
        </p:spPr>
      </p:pic>
      <p:pic>
        <p:nvPicPr>
          <p:cNvPr id="13" name="Image 12">
            <a:extLst>
              <a:ext uri="{FF2B5EF4-FFF2-40B4-BE49-F238E27FC236}">
                <a16:creationId xmlns:a16="http://schemas.microsoft.com/office/drawing/2014/main" id="{4B30D668-CF9E-4971-A17B-2C3EBD0D5D5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036935" y="186690"/>
            <a:ext cx="325501" cy="325501"/>
          </a:xfrm>
          <a:prstGeom prst="rect">
            <a:avLst/>
          </a:prstGeom>
        </p:spPr>
      </p:pic>
      <p:pic>
        <p:nvPicPr>
          <p:cNvPr id="14" name="Image 13">
            <a:extLst>
              <a:ext uri="{FF2B5EF4-FFF2-40B4-BE49-F238E27FC236}">
                <a16:creationId xmlns:a16="http://schemas.microsoft.com/office/drawing/2014/main" id="{0C4F27B8-8FEE-4970-8F93-0392782DE34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736705" y="222631"/>
            <a:ext cx="246444" cy="240283"/>
          </a:xfrm>
          <a:prstGeom prst="rect">
            <a:avLst/>
          </a:prstGeom>
        </p:spPr>
      </p:pic>
      <p:sp>
        <p:nvSpPr>
          <p:cNvPr id="15" name="Rectangle : coins arrondis 14">
            <a:extLst>
              <a:ext uri="{FF2B5EF4-FFF2-40B4-BE49-F238E27FC236}">
                <a16:creationId xmlns:a16="http://schemas.microsoft.com/office/drawing/2014/main" id="{5A7E4AE8-ACB7-4A01-84D2-3BD7F933E283}"/>
              </a:ext>
            </a:extLst>
          </p:cNvPr>
          <p:cNvSpPr/>
          <p:nvPr/>
        </p:nvSpPr>
        <p:spPr>
          <a:xfrm rot="2362016">
            <a:off x="2982504" y="-167560"/>
            <a:ext cx="705962" cy="705962"/>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 coins arrondis 15">
            <a:extLst>
              <a:ext uri="{FF2B5EF4-FFF2-40B4-BE49-F238E27FC236}">
                <a16:creationId xmlns:a16="http://schemas.microsoft.com/office/drawing/2014/main" id="{068D4D8E-3BEE-4A32-8263-0CC061C14156}"/>
              </a:ext>
            </a:extLst>
          </p:cNvPr>
          <p:cNvSpPr/>
          <p:nvPr/>
        </p:nvSpPr>
        <p:spPr>
          <a:xfrm rot="1018881">
            <a:off x="2367082" y="5268756"/>
            <a:ext cx="419507" cy="419507"/>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 coins arrondis 16">
            <a:extLst>
              <a:ext uri="{FF2B5EF4-FFF2-40B4-BE49-F238E27FC236}">
                <a16:creationId xmlns:a16="http://schemas.microsoft.com/office/drawing/2014/main" id="{CB2C8708-6A36-41BA-AAD9-6A693BC1F2FD}"/>
              </a:ext>
            </a:extLst>
          </p:cNvPr>
          <p:cNvSpPr/>
          <p:nvPr/>
        </p:nvSpPr>
        <p:spPr>
          <a:xfrm rot="21091630">
            <a:off x="1363780" y="5631500"/>
            <a:ext cx="217757" cy="217757"/>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ZoneTexte 17">
            <a:extLst>
              <a:ext uri="{FF2B5EF4-FFF2-40B4-BE49-F238E27FC236}">
                <a16:creationId xmlns:a16="http://schemas.microsoft.com/office/drawing/2014/main" id="{4B25F560-2700-45C3-B5AF-14999165AEAD}"/>
              </a:ext>
            </a:extLst>
          </p:cNvPr>
          <p:cNvSpPr txBox="1"/>
          <p:nvPr/>
        </p:nvSpPr>
        <p:spPr>
          <a:xfrm>
            <a:off x="616632" y="1354137"/>
            <a:ext cx="2483339" cy="502702"/>
          </a:xfrm>
          <a:prstGeom prst="rect">
            <a:avLst/>
          </a:prstGeom>
          <a:noFill/>
        </p:spPr>
        <p:txBody>
          <a:bodyPr wrap="square" rtlCol="0">
            <a:spAutoFit/>
          </a:bodyPr>
          <a:lstStyle/>
          <a:p>
            <a:pPr>
              <a:lnSpc>
                <a:spcPts val="3200"/>
              </a:lnSpc>
            </a:pPr>
            <a:r>
              <a:rPr lang="fr-FR" sz="3000" dirty="0">
                <a:solidFill>
                  <a:srgbClr val="171C6A"/>
                </a:solidFill>
                <a:latin typeface="Work Sans SemiBold" panose="00000700000000000000" pitchFamily="2" charset="0"/>
              </a:rPr>
              <a:t>Tes menus</a:t>
            </a:r>
          </a:p>
        </p:txBody>
      </p:sp>
      <p:sp>
        <p:nvSpPr>
          <p:cNvPr id="19" name="ZoneTexte 18">
            <a:extLst>
              <a:ext uri="{FF2B5EF4-FFF2-40B4-BE49-F238E27FC236}">
                <a16:creationId xmlns:a16="http://schemas.microsoft.com/office/drawing/2014/main" id="{B1C90875-398F-475A-9D74-6C5FCC1C0B13}"/>
              </a:ext>
            </a:extLst>
          </p:cNvPr>
          <p:cNvSpPr txBox="1"/>
          <p:nvPr/>
        </p:nvSpPr>
        <p:spPr>
          <a:xfrm>
            <a:off x="616632" y="2944961"/>
            <a:ext cx="2810149" cy="1815882"/>
          </a:xfrm>
          <a:prstGeom prst="rect">
            <a:avLst/>
          </a:prstGeom>
          <a:noFill/>
        </p:spPr>
        <p:txBody>
          <a:bodyPr wrap="square" rtlCol="0">
            <a:spAutoFit/>
          </a:bodyPr>
          <a:lstStyle/>
          <a:p>
            <a:r>
              <a:rPr lang="fr-FR" sz="1600" dirty="0"/>
              <a:t>Explications des scores</a:t>
            </a:r>
          </a:p>
          <a:p>
            <a:pPr marL="285750" indent="-285750">
              <a:buFontTx/>
              <a:buChar char="-"/>
            </a:pPr>
            <a:r>
              <a:rPr lang="fr-FR" sz="1600" dirty="0">
                <a:solidFill>
                  <a:srgbClr val="171C6A"/>
                </a:solidFill>
                <a:latin typeface="Work Sans Medium" panose="00000600000000000000" pitchFamily="2" charset="0"/>
              </a:rPr>
              <a:t>% représente un repas équilibré</a:t>
            </a:r>
          </a:p>
          <a:p>
            <a:pPr marL="285750" indent="-285750">
              <a:buFontTx/>
              <a:buChar char="-"/>
            </a:pPr>
            <a:r>
              <a:rPr lang="fr-FR" sz="1600" dirty="0">
                <a:solidFill>
                  <a:srgbClr val="171C6A"/>
                </a:solidFill>
                <a:latin typeface="Work Sans Medium" panose="00000600000000000000" pitchFamily="2" charset="0"/>
              </a:rPr>
              <a:t>% représente un repas moyennement équilibré</a:t>
            </a:r>
          </a:p>
          <a:p>
            <a:pPr marL="285750" indent="-285750">
              <a:buFontTx/>
              <a:buChar char="-"/>
            </a:pPr>
            <a:r>
              <a:rPr lang="fr-FR" sz="1600" dirty="0">
                <a:solidFill>
                  <a:srgbClr val="171C6A"/>
                </a:solidFill>
                <a:latin typeface="Work Sans Medium" panose="00000600000000000000" pitchFamily="2" charset="0"/>
              </a:rPr>
              <a:t>% représente un repas peu équilibré </a:t>
            </a:r>
            <a:endParaRPr lang="fr-FR" sz="1400" dirty="0">
              <a:solidFill>
                <a:srgbClr val="171C6A"/>
              </a:solidFill>
              <a:latin typeface="Work Sans Medium" panose="00000600000000000000" pitchFamily="2" charset="0"/>
            </a:endParaRPr>
          </a:p>
        </p:txBody>
      </p:sp>
      <p:sp>
        <p:nvSpPr>
          <p:cNvPr id="31" name="Espace réservé du texte 13">
            <a:extLst>
              <a:ext uri="{FF2B5EF4-FFF2-40B4-BE49-F238E27FC236}">
                <a16:creationId xmlns:a16="http://schemas.microsoft.com/office/drawing/2014/main" id="{BB8DFBF7-18E2-4326-A185-5D3949ECB4B1}"/>
              </a:ext>
            </a:extLst>
          </p:cNvPr>
          <p:cNvSpPr txBox="1">
            <a:spLocks/>
          </p:cNvSpPr>
          <p:nvPr/>
        </p:nvSpPr>
        <p:spPr>
          <a:xfrm>
            <a:off x="-5461668" y="-668"/>
            <a:ext cx="5334672" cy="717110"/>
          </a:xfrm>
          <a:prstGeom prst="rect">
            <a:avLst/>
          </a:prstGeom>
        </p:spPr>
        <p:style>
          <a:lnRef idx="2">
            <a:schemeClr val="accent1"/>
          </a:lnRef>
          <a:fillRef idx="1">
            <a:schemeClr val="lt1"/>
          </a:fillRef>
          <a:effectRef idx="0">
            <a:schemeClr val="accent1"/>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marL="0" indent="0">
              <a:buNone/>
            </a:pPr>
            <a:r>
              <a:rPr lang="fr-FR" sz="2000" dirty="0"/>
              <a:t>Scène 18</a:t>
            </a:r>
          </a:p>
          <a:p>
            <a:pPr marL="0" indent="0">
              <a:buNone/>
            </a:pPr>
            <a:endParaRPr lang="fr-FR" sz="2000" dirty="0"/>
          </a:p>
        </p:txBody>
      </p:sp>
      <p:sp>
        <p:nvSpPr>
          <p:cNvPr id="32" name="Espace réservé du texte 12">
            <a:extLst>
              <a:ext uri="{FF2B5EF4-FFF2-40B4-BE49-F238E27FC236}">
                <a16:creationId xmlns:a16="http://schemas.microsoft.com/office/drawing/2014/main" id="{96CF4625-51DB-4388-BCA6-EF9BC7B71FB7}"/>
              </a:ext>
            </a:extLst>
          </p:cNvPr>
          <p:cNvSpPr txBox="1">
            <a:spLocks/>
          </p:cNvSpPr>
          <p:nvPr/>
        </p:nvSpPr>
        <p:spPr>
          <a:xfrm>
            <a:off x="-5473700" y="838199"/>
            <a:ext cx="5309272" cy="8362829"/>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t"/>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1800" dirty="0">
                <a:solidFill>
                  <a:schemeClr val="tx2"/>
                </a:solidFill>
                <a:latin typeface="Century Gothic" panose="020B0502020202020204" pitchFamily="34" charset="0"/>
              </a:rPr>
              <a:t>Spécification de la vue</a:t>
            </a:r>
          </a:p>
          <a:p>
            <a:pPr marL="171450" indent="-171450" algn="l">
              <a:buFont typeface="Wingdings" panose="05000000000000000000" pitchFamily="2" charset="2"/>
              <a:buChar char="Ø"/>
            </a:pPr>
            <a:endParaRPr lang="fr-FR" sz="2400" dirty="0">
              <a:solidFill>
                <a:schemeClr val="tx2"/>
              </a:solidFill>
            </a:endParaRPr>
          </a:p>
          <a:p>
            <a:pPr marL="171450" indent="-171450" algn="l">
              <a:buFont typeface="Wingdings" panose="05000000000000000000" pitchFamily="2" charset="2"/>
              <a:buChar char="Ø"/>
            </a:pPr>
            <a:r>
              <a:rPr lang="fr-FR" sz="1800" dirty="0">
                <a:solidFill>
                  <a:schemeClr val="tx1"/>
                </a:solidFill>
                <a:latin typeface="Alstom" panose="02000503020000020004" pitchFamily="2" charset="0"/>
              </a:rPr>
              <a:t>  </a:t>
            </a:r>
            <a:r>
              <a:rPr lang="fr-FR" sz="2000" dirty="0">
                <a:solidFill>
                  <a:schemeClr val="tx1"/>
                </a:solidFill>
                <a:latin typeface="Calibri" panose="020F0502020204030204" pitchFamily="34" charset="0"/>
                <a:cs typeface="Calibri" panose="020F0502020204030204" pitchFamily="34" charset="0"/>
              </a:rPr>
              <a:t>Nom de la vue « type » :</a:t>
            </a:r>
          </a:p>
          <a:p>
            <a:pPr algn="l"/>
            <a:r>
              <a:rPr lang="fr-FR" sz="2000" dirty="0">
                <a:solidFill>
                  <a:schemeClr val="tx1"/>
                </a:solidFill>
                <a:latin typeface="Calibri" panose="020F0502020204030204" pitchFamily="34" charset="0"/>
                <a:cs typeface="Calibri" panose="020F0502020204030204" pitchFamily="34" charset="0"/>
              </a:rPr>
              <a:t>Vos menus</a:t>
            </a:r>
          </a:p>
          <a:p>
            <a:pPr algn="l"/>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Objectif / message principal de cette vue :</a:t>
            </a:r>
          </a:p>
          <a:p>
            <a:pPr algn="l"/>
            <a:r>
              <a:rPr lang="fr-FR" sz="2000" dirty="0">
                <a:solidFill>
                  <a:schemeClr val="tx1"/>
                </a:solidFill>
                <a:latin typeface="Calibri" panose="020F0502020204030204" pitchFamily="34" charset="0"/>
                <a:cs typeface="Calibri" panose="020F0502020204030204" pitchFamily="34" charset="0"/>
              </a:rPr>
              <a:t>Récapitulatif et analyse des réponses du patient</a:t>
            </a:r>
          </a:p>
          <a:p>
            <a:pPr marL="285750" indent="-285750" algn="l">
              <a:buFont typeface="Wingdings" panose="05000000000000000000" pitchFamily="2" charset="2"/>
              <a:buChar char="Ø"/>
            </a:pPr>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Document / média de référence :</a:t>
            </a:r>
          </a:p>
          <a:p>
            <a:r>
              <a:rPr lang="fr-FR" sz="1800" dirty="0">
                <a:solidFill>
                  <a:schemeClr val="tx1"/>
                </a:solidFill>
                <a:latin typeface="Calibri" panose="020F0502020204030204" pitchFamily="34" charset="0"/>
                <a:cs typeface="Calibri" panose="020F0502020204030204" pitchFamily="34" charset="0"/>
              </a:rPr>
              <a:t>Charte graphique</a:t>
            </a:r>
          </a:p>
          <a:p>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Description de l'animation :</a:t>
            </a:r>
            <a:endParaRPr lang="en-US" sz="2000" b="1" dirty="0">
              <a:solidFill>
                <a:schemeClr val="tx1"/>
              </a:solidFill>
            </a:endParaRPr>
          </a:p>
          <a:p>
            <a:pPr algn="l"/>
            <a:r>
              <a:rPr lang="fr-FR" sz="1800" dirty="0">
                <a:solidFill>
                  <a:schemeClr val="tx1"/>
                </a:solidFill>
                <a:latin typeface="Calibri" panose="020F0502020204030204" pitchFamily="34" charset="0"/>
                <a:cs typeface="Calibri" panose="020F0502020204030204" pitchFamily="34" charset="0"/>
              </a:rPr>
              <a:t>Affichage synchronisée avec la voix-off.</a:t>
            </a:r>
          </a:p>
          <a:p>
            <a:pPr algn="l"/>
            <a:r>
              <a:rPr lang="fr-FR" sz="1800" dirty="0">
                <a:solidFill>
                  <a:schemeClr val="tx1"/>
                </a:solidFill>
                <a:latin typeface="Calibri" panose="020F0502020204030204" pitchFamily="34" charset="0"/>
                <a:cs typeface="Calibri" panose="020F0502020204030204" pitchFamily="34" charset="0"/>
              </a:rPr>
              <a:t>1 : Entrée du titre de la gauche vers la droite.</a:t>
            </a:r>
          </a:p>
          <a:p>
            <a:pPr algn="l"/>
            <a:r>
              <a:rPr lang="fr-FR" sz="1800" dirty="0">
                <a:solidFill>
                  <a:schemeClr val="tx1"/>
                </a:solidFill>
                <a:latin typeface="Calibri" panose="020F0502020204030204" pitchFamily="34" charset="0"/>
                <a:cs typeface="Calibri" panose="020F0502020204030204" pitchFamily="34" charset="0"/>
              </a:rPr>
              <a:t>2 : Entrée des images de la droite vers la gauche.</a:t>
            </a:r>
          </a:p>
          <a:p>
            <a:pPr algn="l"/>
            <a:r>
              <a:rPr lang="fr-FR" sz="1800" dirty="0">
                <a:solidFill>
                  <a:schemeClr val="tx1"/>
                </a:solidFill>
                <a:latin typeface="Calibri" panose="020F0502020204030204" pitchFamily="34" charset="0"/>
                <a:cs typeface="Calibri" panose="020F0502020204030204" pitchFamily="34" charset="0"/>
              </a:rPr>
              <a:t>3 : Affichage du texte synchronisé avec la voix-off.</a:t>
            </a:r>
          </a:p>
          <a:p>
            <a:pPr algn="l"/>
            <a:endParaRPr lang="fr-FR" sz="2000" dirty="0">
              <a:solidFill>
                <a:schemeClr val="tx1"/>
              </a:solidFill>
              <a:latin typeface="Calibri" panose="020F0502020204030204" pitchFamily="34" charset="0"/>
              <a:cs typeface="Calibri" panose="020F0502020204030204" pitchFamily="34" charset="0"/>
            </a:endParaRPr>
          </a:p>
          <a:p>
            <a:r>
              <a:rPr lang="fr-FR" sz="1800" dirty="0">
                <a:solidFill>
                  <a:srgbClr val="0070C0"/>
                </a:solidFill>
                <a:latin typeface="Calibri" panose="020F0502020204030204" pitchFamily="34" charset="0"/>
                <a:cs typeface="Calibri" panose="020F0502020204030204" pitchFamily="34" charset="0"/>
              </a:rPr>
              <a:t>Pour tout le module : Le patient peut revoir la slide, mettre en pause et afficher ou non les sous-titres.</a:t>
            </a:r>
          </a:p>
          <a:p>
            <a:pPr algn="l"/>
            <a:endParaRPr lang="fr-FR" sz="1800" dirty="0"/>
          </a:p>
          <a:p>
            <a:pPr algn="l"/>
            <a:endParaRPr lang="fr-FR" sz="1100" dirty="0"/>
          </a:p>
        </p:txBody>
      </p:sp>
      <p:sp>
        <p:nvSpPr>
          <p:cNvPr id="33" name="Espace réservé du texte 13">
            <a:extLst>
              <a:ext uri="{FF2B5EF4-FFF2-40B4-BE49-F238E27FC236}">
                <a16:creationId xmlns:a16="http://schemas.microsoft.com/office/drawing/2014/main" id="{E2A0B0B9-4ADF-449E-B88C-5F5CC527614D}"/>
              </a:ext>
            </a:extLst>
          </p:cNvPr>
          <p:cNvSpPr txBox="1">
            <a:spLocks/>
          </p:cNvSpPr>
          <p:nvPr/>
        </p:nvSpPr>
        <p:spPr>
          <a:xfrm>
            <a:off x="12334151" y="24731"/>
            <a:ext cx="5168824" cy="4407569"/>
          </a:xfrm>
          <a:prstGeom prst="rect">
            <a:avLst/>
          </a:prstGeom>
        </p:spPr>
        <p:style>
          <a:lnRef idx="2">
            <a:schemeClr val="accent2"/>
          </a:lnRef>
          <a:fillRef idx="1">
            <a:schemeClr val="lt1"/>
          </a:fillRef>
          <a:effectRef idx="0">
            <a:schemeClr val="accent2"/>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2000" dirty="0">
                <a:solidFill>
                  <a:schemeClr val="tx2"/>
                </a:solidFill>
                <a:latin typeface="Century Gothic" panose="020B0502020202020204" pitchFamily="34" charset="0"/>
              </a:rPr>
              <a:t>Commentaires Léa / Inès</a:t>
            </a:r>
          </a:p>
          <a:p>
            <a:pPr algn="ctr"/>
            <a:endParaRPr lang="fr-FR" sz="2000" dirty="0">
              <a:solidFill>
                <a:schemeClr val="tx2"/>
              </a:solidFill>
              <a:latin typeface="Century Gothic" panose="020B0502020202020204" pitchFamily="34" charset="0"/>
            </a:endParaRPr>
          </a:p>
          <a:p>
            <a:r>
              <a:rPr lang="fr-FR" sz="2000" dirty="0">
                <a:solidFill>
                  <a:schemeClr val="tx2"/>
                </a:solidFill>
                <a:latin typeface="Century Gothic" panose="020B0502020202020204" pitchFamily="34" charset="0"/>
              </a:rPr>
              <a:t>Sous chacune des flèches apparait le score obtenu pour chaque repas. Ce score est sous forme de pourcentage sur la journée en fonction des choix fait précédemment</a:t>
            </a:r>
            <a:endParaRPr lang="fr-FR" sz="2000" dirty="0">
              <a:solidFill>
                <a:schemeClr val="tx2"/>
              </a:solidFill>
            </a:endParaRPr>
          </a:p>
        </p:txBody>
      </p:sp>
      <p:sp>
        <p:nvSpPr>
          <p:cNvPr id="34" name="Espace réservé du texte 13">
            <a:extLst>
              <a:ext uri="{FF2B5EF4-FFF2-40B4-BE49-F238E27FC236}">
                <a16:creationId xmlns:a16="http://schemas.microsoft.com/office/drawing/2014/main" id="{C0AB06CE-6C30-4EB4-AD01-59B00071E75A}"/>
              </a:ext>
            </a:extLst>
          </p:cNvPr>
          <p:cNvSpPr txBox="1">
            <a:spLocks/>
          </p:cNvSpPr>
          <p:nvPr/>
        </p:nvSpPr>
        <p:spPr>
          <a:xfrm>
            <a:off x="12384951" y="5052085"/>
            <a:ext cx="5067224" cy="4131469"/>
          </a:xfrm>
          <a:prstGeom prst="rect">
            <a:avLst/>
          </a:prstGeom>
        </p:spPr>
        <p:style>
          <a:lnRef idx="2">
            <a:schemeClr val="accent2"/>
          </a:lnRef>
          <a:fillRef idx="1">
            <a:schemeClr val="lt1"/>
          </a:fillRef>
          <a:effectRef idx="0">
            <a:schemeClr val="accent2"/>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2000" dirty="0">
                <a:solidFill>
                  <a:schemeClr val="tx2"/>
                </a:solidFill>
                <a:latin typeface="Century Gothic" panose="020B0502020202020204" pitchFamily="34" charset="0"/>
              </a:rPr>
              <a:t>Commentaires Client</a:t>
            </a:r>
          </a:p>
          <a:p>
            <a:pPr algn="ctr"/>
            <a:endParaRPr lang="fr-FR" sz="2000" dirty="0">
              <a:solidFill>
                <a:schemeClr val="tx2"/>
              </a:solidFill>
              <a:latin typeface="Century Gothic" panose="020B0502020202020204" pitchFamily="34" charset="0"/>
            </a:endParaRPr>
          </a:p>
          <a:p>
            <a:endParaRPr lang="fr-FR" sz="1600" dirty="0">
              <a:solidFill>
                <a:schemeClr val="tx2"/>
              </a:solidFill>
            </a:endParaRPr>
          </a:p>
          <a:p>
            <a:endParaRPr lang="fr-FR" sz="1600" dirty="0">
              <a:solidFill>
                <a:schemeClr val="tx2"/>
              </a:solidFill>
              <a:latin typeface="Century Gothic" panose="020B0502020202020204" pitchFamily="34" charset="0"/>
            </a:endParaRPr>
          </a:p>
        </p:txBody>
      </p:sp>
      <p:sp>
        <p:nvSpPr>
          <p:cNvPr id="35" name="Espace réservé du texte 13">
            <a:extLst>
              <a:ext uri="{FF2B5EF4-FFF2-40B4-BE49-F238E27FC236}">
                <a16:creationId xmlns:a16="http://schemas.microsoft.com/office/drawing/2014/main" id="{2C3FB128-400C-4CA8-86BC-A30DD9C80FDB}"/>
              </a:ext>
            </a:extLst>
          </p:cNvPr>
          <p:cNvSpPr txBox="1">
            <a:spLocks/>
          </p:cNvSpPr>
          <p:nvPr/>
        </p:nvSpPr>
        <p:spPr>
          <a:xfrm>
            <a:off x="0" y="7123516"/>
            <a:ext cx="12192000" cy="3552807"/>
          </a:xfrm>
          <a:prstGeom prst="rect">
            <a:avLst/>
          </a:prstGeom>
        </p:spPr>
        <p:style>
          <a:lnRef idx="2">
            <a:schemeClr val="accent1"/>
          </a:lnRef>
          <a:fillRef idx="1">
            <a:schemeClr val="lt1"/>
          </a:fillRef>
          <a:effectRef idx="0">
            <a:schemeClr val="accent1"/>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r>
              <a:rPr lang="en-US" sz="2000" b="1" dirty="0" err="1"/>
              <a:t>Voix</a:t>
            </a:r>
            <a:r>
              <a:rPr lang="en-US" sz="2000" b="1" dirty="0"/>
              <a:t> off :</a:t>
            </a:r>
          </a:p>
          <a:p>
            <a:r>
              <a:rPr lang="en-US" sz="2000" dirty="0" err="1"/>
              <a:t>Voici</a:t>
            </a:r>
            <a:r>
              <a:rPr lang="en-US" sz="2000" dirty="0"/>
              <a:t> le </a:t>
            </a:r>
            <a:r>
              <a:rPr lang="en-US" sz="2000" dirty="0" err="1"/>
              <a:t>pourcentage</a:t>
            </a:r>
            <a:r>
              <a:rPr lang="en-US" sz="2000" dirty="0"/>
              <a:t> </a:t>
            </a:r>
            <a:r>
              <a:rPr lang="en-US" sz="2000" dirty="0" err="1"/>
              <a:t>d’équilibre</a:t>
            </a:r>
            <a:r>
              <a:rPr lang="en-US" sz="2000" dirty="0"/>
              <a:t> </a:t>
            </a:r>
            <a:r>
              <a:rPr lang="en-US" sz="2000" dirty="0" err="1"/>
              <a:t>alimentaire</a:t>
            </a:r>
            <a:r>
              <a:rPr lang="en-US" sz="2000" dirty="0"/>
              <a:t> sur les menus de la </a:t>
            </a:r>
            <a:r>
              <a:rPr lang="en-US" sz="2000" dirty="0" err="1"/>
              <a:t>journée</a:t>
            </a:r>
            <a:r>
              <a:rPr lang="en-US" sz="2000" dirty="0"/>
              <a:t>. </a:t>
            </a:r>
          </a:p>
        </p:txBody>
      </p:sp>
      <p:grpSp>
        <p:nvGrpSpPr>
          <p:cNvPr id="36" name="Groupe 35">
            <a:extLst>
              <a:ext uri="{FF2B5EF4-FFF2-40B4-BE49-F238E27FC236}">
                <a16:creationId xmlns:a16="http://schemas.microsoft.com/office/drawing/2014/main" id="{8C7A5E5B-6CEC-4449-8020-7D525A50DECE}"/>
              </a:ext>
            </a:extLst>
          </p:cNvPr>
          <p:cNvGrpSpPr/>
          <p:nvPr/>
        </p:nvGrpSpPr>
        <p:grpSpPr>
          <a:xfrm>
            <a:off x="3200934" y="938263"/>
            <a:ext cx="3509388" cy="1049655"/>
            <a:chOff x="8580566" y="1779904"/>
            <a:chExt cx="3509388" cy="1049655"/>
          </a:xfrm>
        </p:grpSpPr>
        <p:pic>
          <p:nvPicPr>
            <p:cNvPr id="37" name="Image 36">
              <a:extLst>
                <a:ext uri="{FF2B5EF4-FFF2-40B4-BE49-F238E27FC236}">
                  <a16:creationId xmlns:a16="http://schemas.microsoft.com/office/drawing/2014/main" id="{2CEB105D-0278-452E-B1C3-58D450DFB95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580566" y="1779904"/>
              <a:ext cx="3509388" cy="1049655"/>
            </a:xfrm>
            <a:prstGeom prst="rect">
              <a:avLst/>
            </a:prstGeom>
          </p:spPr>
        </p:pic>
        <p:sp>
          <p:nvSpPr>
            <p:cNvPr id="38" name="ZoneTexte 37">
              <a:extLst>
                <a:ext uri="{FF2B5EF4-FFF2-40B4-BE49-F238E27FC236}">
                  <a16:creationId xmlns:a16="http://schemas.microsoft.com/office/drawing/2014/main" id="{7F53FE64-E913-410A-AB15-13D7B29398CB}"/>
                </a:ext>
              </a:extLst>
            </p:cNvPr>
            <p:cNvSpPr txBox="1"/>
            <p:nvPr/>
          </p:nvSpPr>
          <p:spPr>
            <a:xfrm>
              <a:off x="8989874" y="2079434"/>
              <a:ext cx="2810149" cy="338554"/>
            </a:xfrm>
            <a:prstGeom prst="rect">
              <a:avLst/>
            </a:prstGeom>
            <a:noFill/>
          </p:spPr>
          <p:txBody>
            <a:bodyPr wrap="square" rtlCol="0">
              <a:spAutoFit/>
            </a:bodyPr>
            <a:lstStyle/>
            <a:p>
              <a:r>
                <a:rPr lang="fr-FR" sz="1600" dirty="0">
                  <a:solidFill>
                    <a:schemeClr val="bg1"/>
                  </a:solidFill>
                </a:rPr>
                <a:t>Petit déjeuner</a:t>
              </a:r>
              <a:endParaRPr lang="fr-FR" sz="1400" dirty="0">
                <a:solidFill>
                  <a:schemeClr val="bg1"/>
                </a:solidFill>
                <a:latin typeface="Work Sans Medium" panose="00000600000000000000" pitchFamily="2" charset="0"/>
              </a:endParaRPr>
            </a:p>
          </p:txBody>
        </p:sp>
      </p:grpSp>
      <p:grpSp>
        <p:nvGrpSpPr>
          <p:cNvPr id="39" name="Groupe 38">
            <a:extLst>
              <a:ext uri="{FF2B5EF4-FFF2-40B4-BE49-F238E27FC236}">
                <a16:creationId xmlns:a16="http://schemas.microsoft.com/office/drawing/2014/main" id="{98400F24-47B8-4E94-832D-13C2838D1836}"/>
              </a:ext>
            </a:extLst>
          </p:cNvPr>
          <p:cNvGrpSpPr/>
          <p:nvPr/>
        </p:nvGrpSpPr>
        <p:grpSpPr>
          <a:xfrm>
            <a:off x="5828015" y="1949223"/>
            <a:ext cx="3509388" cy="1049655"/>
            <a:chOff x="8580566" y="2790864"/>
            <a:chExt cx="3509388" cy="1049655"/>
          </a:xfrm>
        </p:grpSpPr>
        <p:pic>
          <p:nvPicPr>
            <p:cNvPr id="40" name="Image 39">
              <a:extLst>
                <a:ext uri="{FF2B5EF4-FFF2-40B4-BE49-F238E27FC236}">
                  <a16:creationId xmlns:a16="http://schemas.microsoft.com/office/drawing/2014/main" id="{F7BEB0B1-6A60-4D42-A1A3-A8DB019BD0A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580566" y="2790864"/>
              <a:ext cx="3509388" cy="1049655"/>
            </a:xfrm>
            <a:prstGeom prst="rect">
              <a:avLst/>
            </a:prstGeom>
          </p:spPr>
        </p:pic>
        <p:sp>
          <p:nvSpPr>
            <p:cNvPr id="41" name="ZoneTexte 40">
              <a:extLst>
                <a:ext uri="{FF2B5EF4-FFF2-40B4-BE49-F238E27FC236}">
                  <a16:creationId xmlns:a16="http://schemas.microsoft.com/office/drawing/2014/main" id="{EF929C60-A476-41BF-9204-CEB57498F8EE}"/>
                </a:ext>
              </a:extLst>
            </p:cNvPr>
            <p:cNvSpPr txBox="1"/>
            <p:nvPr/>
          </p:nvSpPr>
          <p:spPr>
            <a:xfrm>
              <a:off x="8989874" y="3090446"/>
              <a:ext cx="2810149" cy="338554"/>
            </a:xfrm>
            <a:prstGeom prst="rect">
              <a:avLst/>
            </a:prstGeom>
            <a:noFill/>
          </p:spPr>
          <p:txBody>
            <a:bodyPr wrap="square" rtlCol="0">
              <a:spAutoFit/>
            </a:bodyPr>
            <a:lstStyle/>
            <a:p>
              <a:r>
                <a:rPr lang="fr-FR" sz="1600" dirty="0">
                  <a:solidFill>
                    <a:schemeClr val="bg1"/>
                  </a:solidFill>
                </a:rPr>
                <a:t>Déjeuner</a:t>
              </a:r>
              <a:endParaRPr lang="fr-FR" sz="1400" dirty="0">
                <a:solidFill>
                  <a:schemeClr val="bg1"/>
                </a:solidFill>
                <a:latin typeface="Work Sans Medium" panose="00000600000000000000" pitchFamily="2" charset="0"/>
              </a:endParaRPr>
            </a:p>
          </p:txBody>
        </p:sp>
      </p:grpSp>
      <p:grpSp>
        <p:nvGrpSpPr>
          <p:cNvPr id="42" name="Groupe 41">
            <a:extLst>
              <a:ext uri="{FF2B5EF4-FFF2-40B4-BE49-F238E27FC236}">
                <a16:creationId xmlns:a16="http://schemas.microsoft.com/office/drawing/2014/main" id="{BE3BF445-1611-4C41-B86C-886FF8F603B2}"/>
              </a:ext>
            </a:extLst>
          </p:cNvPr>
          <p:cNvGrpSpPr/>
          <p:nvPr/>
        </p:nvGrpSpPr>
        <p:grpSpPr>
          <a:xfrm>
            <a:off x="8415549" y="3007572"/>
            <a:ext cx="3509388" cy="1049655"/>
            <a:chOff x="8580566" y="2790864"/>
            <a:chExt cx="3509388" cy="1049655"/>
          </a:xfrm>
        </p:grpSpPr>
        <p:pic>
          <p:nvPicPr>
            <p:cNvPr id="43" name="Image 42">
              <a:extLst>
                <a:ext uri="{FF2B5EF4-FFF2-40B4-BE49-F238E27FC236}">
                  <a16:creationId xmlns:a16="http://schemas.microsoft.com/office/drawing/2014/main" id="{58D164F5-5DED-4897-903E-F11B99D5CC1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580566" y="2790864"/>
              <a:ext cx="3509388" cy="1049655"/>
            </a:xfrm>
            <a:prstGeom prst="rect">
              <a:avLst/>
            </a:prstGeom>
          </p:spPr>
        </p:pic>
        <p:sp>
          <p:nvSpPr>
            <p:cNvPr id="44" name="ZoneTexte 43">
              <a:extLst>
                <a:ext uri="{FF2B5EF4-FFF2-40B4-BE49-F238E27FC236}">
                  <a16:creationId xmlns:a16="http://schemas.microsoft.com/office/drawing/2014/main" id="{C2AC3B8D-6FF2-4A78-A377-123244A844CE}"/>
                </a:ext>
              </a:extLst>
            </p:cNvPr>
            <p:cNvSpPr txBox="1"/>
            <p:nvPr/>
          </p:nvSpPr>
          <p:spPr>
            <a:xfrm>
              <a:off x="8989874" y="3090446"/>
              <a:ext cx="2810149" cy="338554"/>
            </a:xfrm>
            <a:prstGeom prst="rect">
              <a:avLst/>
            </a:prstGeom>
            <a:noFill/>
          </p:spPr>
          <p:txBody>
            <a:bodyPr wrap="square" rtlCol="0">
              <a:spAutoFit/>
            </a:bodyPr>
            <a:lstStyle/>
            <a:p>
              <a:r>
                <a:rPr lang="fr-FR" sz="1600" dirty="0">
                  <a:solidFill>
                    <a:schemeClr val="bg1"/>
                  </a:solidFill>
                </a:rPr>
                <a:t>Diner</a:t>
              </a:r>
              <a:endParaRPr lang="fr-FR" sz="1400" dirty="0">
                <a:solidFill>
                  <a:schemeClr val="bg1"/>
                </a:solidFill>
                <a:latin typeface="Work Sans Medium" panose="00000600000000000000" pitchFamily="2" charset="0"/>
              </a:endParaRPr>
            </a:p>
          </p:txBody>
        </p:sp>
      </p:grpSp>
      <p:pic>
        <p:nvPicPr>
          <p:cNvPr id="52" name="Picture 2">
            <a:extLst>
              <a:ext uri="{FF2B5EF4-FFF2-40B4-BE49-F238E27FC236}">
                <a16:creationId xmlns:a16="http://schemas.microsoft.com/office/drawing/2014/main" id="{6162BE74-FD2D-48C8-B665-7505A9DB233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rot="895513">
            <a:off x="9088117" y="1140835"/>
            <a:ext cx="2976884" cy="1854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8096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 calcmode="lin" valueType="num">
                                      <p:cBhvr>
                                        <p:cTn id="9" dur="1000" fill="hold"/>
                                        <p:tgtEl>
                                          <p:spTgt spid="15"/>
                                        </p:tgtEl>
                                        <p:attrNameLst>
                                          <p:attrName>style.rotation</p:attrName>
                                        </p:attrNameLst>
                                      </p:cBhvr>
                                      <p:tavLst>
                                        <p:tav tm="0">
                                          <p:val>
                                            <p:fltVal val="90"/>
                                          </p:val>
                                        </p:tav>
                                        <p:tav tm="100000">
                                          <p:val>
                                            <p:fltVal val="0"/>
                                          </p:val>
                                        </p:tav>
                                      </p:tavLst>
                                    </p:anim>
                                    <p:animEffect transition="in" filter="fade">
                                      <p:cBhvr>
                                        <p:cTn id="10" dur="1000"/>
                                        <p:tgtEl>
                                          <p:spTgt spid="15"/>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500"/>
                                        <p:tgtEl>
                                          <p:spTgt spid="18"/>
                                        </p:tgtEl>
                                      </p:cBhvr>
                                    </p:animEffect>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500"/>
                                        <p:tgtEl>
                                          <p:spTgt spid="19"/>
                                        </p:tgtEl>
                                      </p:cBhvr>
                                    </p:animEffect>
                                  </p:childTnLst>
                                </p:cTn>
                              </p:par>
                              <p:par>
                                <p:cTn id="19" presetID="31"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p:cTn id="21" dur="1000" fill="hold"/>
                                        <p:tgtEl>
                                          <p:spTgt spid="16"/>
                                        </p:tgtEl>
                                        <p:attrNameLst>
                                          <p:attrName>ppt_w</p:attrName>
                                        </p:attrNameLst>
                                      </p:cBhvr>
                                      <p:tavLst>
                                        <p:tav tm="0">
                                          <p:val>
                                            <p:fltVal val="0"/>
                                          </p:val>
                                        </p:tav>
                                        <p:tav tm="100000">
                                          <p:val>
                                            <p:strVal val="#ppt_w"/>
                                          </p:val>
                                        </p:tav>
                                      </p:tavLst>
                                    </p:anim>
                                    <p:anim calcmode="lin" valueType="num">
                                      <p:cBhvr>
                                        <p:cTn id="22" dur="1000" fill="hold"/>
                                        <p:tgtEl>
                                          <p:spTgt spid="16"/>
                                        </p:tgtEl>
                                        <p:attrNameLst>
                                          <p:attrName>ppt_h</p:attrName>
                                        </p:attrNameLst>
                                      </p:cBhvr>
                                      <p:tavLst>
                                        <p:tav tm="0">
                                          <p:val>
                                            <p:fltVal val="0"/>
                                          </p:val>
                                        </p:tav>
                                        <p:tav tm="100000">
                                          <p:val>
                                            <p:strVal val="#ppt_h"/>
                                          </p:val>
                                        </p:tav>
                                      </p:tavLst>
                                    </p:anim>
                                    <p:anim calcmode="lin" valueType="num">
                                      <p:cBhvr>
                                        <p:cTn id="23" dur="1000" fill="hold"/>
                                        <p:tgtEl>
                                          <p:spTgt spid="16"/>
                                        </p:tgtEl>
                                        <p:attrNameLst>
                                          <p:attrName>style.rotation</p:attrName>
                                        </p:attrNameLst>
                                      </p:cBhvr>
                                      <p:tavLst>
                                        <p:tav tm="0">
                                          <p:val>
                                            <p:fltVal val="90"/>
                                          </p:val>
                                        </p:tav>
                                        <p:tav tm="100000">
                                          <p:val>
                                            <p:fltVal val="0"/>
                                          </p:val>
                                        </p:tav>
                                      </p:tavLst>
                                    </p:anim>
                                    <p:animEffect transition="in" filter="fade">
                                      <p:cBhvr>
                                        <p:cTn id="24" dur="1000"/>
                                        <p:tgtEl>
                                          <p:spTgt spid="16"/>
                                        </p:tgtEl>
                                      </p:cBhvr>
                                    </p:animEffect>
                                  </p:childTnLst>
                                </p:cTn>
                              </p:par>
                            </p:childTnLst>
                          </p:cTn>
                        </p:par>
                        <p:par>
                          <p:cTn id="25" fill="hold">
                            <p:stCondLst>
                              <p:cond delay="2500"/>
                            </p:stCondLst>
                            <p:childTnLst>
                              <p:par>
                                <p:cTn id="26" presetID="31" presetClass="entr" presetSubtype="0" fill="hold" grpId="0" nodeType="after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p:cTn id="28" dur="1000" fill="hold"/>
                                        <p:tgtEl>
                                          <p:spTgt spid="17"/>
                                        </p:tgtEl>
                                        <p:attrNameLst>
                                          <p:attrName>ppt_w</p:attrName>
                                        </p:attrNameLst>
                                      </p:cBhvr>
                                      <p:tavLst>
                                        <p:tav tm="0">
                                          <p:val>
                                            <p:fltVal val="0"/>
                                          </p:val>
                                        </p:tav>
                                        <p:tav tm="100000">
                                          <p:val>
                                            <p:strVal val="#ppt_w"/>
                                          </p:val>
                                        </p:tav>
                                      </p:tavLst>
                                    </p:anim>
                                    <p:anim calcmode="lin" valueType="num">
                                      <p:cBhvr>
                                        <p:cTn id="29" dur="1000" fill="hold"/>
                                        <p:tgtEl>
                                          <p:spTgt spid="17"/>
                                        </p:tgtEl>
                                        <p:attrNameLst>
                                          <p:attrName>ppt_h</p:attrName>
                                        </p:attrNameLst>
                                      </p:cBhvr>
                                      <p:tavLst>
                                        <p:tav tm="0">
                                          <p:val>
                                            <p:fltVal val="0"/>
                                          </p:val>
                                        </p:tav>
                                        <p:tav tm="100000">
                                          <p:val>
                                            <p:strVal val="#ppt_h"/>
                                          </p:val>
                                        </p:tav>
                                      </p:tavLst>
                                    </p:anim>
                                    <p:anim calcmode="lin" valueType="num">
                                      <p:cBhvr>
                                        <p:cTn id="30" dur="1000" fill="hold"/>
                                        <p:tgtEl>
                                          <p:spTgt spid="17"/>
                                        </p:tgtEl>
                                        <p:attrNameLst>
                                          <p:attrName>style.rotation</p:attrName>
                                        </p:attrNameLst>
                                      </p:cBhvr>
                                      <p:tavLst>
                                        <p:tav tm="0">
                                          <p:val>
                                            <p:fltVal val="90"/>
                                          </p:val>
                                        </p:tav>
                                        <p:tav tm="100000">
                                          <p:val>
                                            <p:fltVal val="0"/>
                                          </p:val>
                                        </p:tav>
                                      </p:tavLst>
                                    </p:anim>
                                    <p:animEffect transition="in" filter="fade">
                                      <p:cBhvr>
                                        <p:cTn id="31" dur="1000"/>
                                        <p:tgtEl>
                                          <p:spTgt spid="17"/>
                                        </p:tgtEl>
                                      </p:cBhvr>
                                    </p:animEffect>
                                  </p:childTnLst>
                                </p:cTn>
                              </p:par>
                            </p:childTnLst>
                          </p:cTn>
                        </p:par>
                        <p:par>
                          <p:cTn id="32" fill="hold">
                            <p:stCondLst>
                              <p:cond delay="3500"/>
                            </p:stCondLst>
                            <p:childTnLst>
                              <p:par>
                                <p:cTn id="33" presetID="42" presetClass="entr" presetSubtype="0" fill="hold" nodeType="after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fade">
                                      <p:cBhvr>
                                        <p:cTn id="35" dur="1000"/>
                                        <p:tgtEl>
                                          <p:spTgt spid="36"/>
                                        </p:tgtEl>
                                      </p:cBhvr>
                                    </p:animEffect>
                                    <p:anim calcmode="lin" valueType="num">
                                      <p:cBhvr>
                                        <p:cTn id="36" dur="1000" fill="hold"/>
                                        <p:tgtEl>
                                          <p:spTgt spid="36"/>
                                        </p:tgtEl>
                                        <p:attrNameLst>
                                          <p:attrName>ppt_x</p:attrName>
                                        </p:attrNameLst>
                                      </p:cBhvr>
                                      <p:tavLst>
                                        <p:tav tm="0">
                                          <p:val>
                                            <p:strVal val="#ppt_x"/>
                                          </p:val>
                                        </p:tav>
                                        <p:tav tm="100000">
                                          <p:val>
                                            <p:strVal val="#ppt_x"/>
                                          </p:val>
                                        </p:tav>
                                      </p:tavLst>
                                    </p:anim>
                                    <p:anim calcmode="lin" valueType="num">
                                      <p:cBhvr>
                                        <p:cTn id="37" dur="1000" fill="hold"/>
                                        <p:tgtEl>
                                          <p:spTgt spid="36"/>
                                        </p:tgtEl>
                                        <p:attrNameLst>
                                          <p:attrName>ppt_y</p:attrName>
                                        </p:attrNameLst>
                                      </p:cBhvr>
                                      <p:tavLst>
                                        <p:tav tm="0">
                                          <p:val>
                                            <p:strVal val="#ppt_y+.1"/>
                                          </p:val>
                                        </p:tav>
                                        <p:tav tm="100000">
                                          <p:val>
                                            <p:strVal val="#ppt_y"/>
                                          </p:val>
                                        </p:tav>
                                      </p:tavLst>
                                    </p:anim>
                                  </p:childTnLst>
                                </p:cTn>
                              </p:par>
                            </p:childTnLst>
                          </p:cTn>
                        </p:par>
                        <p:par>
                          <p:cTn id="38" fill="hold">
                            <p:stCondLst>
                              <p:cond delay="4500"/>
                            </p:stCondLst>
                            <p:childTnLst>
                              <p:par>
                                <p:cTn id="39" presetID="42" presetClass="entr" presetSubtype="0" fill="hold" nodeType="afterEffect">
                                  <p:stCondLst>
                                    <p:cond delay="0"/>
                                  </p:stCondLst>
                                  <p:childTnLst>
                                    <p:set>
                                      <p:cBhvr>
                                        <p:cTn id="40" dur="1" fill="hold">
                                          <p:stCondLst>
                                            <p:cond delay="0"/>
                                          </p:stCondLst>
                                        </p:cTn>
                                        <p:tgtEl>
                                          <p:spTgt spid="39"/>
                                        </p:tgtEl>
                                        <p:attrNameLst>
                                          <p:attrName>style.visibility</p:attrName>
                                        </p:attrNameLst>
                                      </p:cBhvr>
                                      <p:to>
                                        <p:strVal val="visible"/>
                                      </p:to>
                                    </p:set>
                                    <p:animEffect transition="in" filter="fade">
                                      <p:cBhvr>
                                        <p:cTn id="41" dur="1000"/>
                                        <p:tgtEl>
                                          <p:spTgt spid="39"/>
                                        </p:tgtEl>
                                      </p:cBhvr>
                                    </p:animEffect>
                                    <p:anim calcmode="lin" valueType="num">
                                      <p:cBhvr>
                                        <p:cTn id="42" dur="1000" fill="hold"/>
                                        <p:tgtEl>
                                          <p:spTgt spid="39"/>
                                        </p:tgtEl>
                                        <p:attrNameLst>
                                          <p:attrName>ppt_x</p:attrName>
                                        </p:attrNameLst>
                                      </p:cBhvr>
                                      <p:tavLst>
                                        <p:tav tm="0">
                                          <p:val>
                                            <p:strVal val="#ppt_x"/>
                                          </p:val>
                                        </p:tav>
                                        <p:tav tm="100000">
                                          <p:val>
                                            <p:strVal val="#ppt_x"/>
                                          </p:val>
                                        </p:tav>
                                      </p:tavLst>
                                    </p:anim>
                                    <p:anim calcmode="lin" valueType="num">
                                      <p:cBhvr>
                                        <p:cTn id="43" dur="1000" fill="hold"/>
                                        <p:tgtEl>
                                          <p:spTgt spid="39"/>
                                        </p:tgtEl>
                                        <p:attrNameLst>
                                          <p:attrName>ppt_y</p:attrName>
                                        </p:attrNameLst>
                                      </p:cBhvr>
                                      <p:tavLst>
                                        <p:tav tm="0">
                                          <p:val>
                                            <p:strVal val="#ppt_y+.1"/>
                                          </p:val>
                                        </p:tav>
                                        <p:tav tm="100000">
                                          <p:val>
                                            <p:strVal val="#ppt_y"/>
                                          </p:val>
                                        </p:tav>
                                      </p:tavLst>
                                    </p:anim>
                                  </p:childTnLst>
                                </p:cTn>
                              </p:par>
                            </p:childTnLst>
                          </p:cTn>
                        </p:par>
                        <p:par>
                          <p:cTn id="44" fill="hold">
                            <p:stCondLst>
                              <p:cond delay="5500"/>
                            </p:stCondLst>
                            <p:childTnLst>
                              <p:par>
                                <p:cTn id="45" presetID="42" presetClass="entr" presetSubtype="0" fill="hold" nodeType="afterEffect">
                                  <p:stCondLst>
                                    <p:cond delay="0"/>
                                  </p:stCondLst>
                                  <p:childTnLst>
                                    <p:set>
                                      <p:cBhvr>
                                        <p:cTn id="46" dur="1" fill="hold">
                                          <p:stCondLst>
                                            <p:cond delay="0"/>
                                          </p:stCondLst>
                                        </p:cTn>
                                        <p:tgtEl>
                                          <p:spTgt spid="42"/>
                                        </p:tgtEl>
                                        <p:attrNameLst>
                                          <p:attrName>style.visibility</p:attrName>
                                        </p:attrNameLst>
                                      </p:cBhvr>
                                      <p:to>
                                        <p:strVal val="visible"/>
                                      </p:to>
                                    </p:set>
                                    <p:animEffect transition="in" filter="fade">
                                      <p:cBhvr>
                                        <p:cTn id="47" dur="1000"/>
                                        <p:tgtEl>
                                          <p:spTgt spid="42"/>
                                        </p:tgtEl>
                                      </p:cBhvr>
                                    </p:animEffect>
                                    <p:anim calcmode="lin" valueType="num">
                                      <p:cBhvr>
                                        <p:cTn id="48" dur="1000" fill="hold"/>
                                        <p:tgtEl>
                                          <p:spTgt spid="42"/>
                                        </p:tgtEl>
                                        <p:attrNameLst>
                                          <p:attrName>ppt_x</p:attrName>
                                        </p:attrNameLst>
                                      </p:cBhvr>
                                      <p:tavLst>
                                        <p:tav tm="0">
                                          <p:val>
                                            <p:strVal val="#ppt_x"/>
                                          </p:val>
                                        </p:tav>
                                        <p:tav tm="100000">
                                          <p:val>
                                            <p:strVal val="#ppt_x"/>
                                          </p:val>
                                        </p:tav>
                                      </p:tavLst>
                                    </p:anim>
                                    <p:anim calcmode="lin" valueType="num">
                                      <p:cBhvr>
                                        <p:cTn id="49"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p:bldP spid="1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Rectangle : coins arrondis 50">
            <a:extLst>
              <a:ext uri="{FF2B5EF4-FFF2-40B4-BE49-F238E27FC236}">
                <a16:creationId xmlns:a16="http://schemas.microsoft.com/office/drawing/2014/main" id="{FC945CDA-025E-4E47-8251-BD9AEA556349}"/>
              </a:ext>
            </a:extLst>
          </p:cNvPr>
          <p:cNvSpPr/>
          <p:nvPr/>
        </p:nvSpPr>
        <p:spPr>
          <a:xfrm>
            <a:off x="8654588" y="3594399"/>
            <a:ext cx="2980418" cy="2518695"/>
          </a:xfrm>
          <a:prstGeom prst="roundRect">
            <a:avLst>
              <a:gd name="adj" fmla="val 790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0" name="Rectangle : coins arrondis 49">
            <a:extLst>
              <a:ext uri="{FF2B5EF4-FFF2-40B4-BE49-F238E27FC236}">
                <a16:creationId xmlns:a16="http://schemas.microsoft.com/office/drawing/2014/main" id="{4B25A97C-DFE1-4640-B75F-C3DD38115677}"/>
              </a:ext>
            </a:extLst>
          </p:cNvPr>
          <p:cNvSpPr/>
          <p:nvPr/>
        </p:nvSpPr>
        <p:spPr>
          <a:xfrm>
            <a:off x="6010475" y="2613372"/>
            <a:ext cx="2980418" cy="2518695"/>
          </a:xfrm>
          <a:prstGeom prst="roundRect">
            <a:avLst>
              <a:gd name="adj" fmla="val 790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9" name="Rectangle : coins arrondis 48">
            <a:extLst>
              <a:ext uri="{FF2B5EF4-FFF2-40B4-BE49-F238E27FC236}">
                <a16:creationId xmlns:a16="http://schemas.microsoft.com/office/drawing/2014/main" id="{5875F3C8-0CA7-44EE-8DCB-DD4D76222BBD}"/>
              </a:ext>
            </a:extLst>
          </p:cNvPr>
          <p:cNvSpPr/>
          <p:nvPr/>
        </p:nvSpPr>
        <p:spPr>
          <a:xfrm>
            <a:off x="3413298" y="1604476"/>
            <a:ext cx="2980418" cy="2518695"/>
          </a:xfrm>
          <a:prstGeom prst="roundRect">
            <a:avLst>
              <a:gd name="adj" fmla="val 790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7" name="Image 6">
            <a:extLst>
              <a:ext uri="{FF2B5EF4-FFF2-40B4-BE49-F238E27FC236}">
                <a16:creationId xmlns:a16="http://schemas.microsoft.com/office/drawing/2014/main" id="{10747708-A996-4B77-BA08-CFD06BA96A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667" y="6281189"/>
            <a:ext cx="1456724" cy="419842"/>
          </a:xfrm>
          <a:prstGeom prst="rect">
            <a:avLst/>
          </a:prstGeom>
        </p:spPr>
      </p:pic>
      <p:pic>
        <p:nvPicPr>
          <p:cNvPr id="9" name="Image 8">
            <a:extLst>
              <a:ext uri="{FF2B5EF4-FFF2-40B4-BE49-F238E27FC236}">
                <a16:creationId xmlns:a16="http://schemas.microsoft.com/office/drawing/2014/main" id="{8EE5A1DC-CDB7-4416-90A1-99DC152BFF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99420" y="6282287"/>
            <a:ext cx="1452913" cy="418743"/>
          </a:xfrm>
          <a:prstGeom prst="rect">
            <a:avLst/>
          </a:prstGeom>
        </p:spPr>
      </p:pic>
      <p:pic>
        <p:nvPicPr>
          <p:cNvPr id="10" name="Image 9">
            <a:extLst>
              <a:ext uri="{FF2B5EF4-FFF2-40B4-BE49-F238E27FC236}">
                <a16:creationId xmlns:a16="http://schemas.microsoft.com/office/drawing/2014/main" id="{45584A95-C541-48A0-BEBA-9B42E46BF1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56961" y="170181"/>
            <a:ext cx="823359" cy="342010"/>
          </a:xfrm>
          <a:prstGeom prst="rect">
            <a:avLst/>
          </a:prstGeom>
        </p:spPr>
      </p:pic>
      <p:pic>
        <p:nvPicPr>
          <p:cNvPr id="11" name="Image 10">
            <a:extLst>
              <a:ext uri="{FF2B5EF4-FFF2-40B4-BE49-F238E27FC236}">
                <a16:creationId xmlns:a16="http://schemas.microsoft.com/office/drawing/2014/main" id="{BCD8DF88-6F52-4CB8-9B4E-78DF537A41B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35260" y="162561"/>
            <a:ext cx="59689" cy="366661"/>
          </a:xfrm>
          <a:prstGeom prst="rect">
            <a:avLst/>
          </a:prstGeom>
        </p:spPr>
      </p:pic>
      <p:pic>
        <p:nvPicPr>
          <p:cNvPr id="12" name="Image 11">
            <a:extLst>
              <a:ext uri="{FF2B5EF4-FFF2-40B4-BE49-F238E27FC236}">
                <a16:creationId xmlns:a16="http://schemas.microsoft.com/office/drawing/2014/main" id="{4A594A96-9474-4B6B-A4D4-12BF36D5C78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576559" y="170181"/>
            <a:ext cx="263526" cy="353510"/>
          </a:xfrm>
          <a:prstGeom prst="rect">
            <a:avLst/>
          </a:prstGeom>
        </p:spPr>
      </p:pic>
      <p:pic>
        <p:nvPicPr>
          <p:cNvPr id="13" name="Image 12">
            <a:extLst>
              <a:ext uri="{FF2B5EF4-FFF2-40B4-BE49-F238E27FC236}">
                <a16:creationId xmlns:a16="http://schemas.microsoft.com/office/drawing/2014/main" id="{4B30D668-CF9E-4971-A17B-2C3EBD0D5D5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036935" y="186690"/>
            <a:ext cx="325501" cy="325501"/>
          </a:xfrm>
          <a:prstGeom prst="rect">
            <a:avLst/>
          </a:prstGeom>
        </p:spPr>
      </p:pic>
      <p:pic>
        <p:nvPicPr>
          <p:cNvPr id="14" name="Image 13">
            <a:extLst>
              <a:ext uri="{FF2B5EF4-FFF2-40B4-BE49-F238E27FC236}">
                <a16:creationId xmlns:a16="http://schemas.microsoft.com/office/drawing/2014/main" id="{0C4F27B8-8FEE-4970-8F93-0392782DE34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736705" y="222631"/>
            <a:ext cx="246444" cy="240283"/>
          </a:xfrm>
          <a:prstGeom prst="rect">
            <a:avLst/>
          </a:prstGeom>
        </p:spPr>
      </p:pic>
      <p:sp>
        <p:nvSpPr>
          <p:cNvPr id="15" name="Rectangle : coins arrondis 14">
            <a:extLst>
              <a:ext uri="{FF2B5EF4-FFF2-40B4-BE49-F238E27FC236}">
                <a16:creationId xmlns:a16="http://schemas.microsoft.com/office/drawing/2014/main" id="{5A7E4AE8-ACB7-4A01-84D2-3BD7F933E283}"/>
              </a:ext>
            </a:extLst>
          </p:cNvPr>
          <p:cNvSpPr/>
          <p:nvPr/>
        </p:nvSpPr>
        <p:spPr>
          <a:xfrm rot="2362016">
            <a:off x="2982504" y="-167560"/>
            <a:ext cx="705962" cy="705962"/>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 coins arrondis 15">
            <a:extLst>
              <a:ext uri="{FF2B5EF4-FFF2-40B4-BE49-F238E27FC236}">
                <a16:creationId xmlns:a16="http://schemas.microsoft.com/office/drawing/2014/main" id="{068D4D8E-3BEE-4A32-8263-0CC061C14156}"/>
              </a:ext>
            </a:extLst>
          </p:cNvPr>
          <p:cNvSpPr/>
          <p:nvPr/>
        </p:nvSpPr>
        <p:spPr>
          <a:xfrm rot="1018881">
            <a:off x="2367082" y="5268756"/>
            <a:ext cx="419507" cy="419507"/>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 coins arrondis 16">
            <a:extLst>
              <a:ext uri="{FF2B5EF4-FFF2-40B4-BE49-F238E27FC236}">
                <a16:creationId xmlns:a16="http://schemas.microsoft.com/office/drawing/2014/main" id="{CB2C8708-6A36-41BA-AAD9-6A693BC1F2FD}"/>
              </a:ext>
            </a:extLst>
          </p:cNvPr>
          <p:cNvSpPr/>
          <p:nvPr/>
        </p:nvSpPr>
        <p:spPr>
          <a:xfrm rot="21091630">
            <a:off x="1363780" y="5631500"/>
            <a:ext cx="217757" cy="217757"/>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ZoneTexte 17">
            <a:extLst>
              <a:ext uri="{FF2B5EF4-FFF2-40B4-BE49-F238E27FC236}">
                <a16:creationId xmlns:a16="http://schemas.microsoft.com/office/drawing/2014/main" id="{4B25F560-2700-45C3-B5AF-14999165AEAD}"/>
              </a:ext>
            </a:extLst>
          </p:cNvPr>
          <p:cNvSpPr txBox="1"/>
          <p:nvPr/>
        </p:nvSpPr>
        <p:spPr>
          <a:xfrm>
            <a:off x="616632" y="1354137"/>
            <a:ext cx="2483339" cy="913070"/>
          </a:xfrm>
          <a:prstGeom prst="rect">
            <a:avLst/>
          </a:prstGeom>
          <a:noFill/>
        </p:spPr>
        <p:txBody>
          <a:bodyPr wrap="square" rtlCol="0">
            <a:spAutoFit/>
          </a:bodyPr>
          <a:lstStyle/>
          <a:p>
            <a:pPr>
              <a:lnSpc>
                <a:spcPts val="3200"/>
              </a:lnSpc>
            </a:pPr>
            <a:r>
              <a:rPr lang="fr-FR" sz="3000" dirty="0">
                <a:solidFill>
                  <a:srgbClr val="171C6A"/>
                </a:solidFill>
                <a:latin typeface="Work Sans SemiBold" panose="00000700000000000000" pitchFamily="2" charset="0"/>
              </a:rPr>
              <a:t>Des menus équilibrés</a:t>
            </a:r>
          </a:p>
        </p:txBody>
      </p:sp>
      <p:sp>
        <p:nvSpPr>
          <p:cNvPr id="19" name="ZoneTexte 18">
            <a:extLst>
              <a:ext uri="{FF2B5EF4-FFF2-40B4-BE49-F238E27FC236}">
                <a16:creationId xmlns:a16="http://schemas.microsoft.com/office/drawing/2014/main" id="{B1C90875-398F-475A-9D74-6C5FCC1C0B13}"/>
              </a:ext>
            </a:extLst>
          </p:cNvPr>
          <p:cNvSpPr txBox="1"/>
          <p:nvPr/>
        </p:nvSpPr>
        <p:spPr>
          <a:xfrm>
            <a:off x="616632" y="2944961"/>
            <a:ext cx="2810149" cy="584775"/>
          </a:xfrm>
          <a:prstGeom prst="rect">
            <a:avLst/>
          </a:prstGeom>
          <a:noFill/>
        </p:spPr>
        <p:txBody>
          <a:bodyPr wrap="square" rtlCol="0">
            <a:spAutoFit/>
          </a:bodyPr>
          <a:lstStyle/>
          <a:p>
            <a:r>
              <a:rPr lang="fr-FR" sz="1600" dirty="0"/>
              <a:t>Voici des exemples de menus équilibrés sur une journée.</a:t>
            </a:r>
            <a:endParaRPr lang="fr-FR" sz="1400" dirty="0">
              <a:solidFill>
                <a:srgbClr val="171C6A"/>
              </a:solidFill>
              <a:latin typeface="Work Sans Medium" panose="00000600000000000000" pitchFamily="2" charset="0"/>
            </a:endParaRPr>
          </a:p>
        </p:txBody>
      </p:sp>
      <p:sp>
        <p:nvSpPr>
          <p:cNvPr id="31" name="Espace réservé du texte 13">
            <a:extLst>
              <a:ext uri="{FF2B5EF4-FFF2-40B4-BE49-F238E27FC236}">
                <a16:creationId xmlns:a16="http://schemas.microsoft.com/office/drawing/2014/main" id="{BB8DFBF7-18E2-4326-A185-5D3949ECB4B1}"/>
              </a:ext>
            </a:extLst>
          </p:cNvPr>
          <p:cNvSpPr txBox="1">
            <a:spLocks/>
          </p:cNvSpPr>
          <p:nvPr/>
        </p:nvSpPr>
        <p:spPr>
          <a:xfrm>
            <a:off x="-5461668" y="-668"/>
            <a:ext cx="5334672" cy="717110"/>
          </a:xfrm>
          <a:prstGeom prst="rect">
            <a:avLst/>
          </a:prstGeom>
        </p:spPr>
        <p:style>
          <a:lnRef idx="2">
            <a:schemeClr val="accent1"/>
          </a:lnRef>
          <a:fillRef idx="1">
            <a:schemeClr val="lt1"/>
          </a:fillRef>
          <a:effectRef idx="0">
            <a:schemeClr val="accent1"/>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marL="0" indent="0">
              <a:buNone/>
            </a:pPr>
            <a:r>
              <a:rPr lang="fr-FR" sz="2000" dirty="0"/>
              <a:t>Scène 19</a:t>
            </a:r>
          </a:p>
          <a:p>
            <a:pPr marL="0" indent="0">
              <a:buNone/>
            </a:pPr>
            <a:endParaRPr lang="fr-FR" sz="2000" dirty="0"/>
          </a:p>
        </p:txBody>
      </p:sp>
      <p:sp>
        <p:nvSpPr>
          <p:cNvPr id="32" name="Espace réservé du texte 12">
            <a:extLst>
              <a:ext uri="{FF2B5EF4-FFF2-40B4-BE49-F238E27FC236}">
                <a16:creationId xmlns:a16="http://schemas.microsoft.com/office/drawing/2014/main" id="{96CF4625-51DB-4388-BCA6-EF9BC7B71FB7}"/>
              </a:ext>
            </a:extLst>
          </p:cNvPr>
          <p:cNvSpPr txBox="1">
            <a:spLocks/>
          </p:cNvSpPr>
          <p:nvPr/>
        </p:nvSpPr>
        <p:spPr>
          <a:xfrm>
            <a:off x="-5473700" y="838199"/>
            <a:ext cx="5309272" cy="8362829"/>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t"/>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1800" dirty="0">
                <a:solidFill>
                  <a:schemeClr val="tx2"/>
                </a:solidFill>
                <a:latin typeface="Century Gothic" panose="020B0502020202020204" pitchFamily="34" charset="0"/>
              </a:rPr>
              <a:t>Spécification de la vue</a:t>
            </a:r>
          </a:p>
          <a:p>
            <a:pPr marL="171450" indent="-171450" algn="l">
              <a:buFont typeface="Wingdings" panose="05000000000000000000" pitchFamily="2" charset="2"/>
              <a:buChar char="Ø"/>
            </a:pPr>
            <a:endParaRPr lang="fr-FR" sz="2400" dirty="0">
              <a:solidFill>
                <a:schemeClr val="tx2"/>
              </a:solidFill>
            </a:endParaRPr>
          </a:p>
          <a:p>
            <a:pPr marL="171450" indent="-171450" algn="l">
              <a:buFont typeface="Wingdings" panose="05000000000000000000" pitchFamily="2" charset="2"/>
              <a:buChar char="Ø"/>
            </a:pPr>
            <a:r>
              <a:rPr lang="fr-FR" sz="1800" dirty="0">
                <a:solidFill>
                  <a:schemeClr val="tx1"/>
                </a:solidFill>
                <a:latin typeface="Alstom" panose="02000503020000020004" pitchFamily="2" charset="0"/>
              </a:rPr>
              <a:t>  </a:t>
            </a:r>
            <a:r>
              <a:rPr lang="fr-FR" sz="2000" dirty="0">
                <a:solidFill>
                  <a:schemeClr val="tx1"/>
                </a:solidFill>
                <a:latin typeface="Calibri" panose="020F0502020204030204" pitchFamily="34" charset="0"/>
                <a:cs typeface="Calibri" panose="020F0502020204030204" pitchFamily="34" charset="0"/>
              </a:rPr>
              <a:t>Nom de la vue « type » :</a:t>
            </a:r>
          </a:p>
          <a:p>
            <a:pPr algn="l"/>
            <a:r>
              <a:rPr lang="fr-FR" sz="2000" dirty="0">
                <a:solidFill>
                  <a:schemeClr val="tx1"/>
                </a:solidFill>
                <a:latin typeface="Calibri" panose="020F0502020204030204" pitchFamily="34" charset="0"/>
                <a:cs typeface="Calibri" panose="020F0502020204030204" pitchFamily="34" charset="0"/>
              </a:rPr>
              <a:t>Des menus équilibrés</a:t>
            </a:r>
          </a:p>
          <a:p>
            <a:pPr algn="l"/>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Objectif / message principal de cette vue :</a:t>
            </a:r>
          </a:p>
          <a:p>
            <a:pPr algn="l"/>
            <a:r>
              <a:rPr lang="fr-FR" sz="2000" dirty="0">
                <a:solidFill>
                  <a:schemeClr val="tx1"/>
                </a:solidFill>
                <a:latin typeface="Calibri" panose="020F0502020204030204" pitchFamily="34" charset="0"/>
                <a:cs typeface="Calibri" panose="020F0502020204030204" pitchFamily="34" charset="0"/>
              </a:rPr>
              <a:t>Exemples de menus équilibrés sur une journée.</a:t>
            </a:r>
          </a:p>
          <a:p>
            <a:pPr marL="285750" indent="-285750" algn="l">
              <a:buFont typeface="Wingdings" panose="05000000000000000000" pitchFamily="2" charset="2"/>
              <a:buChar char="Ø"/>
            </a:pPr>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Document / média de référence :</a:t>
            </a:r>
          </a:p>
          <a:p>
            <a:r>
              <a:rPr lang="fr-FR" sz="1800" dirty="0">
                <a:solidFill>
                  <a:schemeClr val="tx1"/>
                </a:solidFill>
                <a:latin typeface="Calibri" panose="020F0502020204030204" pitchFamily="34" charset="0"/>
                <a:cs typeface="Calibri" panose="020F0502020204030204" pitchFamily="34" charset="0"/>
              </a:rPr>
              <a:t>Charte graphique</a:t>
            </a:r>
          </a:p>
          <a:p>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Description de l'animation :</a:t>
            </a:r>
            <a:endParaRPr lang="en-US" sz="2000" b="1" dirty="0">
              <a:solidFill>
                <a:schemeClr val="tx1"/>
              </a:solidFill>
            </a:endParaRPr>
          </a:p>
          <a:p>
            <a:pPr algn="l"/>
            <a:r>
              <a:rPr lang="fr-FR" sz="1800" dirty="0">
                <a:solidFill>
                  <a:schemeClr val="tx1"/>
                </a:solidFill>
                <a:latin typeface="Calibri" panose="020F0502020204030204" pitchFamily="34" charset="0"/>
                <a:cs typeface="Calibri" panose="020F0502020204030204" pitchFamily="34" charset="0"/>
              </a:rPr>
              <a:t>Affichage synchronisée avec la voix-off.</a:t>
            </a:r>
          </a:p>
          <a:p>
            <a:pPr algn="l"/>
            <a:r>
              <a:rPr lang="fr-FR" sz="1800" dirty="0">
                <a:solidFill>
                  <a:schemeClr val="tx1"/>
                </a:solidFill>
                <a:latin typeface="Calibri" panose="020F0502020204030204" pitchFamily="34" charset="0"/>
                <a:cs typeface="Calibri" panose="020F0502020204030204" pitchFamily="34" charset="0"/>
              </a:rPr>
              <a:t>1 : Entrée du titre de la gauche vers la droite.</a:t>
            </a:r>
          </a:p>
          <a:p>
            <a:pPr algn="l"/>
            <a:r>
              <a:rPr lang="fr-FR" sz="1800" dirty="0">
                <a:solidFill>
                  <a:schemeClr val="tx1"/>
                </a:solidFill>
                <a:latin typeface="Calibri" panose="020F0502020204030204" pitchFamily="34" charset="0"/>
                <a:cs typeface="Calibri" panose="020F0502020204030204" pitchFamily="34" charset="0"/>
              </a:rPr>
              <a:t>2 : Entrée de l’image de la droite vers la gauche.</a:t>
            </a:r>
          </a:p>
          <a:p>
            <a:pPr algn="l"/>
            <a:endParaRPr lang="fr-FR" sz="2000" dirty="0">
              <a:solidFill>
                <a:schemeClr val="tx1"/>
              </a:solidFill>
              <a:latin typeface="Calibri" panose="020F0502020204030204" pitchFamily="34" charset="0"/>
              <a:cs typeface="Calibri" panose="020F0502020204030204" pitchFamily="34" charset="0"/>
            </a:endParaRPr>
          </a:p>
          <a:p>
            <a:r>
              <a:rPr lang="fr-FR" sz="1800" dirty="0">
                <a:solidFill>
                  <a:srgbClr val="0070C0"/>
                </a:solidFill>
                <a:latin typeface="Calibri" panose="020F0502020204030204" pitchFamily="34" charset="0"/>
                <a:cs typeface="Calibri" panose="020F0502020204030204" pitchFamily="34" charset="0"/>
              </a:rPr>
              <a:t>Pour tout le module : Le patient peut revoir la slide, mettre en pause et afficher ou non les sous-titres.</a:t>
            </a:r>
          </a:p>
          <a:p>
            <a:pPr algn="l"/>
            <a:endParaRPr lang="fr-FR" sz="1800" dirty="0"/>
          </a:p>
          <a:p>
            <a:pPr algn="l"/>
            <a:endParaRPr lang="fr-FR" sz="1100" dirty="0"/>
          </a:p>
        </p:txBody>
      </p:sp>
      <p:sp>
        <p:nvSpPr>
          <p:cNvPr id="33" name="Espace réservé du texte 13">
            <a:extLst>
              <a:ext uri="{FF2B5EF4-FFF2-40B4-BE49-F238E27FC236}">
                <a16:creationId xmlns:a16="http://schemas.microsoft.com/office/drawing/2014/main" id="{E2A0B0B9-4ADF-449E-B88C-5F5CC527614D}"/>
              </a:ext>
            </a:extLst>
          </p:cNvPr>
          <p:cNvSpPr txBox="1">
            <a:spLocks/>
          </p:cNvSpPr>
          <p:nvPr/>
        </p:nvSpPr>
        <p:spPr>
          <a:xfrm>
            <a:off x="12334150" y="24731"/>
            <a:ext cx="9837509" cy="7461919"/>
          </a:xfrm>
          <a:prstGeom prst="rect">
            <a:avLst/>
          </a:prstGeom>
        </p:spPr>
        <p:style>
          <a:lnRef idx="2">
            <a:schemeClr val="accent2"/>
          </a:lnRef>
          <a:fillRef idx="1">
            <a:schemeClr val="lt1"/>
          </a:fillRef>
          <a:effectRef idx="0">
            <a:schemeClr val="accent2"/>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2000" dirty="0">
                <a:solidFill>
                  <a:schemeClr val="tx2"/>
                </a:solidFill>
                <a:latin typeface="Century Gothic" panose="020B0502020202020204" pitchFamily="34" charset="0"/>
              </a:rPr>
              <a:t>Commentaires Léa / Inès</a:t>
            </a:r>
          </a:p>
          <a:p>
            <a:pPr algn="ctr"/>
            <a:endParaRPr lang="fr-FR" sz="2000" dirty="0">
              <a:solidFill>
                <a:schemeClr val="tx2"/>
              </a:solidFill>
              <a:latin typeface="Century Gothic" panose="020B0502020202020204" pitchFamily="34" charset="0"/>
            </a:endParaRPr>
          </a:p>
          <a:p>
            <a:r>
              <a:rPr lang="fr-FR" sz="2000" dirty="0">
                <a:solidFill>
                  <a:schemeClr val="tx2"/>
                </a:solidFill>
                <a:latin typeface="Century Gothic" panose="020B0502020202020204" pitchFamily="34" charset="0"/>
              </a:rPr>
              <a:t>Ajouter le site « fabrique à menus » en accès téléchargeable</a:t>
            </a:r>
          </a:p>
          <a:p>
            <a:r>
              <a:rPr lang="fr-FR" sz="2000" dirty="0">
                <a:solidFill>
                  <a:schemeClr val="tx2"/>
                </a:solidFill>
                <a:latin typeface="Century Gothic" panose="020B0502020202020204" pitchFamily="34" charset="0"/>
              </a:rPr>
              <a:t>Petit déjeuner :</a:t>
            </a:r>
          </a:p>
          <a:p>
            <a:endParaRPr lang="fr-FR" sz="2000" dirty="0">
              <a:solidFill>
                <a:schemeClr val="tx2"/>
              </a:solidFill>
              <a:latin typeface="Century Gothic" panose="020B0502020202020204" pitchFamily="34" charset="0"/>
            </a:endParaRPr>
          </a:p>
          <a:p>
            <a:r>
              <a:rPr lang="fr-FR" sz="2000" dirty="0">
                <a:solidFill>
                  <a:schemeClr val="tx2"/>
                </a:solidFill>
                <a:latin typeface="Century Gothic" panose="020B0502020202020204" pitchFamily="34" charset="0"/>
              </a:rPr>
              <a:t>1 ou 2 œufs à la coque, du thé vert, un kiwi, des amandes, du muesli</a:t>
            </a:r>
          </a:p>
          <a:p>
            <a:endParaRPr lang="fr-FR" sz="2000" dirty="0">
              <a:solidFill>
                <a:schemeClr val="tx2"/>
              </a:solidFill>
              <a:latin typeface="Century Gothic" panose="020B0502020202020204" pitchFamily="34" charset="0"/>
            </a:endParaRPr>
          </a:p>
          <a:p>
            <a:endParaRPr lang="fr-FR" sz="2000" dirty="0">
              <a:solidFill>
                <a:schemeClr val="tx2"/>
              </a:solidFill>
              <a:latin typeface="Century Gothic" panose="020B0502020202020204" pitchFamily="34" charset="0"/>
            </a:endParaRPr>
          </a:p>
          <a:p>
            <a:r>
              <a:rPr lang="fr-FR" sz="2000" dirty="0">
                <a:solidFill>
                  <a:schemeClr val="tx2"/>
                </a:solidFill>
                <a:latin typeface="Century Gothic" panose="020B0502020202020204" pitchFamily="34" charset="0"/>
              </a:rPr>
              <a:t>Déjeuner :</a:t>
            </a:r>
          </a:p>
          <a:p>
            <a:endParaRPr lang="fr-FR" sz="2000" dirty="0">
              <a:solidFill>
                <a:schemeClr val="tx2"/>
              </a:solidFill>
              <a:latin typeface="Century Gothic" panose="020B0502020202020204" pitchFamily="34" charset="0"/>
            </a:endParaRPr>
          </a:p>
          <a:p>
            <a:endParaRPr lang="fr-FR" sz="2000" dirty="0">
              <a:solidFill>
                <a:schemeClr val="tx2"/>
              </a:solidFill>
              <a:latin typeface="Century Gothic" panose="020B0502020202020204" pitchFamily="34" charset="0"/>
            </a:endParaRPr>
          </a:p>
          <a:p>
            <a:endParaRPr lang="fr-FR" sz="2000" dirty="0">
              <a:solidFill>
                <a:schemeClr val="tx2"/>
              </a:solidFill>
            </a:endParaRPr>
          </a:p>
          <a:p>
            <a:endParaRPr lang="fr-FR" sz="2000" dirty="0">
              <a:solidFill>
                <a:schemeClr val="tx2"/>
              </a:solidFill>
            </a:endParaRPr>
          </a:p>
          <a:p>
            <a:endParaRPr lang="fr-FR" sz="2000" dirty="0">
              <a:solidFill>
                <a:schemeClr val="tx2"/>
              </a:solidFill>
            </a:endParaRPr>
          </a:p>
          <a:p>
            <a:endParaRPr lang="fr-FR" sz="2000" dirty="0">
              <a:solidFill>
                <a:schemeClr val="tx2"/>
              </a:solidFill>
            </a:endParaRPr>
          </a:p>
          <a:p>
            <a:r>
              <a:rPr lang="fr-FR" sz="2000" dirty="0">
                <a:solidFill>
                  <a:schemeClr val="tx2"/>
                </a:solidFill>
              </a:rPr>
              <a:t>Diner</a:t>
            </a:r>
          </a:p>
        </p:txBody>
      </p:sp>
      <p:sp>
        <p:nvSpPr>
          <p:cNvPr id="34" name="Espace réservé du texte 13">
            <a:extLst>
              <a:ext uri="{FF2B5EF4-FFF2-40B4-BE49-F238E27FC236}">
                <a16:creationId xmlns:a16="http://schemas.microsoft.com/office/drawing/2014/main" id="{C0AB06CE-6C30-4EB4-AD01-59B00071E75A}"/>
              </a:ext>
            </a:extLst>
          </p:cNvPr>
          <p:cNvSpPr txBox="1">
            <a:spLocks/>
          </p:cNvSpPr>
          <p:nvPr/>
        </p:nvSpPr>
        <p:spPr>
          <a:xfrm>
            <a:off x="12435751" y="7757185"/>
            <a:ext cx="5067224" cy="4131469"/>
          </a:xfrm>
          <a:prstGeom prst="rect">
            <a:avLst/>
          </a:prstGeom>
        </p:spPr>
        <p:style>
          <a:lnRef idx="2">
            <a:schemeClr val="accent2"/>
          </a:lnRef>
          <a:fillRef idx="1">
            <a:schemeClr val="lt1"/>
          </a:fillRef>
          <a:effectRef idx="0">
            <a:schemeClr val="accent2"/>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2000" dirty="0">
                <a:solidFill>
                  <a:schemeClr val="tx2"/>
                </a:solidFill>
                <a:latin typeface="Century Gothic" panose="020B0502020202020204" pitchFamily="34" charset="0"/>
              </a:rPr>
              <a:t>Commentaires Client</a:t>
            </a:r>
          </a:p>
          <a:p>
            <a:pPr algn="ctr"/>
            <a:endParaRPr lang="fr-FR" sz="2000" dirty="0">
              <a:solidFill>
                <a:schemeClr val="tx2"/>
              </a:solidFill>
              <a:latin typeface="Century Gothic" panose="020B0502020202020204" pitchFamily="34" charset="0"/>
            </a:endParaRPr>
          </a:p>
          <a:p>
            <a:endParaRPr lang="fr-FR" sz="1600" dirty="0">
              <a:solidFill>
                <a:schemeClr val="tx2"/>
              </a:solidFill>
            </a:endParaRPr>
          </a:p>
          <a:p>
            <a:endParaRPr lang="fr-FR" sz="1600" dirty="0">
              <a:solidFill>
                <a:schemeClr val="tx2"/>
              </a:solidFill>
              <a:latin typeface="Century Gothic" panose="020B0502020202020204" pitchFamily="34" charset="0"/>
            </a:endParaRPr>
          </a:p>
        </p:txBody>
      </p:sp>
      <p:sp>
        <p:nvSpPr>
          <p:cNvPr id="35" name="Espace réservé du texte 13">
            <a:extLst>
              <a:ext uri="{FF2B5EF4-FFF2-40B4-BE49-F238E27FC236}">
                <a16:creationId xmlns:a16="http://schemas.microsoft.com/office/drawing/2014/main" id="{2C3FB128-400C-4CA8-86BC-A30DD9C80FDB}"/>
              </a:ext>
            </a:extLst>
          </p:cNvPr>
          <p:cNvSpPr txBox="1">
            <a:spLocks/>
          </p:cNvSpPr>
          <p:nvPr/>
        </p:nvSpPr>
        <p:spPr>
          <a:xfrm>
            <a:off x="0" y="6948418"/>
            <a:ext cx="12192000" cy="3552807"/>
          </a:xfrm>
          <a:prstGeom prst="rect">
            <a:avLst/>
          </a:prstGeom>
        </p:spPr>
        <p:style>
          <a:lnRef idx="2">
            <a:schemeClr val="accent1"/>
          </a:lnRef>
          <a:fillRef idx="1">
            <a:schemeClr val="lt1"/>
          </a:fillRef>
          <a:effectRef idx="0">
            <a:schemeClr val="accent1"/>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r>
              <a:rPr lang="en-US" sz="2000" b="1" dirty="0" err="1"/>
              <a:t>Voix</a:t>
            </a:r>
            <a:r>
              <a:rPr lang="en-US" sz="2000" b="1" dirty="0"/>
              <a:t> off :</a:t>
            </a:r>
          </a:p>
          <a:p>
            <a:r>
              <a:rPr lang="fr-FR" sz="2000" dirty="0"/>
              <a:t>Voici des exemples de menus équilibrés sur une journée.</a:t>
            </a:r>
            <a:endParaRPr lang="fr-FR" sz="1800" dirty="0">
              <a:solidFill>
                <a:srgbClr val="171C6A"/>
              </a:solidFill>
              <a:latin typeface="Work Sans Medium" panose="00000600000000000000" pitchFamily="2" charset="0"/>
            </a:endParaRPr>
          </a:p>
          <a:p>
            <a:r>
              <a:rPr lang="en-US" sz="2000" dirty="0"/>
              <a:t>Au petit déjeuner : </a:t>
            </a:r>
          </a:p>
          <a:p>
            <a:r>
              <a:rPr lang="en-US" sz="2000" dirty="0"/>
              <a:t>Pour le déjeuner : </a:t>
            </a:r>
          </a:p>
          <a:p>
            <a:r>
              <a:rPr lang="en-US" sz="2000" dirty="0"/>
              <a:t>Pour le dinner :</a:t>
            </a:r>
          </a:p>
        </p:txBody>
      </p:sp>
      <p:grpSp>
        <p:nvGrpSpPr>
          <p:cNvPr id="36" name="Groupe 35">
            <a:extLst>
              <a:ext uri="{FF2B5EF4-FFF2-40B4-BE49-F238E27FC236}">
                <a16:creationId xmlns:a16="http://schemas.microsoft.com/office/drawing/2014/main" id="{8C7A5E5B-6CEC-4449-8020-7D525A50DECE}"/>
              </a:ext>
            </a:extLst>
          </p:cNvPr>
          <p:cNvGrpSpPr/>
          <p:nvPr/>
        </p:nvGrpSpPr>
        <p:grpSpPr>
          <a:xfrm>
            <a:off x="3200934" y="938263"/>
            <a:ext cx="3509388" cy="1049655"/>
            <a:chOff x="8580566" y="1779904"/>
            <a:chExt cx="3509388" cy="1049655"/>
          </a:xfrm>
        </p:grpSpPr>
        <p:pic>
          <p:nvPicPr>
            <p:cNvPr id="37" name="Image 36">
              <a:extLst>
                <a:ext uri="{FF2B5EF4-FFF2-40B4-BE49-F238E27FC236}">
                  <a16:creationId xmlns:a16="http://schemas.microsoft.com/office/drawing/2014/main" id="{2CEB105D-0278-452E-B1C3-58D450DFB95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580566" y="1779904"/>
              <a:ext cx="3509388" cy="1049655"/>
            </a:xfrm>
            <a:prstGeom prst="rect">
              <a:avLst/>
            </a:prstGeom>
          </p:spPr>
        </p:pic>
        <p:sp>
          <p:nvSpPr>
            <p:cNvPr id="38" name="ZoneTexte 37">
              <a:extLst>
                <a:ext uri="{FF2B5EF4-FFF2-40B4-BE49-F238E27FC236}">
                  <a16:creationId xmlns:a16="http://schemas.microsoft.com/office/drawing/2014/main" id="{7F53FE64-E913-410A-AB15-13D7B29398CB}"/>
                </a:ext>
              </a:extLst>
            </p:cNvPr>
            <p:cNvSpPr txBox="1"/>
            <p:nvPr/>
          </p:nvSpPr>
          <p:spPr>
            <a:xfrm>
              <a:off x="8989874" y="2079434"/>
              <a:ext cx="2810149" cy="338554"/>
            </a:xfrm>
            <a:prstGeom prst="rect">
              <a:avLst/>
            </a:prstGeom>
            <a:noFill/>
          </p:spPr>
          <p:txBody>
            <a:bodyPr wrap="square" rtlCol="0">
              <a:spAutoFit/>
            </a:bodyPr>
            <a:lstStyle/>
            <a:p>
              <a:r>
                <a:rPr lang="fr-FR" sz="1600" dirty="0">
                  <a:solidFill>
                    <a:schemeClr val="bg1"/>
                  </a:solidFill>
                </a:rPr>
                <a:t>Petit déjeuner</a:t>
              </a:r>
              <a:endParaRPr lang="fr-FR" sz="1400" dirty="0">
                <a:solidFill>
                  <a:schemeClr val="bg1"/>
                </a:solidFill>
                <a:latin typeface="Work Sans Medium" panose="00000600000000000000" pitchFamily="2" charset="0"/>
              </a:endParaRPr>
            </a:p>
          </p:txBody>
        </p:sp>
      </p:grpSp>
      <p:grpSp>
        <p:nvGrpSpPr>
          <p:cNvPr id="39" name="Groupe 38">
            <a:extLst>
              <a:ext uri="{FF2B5EF4-FFF2-40B4-BE49-F238E27FC236}">
                <a16:creationId xmlns:a16="http://schemas.microsoft.com/office/drawing/2014/main" id="{98400F24-47B8-4E94-832D-13C2838D1836}"/>
              </a:ext>
            </a:extLst>
          </p:cNvPr>
          <p:cNvGrpSpPr/>
          <p:nvPr/>
        </p:nvGrpSpPr>
        <p:grpSpPr>
          <a:xfrm>
            <a:off x="5828015" y="1949223"/>
            <a:ext cx="3509388" cy="1049655"/>
            <a:chOff x="8580566" y="2790864"/>
            <a:chExt cx="3509388" cy="1049655"/>
          </a:xfrm>
        </p:grpSpPr>
        <p:pic>
          <p:nvPicPr>
            <p:cNvPr id="40" name="Image 39">
              <a:extLst>
                <a:ext uri="{FF2B5EF4-FFF2-40B4-BE49-F238E27FC236}">
                  <a16:creationId xmlns:a16="http://schemas.microsoft.com/office/drawing/2014/main" id="{F7BEB0B1-6A60-4D42-A1A3-A8DB019BD0A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580566" y="2790864"/>
              <a:ext cx="3509388" cy="1049655"/>
            </a:xfrm>
            <a:prstGeom prst="rect">
              <a:avLst/>
            </a:prstGeom>
          </p:spPr>
        </p:pic>
        <p:sp>
          <p:nvSpPr>
            <p:cNvPr id="41" name="ZoneTexte 40">
              <a:extLst>
                <a:ext uri="{FF2B5EF4-FFF2-40B4-BE49-F238E27FC236}">
                  <a16:creationId xmlns:a16="http://schemas.microsoft.com/office/drawing/2014/main" id="{EF929C60-A476-41BF-9204-CEB57498F8EE}"/>
                </a:ext>
              </a:extLst>
            </p:cNvPr>
            <p:cNvSpPr txBox="1"/>
            <p:nvPr/>
          </p:nvSpPr>
          <p:spPr>
            <a:xfrm>
              <a:off x="8989874" y="3090446"/>
              <a:ext cx="2810149" cy="338554"/>
            </a:xfrm>
            <a:prstGeom prst="rect">
              <a:avLst/>
            </a:prstGeom>
            <a:noFill/>
          </p:spPr>
          <p:txBody>
            <a:bodyPr wrap="square" rtlCol="0">
              <a:spAutoFit/>
            </a:bodyPr>
            <a:lstStyle/>
            <a:p>
              <a:r>
                <a:rPr lang="fr-FR" sz="1600" dirty="0">
                  <a:solidFill>
                    <a:schemeClr val="bg1"/>
                  </a:solidFill>
                </a:rPr>
                <a:t>Déjeuner</a:t>
              </a:r>
              <a:endParaRPr lang="fr-FR" sz="1400" dirty="0">
                <a:solidFill>
                  <a:schemeClr val="bg1"/>
                </a:solidFill>
                <a:latin typeface="Work Sans Medium" panose="00000600000000000000" pitchFamily="2" charset="0"/>
              </a:endParaRPr>
            </a:p>
          </p:txBody>
        </p:sp>
      </p:grpSp>
      <p:grpSp>
        <p:nvGrpSpPr>
          <p:cNvPr id="42" name="Groupe 41">
            <a:extLst>
              <a:ext uri="{FF2B5EF4-FFF2-40B4-BE49-F238E27FC236}">
                <a16:creationId xmlns:a16="http://schemas.microsoft.com/office/drawing/2014/main" id="{BE3BF445-1611-4C41-B86C-886FF8F603B2}"/>
              </a:ext>
            </a:extLst>
          </p:cNvPr>
          <p:cNvGrpSpPr/>
          <p:nvPr/>
        </p:nvGrpSpPr>
        <p:grpSpPr>
          <a:xfrm>
            <a:off x="8415549" y="3007572"/>
            <a:ext cx="3509388" cy="1049655"/>
            <a:chOff x="8580566" y="2790864"/>
            <a:chExt cx="3509388" cy="1049655"/>
          </a:xfrm>
        </p:grpSpPr>
        <p:pic>
          <p:nvPicPr>
            <p:cNvPr id="43" name="Image 42">
              <a:extLst>
                <a:ext uri="{FF2B5EF4-FFF2-40B4-BE49-F238E27FC236}">
                  <a16:creationId xmlns:a16="http://schemas.microsoft.com/office/drawing/2014/main" id="{58D164F5-5DED-4897-903E-F11B99D5CC1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580566" y="2790864"/>
              <a:ext cx="3509388" cy="1049655"/>
            </a:xfrm>
            <a:prstGeom prst="rect">
              <a:avLst/>
            </a:prstGeom>
          </p:spPr>
        </p:pic>
        <p:sp>
          <p:nvSpPr>
            <p:cNvPr id="44" name="ZoneTexte 43">
              <a:extLst>
                <a:ext uri="{FF2B5EF4-FFF2-40B4-BE49-F238E27FC236}">
                  <a16:creationId xmlns:a16="http://schemas.microsoft.com/office/drawing/2014/main" id="{C2AC3B8D-6FF2-4A78-A377-123244A844CE}"/>
                </a:ext>
              </a:extLst>
            </p:cNvPr>
            <p:cNvSpPr txBox="1"/>
            <p:nvPr/>
          </p:nvSpPr>
          <p:spPr>
            <a:xfrm>
              <a:off x="8989874" y="3090446"/>
              <a:ext cx="2810149" cy="338554"/>
            </a:xfrm>
            <a:prstGeom prst="rect">
              <a:avLst/>
            </a:prstGeom>
            <a:noFill/>
          </p:spPr>
          <p:txBody>
            <a:bodyPr wrap="square" rtlCol="0">
              <a:spAutoFit/>
            </a:bodyPr>
            <a:lstStyle/>
            <a:p>
              <a:r>
                <a:rPr lang="fr-FR" sz="1600" dirty="0">
                  <a:solidFill>
                    <a:schemeClr val="bg1"/>
                  </a:solidFill>
                </a:rPr>
                <a:t>Diner</a:t>
              </a:r>
              <a:endParaRPr lang="fr-FR" sz="1400" dirty="0">
                <a:solidFill>
                  <a:schemeClr val="bg1"/>
                </a:solidFill>
                <a:latin typeface="Work Sans Medium" panose="00000600000000000000" pitchFamily="2" charset="0"/>
              </a:endParaRPr>
            </a:p>
          </p:txBody>
        </p:sp>
      </p:grpSp>
      <p:pic>
        <p:nvPicPr>
          <p:cNvPr id="48" name="Picture 2">
            <a:extLst>
              <a:ext uri="{FF2B5EF4-FFF2-40B4-BE49-F238E27FC236}">
                <a16:creationId xmlns:a16="http://schemas.microsoft.com/office/drawing/2014/main" id="{CEF49229-FD7F-4093-BB85-D2D5AF36F458}"/>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rot="895513">
            <a:off x="9088117" y="1140835"/>
            <a:ext cx="2976884" cy="1854288"/>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 2">
            <a:extLst>
              <a:ext uri="{FF2B5EF4-FFF2-40B4-BE49-F238E27FC236}">
                <a16:creationId xmlns:a16="http://schemas.microsoft.com/office/drawing/2014/main" id="{7261C76C-260C-4275-8DD6-1A28915C884A}"/>
              </a:ext>
            </a:extLst>
          </p:cNvPr>
          <p:cNvPicPr>
            <a:picLocks noChangeAspect="1"/>
          </p:cNvPicPr>
          <p:nvPr/>
        </p:nvPicPr>
        <p:blipFill>
          <a:blip r:embed="rId11"/>
          <a:stretch>
            <a:fillRect/>
          </a:stretch>
        </p:blipFill>
        <p:spPr>
          <a:xfrm>
            <a:off x="12547996" y="2944961"/>
            <a:ext cx="9400486" cy="1530868"/>
          </a:xfrm>
          <a:prstGeom prst="rect">
            <a:avLst/>
          </a:prstGeom>
        </p:spPr>
      </p:pic>
      <p:pic>
        <p:nvPicPr>
          <p:cNvPr id="4" name="Image 3">
            <a:extLst>
              <a:ext uri="{FF2B5EF4-FFF2-40B4-BE49-F238E27FC236}">
                <a16:creationId xmlns:a16="http://schemas.microsoft.com/office/drawing/2014/main" id="{344206F6-F669-4AB5-BBB0-7874A27F4247}"/>
              </a:ext>
            </a:extLst>
          </p:cNvPr>
          <p:cNvPicPr>
            <a:picLocks noChangeAspect="1"/>
          </p:cNvPicPr>
          <p:nvPr/>
        </p:nvPicPr>
        <p:blipFill>
          <a:blip r:embed="rId12"/>
          <a:stretch>
            <a:fillRect/>
          </a:stretch>
        </p:blipFill>
        <p:spPr>
          <a:xfrm>
            <a:off x="12649541" y="5130778"/>
            <a:ext cx="9322543" cy="1384322"/>
          </a:xfrm>
          <a:prstGeom prst="rect">
            <a:avLst/>
          </a:prstGeom>
        </p:spPr>
      </p:pic>
    </p:spTree>
    <p:extLst>
      <p:ext uri="{BB962C8B-B14F-4D97-AF65-F5344CB8AC3E}">
        <p14:creationId xmlns:p14="http://schemas.microsoft.com/office/powerpoint/2010/main" val="4058908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 calcmode="lin" valueType="num">
                                      <p:cBhvr>
                                        <p:cTn id="9" dur="1000" fill="hold"/>
                                        <p:tgtEl>
                                          <p:spTgt spid="15"/>
                                        </p:tgtEl>
                                        <p:attrNameLst>
                                          <p:attrName>style.rotation</p:attrName>
                                        </p:attrNameLst>
                                      </p:cBhvr>
                                      <p:tavLst>
                                        <p:tav tm="0">
                                          <p:val>
                                            <p:fltVal val="90"/>
                                          </p:val>
                                        </p:tav>
                                        <p:tav tm="100000">
                                          <p:val>
                                            <p:fltVal val="0"/>
                                          </p:val>
                                        </p:tav>
                                      </p:tavLst>
                                    </p:anim>
                                    <p:animEffect transition="in" filter="fade">
                                      <p:cBhvr>
                                        <p:cTn id="10" dur="1000"/>
                                        <p:tgtEl>
                                          <p:spTgt spid="15"/>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500"/>
                                        <p:tgtEl>
                                          <p:spTgt spid="18"/>
                                        </p:tgtEl>
                                      </p:cBhvr>
                                    </p:animEffect>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500"/>
                                        <p:tgtEl>
                                          <p:spTgt spid="19"/>
                                        </p:tgtEl>
                                      </p:cBhvr>
                                    </p:animEffect>
                                  </p:childTnLst>
                                </p:cTn>
                              </p:par>
                              <p:par>
                                <p:cTn id="19" presetID="31"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p:cTn id="21" dur="1000" fill="hold"/>
                                        <p:tgtEl>
                                          <p:spTgt spid="16"/>
                                        </p:tgtEl>
                                        <p:attrNameLst>
                                          <p:attrName>ppt_w</p:attrName>
                                        </p:attrNameLst>
                                      </p:cBhvr>
                                      <p:tavLst>
                                        <p:tav tm="0">
                                          <p:val>
                                            <p:fltVal val="0"/>
                                          </p:val>
                                        </p:tav>
                                        <p:tav tm="100000">
                                          <p:val>
                                            <p:strVal val="#ppt_w"/>
                                          </p:val>
                                        </p:tav>
                                      </p:tavLst>
                                    </p:anim>
                                    <p:anim calcmode="lin" valueType="num">
                                      <p:cBhvr>
                                        <p:cTn id="22" dur="1000" fill="hold"/>
                                        <p:tgtEl>
                                          <p:spTgt spid="16"/>
                                        </p:tgtEl>
                                        <p:attrNameLst>
                                          <p:attrName>ppt_h</p:attrName>
                                        </p:attrNameLst>
                                      </p:cBhvr>
                                      <p:tavLst>
                                        <p:tav tm="0">
                                          <p:val>
                                            <p:fltVal val="0"/>
                                          </p:val>
                                        </p:tav>
                                        <p:tav tm="100000">
                                          <p:val>
                                            <p:strVal val="#ppt_h"/>
                                          </p:val>
                                        </p:tav>
                                      </p:tavLst>
                                    </p:anim>
                                    <p:anim calcmode="lin" valueType="num">
                                      <p:cBhvr>
                                        <p:cTn id="23" dur="1000" fill="hold"/>
                                        <p:tgtEl>
                                          <p:spTgt spid="16"/>
                                        </p:tgtEl>
                                        <p:attrNameLst>
                                          <p:attrName>style.rotation</p:attrName>
                                        </p:attrNameLst>
                                      </p:cBhvr>
                                      <p:tavLst>
                                        <p:tav tm="0">
                                          <p:val>
                                            <p:fltVal val="90"/>
                                          </p:val>
                                        </p:tav>
                                        <p:tav tm="100000">
                                          <p:val>
                                            <p:fltVal val="0"/>
                                          </p:val>
                                        </p:tav>
                                      </p:tavLst>
                                    </p:anim>
                                    <p:animEffect transition="in" filter="fade">
                                      <p:cBhvr>
                                        <p:cTn id="24" dur="1000"/>
                                        <p:tgtEl>
                                          <p:spTgt spid="16"/>
                                        </p:tgtEl>
                                      </p:cBhvr>
                                    </p:animEffect>
                                  </p:childTnLst>
                                </p:cTn>
                              </p:par>
                            </p:childTnLst>
                          </p:cTn>
                        </p:par>
                        <p:par>
                          <p:cTn id="25" fill="hold">
                            <p:stCondLst>
                              <p:cond delay="2500"/>
                            </p:stCondLst>
                            <p:childTnLst>
                              <p:par>
                                <p:cTn id="26" presetID="31" presetClass="entr" presetSubtype="0" fill="hold" grpId="0" nodeType="after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p:cTn id="28" dur="1000" fill="hold"/>
                                        <p:tgtEl>
                                          <p:spTgt spid="17"/>
                                        </p:tgtEl>
                                        <p:attrNameLst>
                                          <p:attrName>ppt_w</p:attrName>
                                        </p:attrNameLst>
                                      </p:cBhvr>
                                      <p:tavLst>
                                        <p:tav tm="0">
                                          <p:val>
                                            <p:fltVal val="0"/>
                                          </p:val>
                                        </p:tav>
                                        <p:tav tm="100000">
                                          <p:val>
                                            <p:strVal val="#ppt_w"/>
                                          </p:val>
                                        </p:tav>
                                      </p:tavLst>
                                    </p:anim>
                                    <p:anim calcmode="lin" valueType="num">
                                      <p:cBhvr>
                                        <p:cTn id="29" dur="1000" fill="hold"/>
                                        <p:tgtEl>
                                          <p:spTgt spid="17"/>
                                        </p:tgtEl>
                                        <p:attrNameLst>
                                          <p:attrName>ppt_h</p:attrName>
                                        </p:attrNameLst>
                                      </p:cBhvr>
                                      <p:tavLst>
                                        <p:tav tm="0">
                                          <p:val>
                                            <p:fltVal val="0"/>
                                          </p:val>
                                        </p:tav>
                                        <p:tav tm="100000">
                                          <p:val>
                                            <p:strVal val="#ppt_h"/>
                                          </p:val>
                                        </p:tav>
                                      </p:tavLst>
                                    </p:anim>
                                    <p:anim calcmode="lin" valueType="num">
                                      <p:cBhvr>
                                        <p:cTn id="30" dur="1000" fill="hold"/>
                                        <p:tgtEl>
                                          <p:spTgt spid="17"/>
                                        </p:tgtEl>
                                        <p:attrNameLst>
                                          <p:attrName>style.rotation</p:attrName>
                                        </p:attrNameLst>
                                      </p:cBhvr>
                                      <p:tavLst>
                                        <p:tav tm="0">
                                          <p:val>
                                            <p:fltVal val="90"/>
                                          </p:val>
                                        </p:tav>
                                        <p:tav tm="100000">
                                          <p:val>
                                            <p:fltVal val="0"/>
                                          </p:val>
                                        </p:tav>
                                      </p:tavLst>
                                    </p:anim>
                                    <p:animEffect transition="in" filter="fade">
                                      <p:cBhvr>
                                        <p:cTn id="31" dur="1000"/>
                                        <p:tgtEl>
                                          <p:spTgt spid="17"/>
                                        </p:tgtEl>
                                      </p:cBhvr>
                                    </p:animEffect>
                                  </p:childTnLst>
                                </p:cTn>
                              </p:par>
                            </p:childTnLst>
                          </p:cTn>
                        </p:par>
                        <p:par>
                          <p:cTn id="32" fill="hold">
                            <p:stCondLst>
                              <p:cond delay="3500"/>
                            </p:stCondLst>
                            <p:childTnLst>
                              <p:par>
                                <p:cTn id="33" presetID="42" presetClass="entr" presetSubtype="0" fill="hold" nodeType="after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fade">
                                      <p:cBhvr>
                                        <p:cTn id="35" dur="1000"/>
                                        <p:tgtEl>
                                          <p:spTgt spid="36"/>
                                        </p:tgtEl>
                                      </p:cBhvr>
                                    </p:animEffect>
                                    <p:anim calcmode="lin" valueType="num">
                                      <p:cBhvr>
                                        <p:cTn id="36" dur="1000" fill="hold"/>
                                        <p:tgtEl>
                                          <p:spTgt spid="36"/>
                                        </p:tgtEl>
                                        <p:attrNameLst>
                                          <p:attrName>ppt_x</p:attrName>
                                        </p:attrNameLst>
                                      </p:cBhvr>
                                      <p:tavLst>
                                        <p:tav tm="0">
                                          <p:val>
                                            <p:strVal val="#ppt_x"/>
                                          </p:val>
                                        </p:tav>
                                        <p:tav tm="100000">
                                          <p:val>
                                            <p:strVal val="#ppt_x"/>
                                          </p:val>
                                        </p:tav>
                                      </p:tavLst>
                                    </p:anim>
                                    <p:anim calcmode="lin" valueType="num">
                                      <p:cBhvr>
                                        <p:cTn id="37" dur="1000" fill="hold"/>
                                        <p:tgtEl>
                                          <p:spTgt spid="36"/>
                                        </p:tgtEl>
                                        <p:attrNameLst>
                                          <p:attrName>ppt_y</p:attrName>
                                        </p:attrNameLst>
                                      </p:cBhvr>
                                      <p:tavLst>
                                        <p:tav tm="0">
                                          <p:val>
                                            <p:strVal val="#ppt_y+.1"/>
                                          </p:val>
                                        </p:tav>
                                        <p:tav tm="100000">
                                          <p:val>
                                            <p:strVal val="#ppt_y"/>
                                          </p:val>
                                        </p:tav>
                                      </p:tavLst>
                                    </p:anim>
                                  </p:childTnLst>
                                </p:cTn>
                              </p:par>
                            </p:childTnLst>
                          </p:cTn>
                        </p:par>
                        <p:par>
                          <p:cTn id="38" fill="hold">
                            <p:stCondLst>
                              <p:cond delay="4500"/>
                            </p:stCondLst>
                            <p:childTnLst>
                              <p:par>
                                <p:cTn id="39" presetID="42" presetClass="entr" presetSubtype="0" fill="hold" nodeType="afterEffect">
                                  <p:stCondLst>
                                    <p:cond delay="0"/>
                                  </p:stCondLst>
                                  <p:childTnLst>
                                    <p:set>
                                      <p:cBhvr>
                                        <p:cTn id="40" dur="1" fill="hold">
                                          <p:stCondLst>
                                            <p:cond delay="0"/>
                                          </p:stCondLst>
                                        </p:cTn>
                                        <p:tgtEl>
                                          <p:spTgt spid="39"/>
                                        </p:tgtEl>
                                        <p:attrNameLst>
                                          <p:attrName>style.visibility</p:attrName>
                                        </p:attrNameLst>
                                      </p:cBhvr>
                                      <p:to>
                                        <p:strVal val="visible"/>
                                      </p:to>
                                    </p:set>
                                    <p:animEffect transition="in" filter="fade">
                                      <p:cBhvr>
                                        <p:cTn id="41" dur="1000"/>
                                        <p:tgtEl>
                                          <p:spTgt spid="39"/>
                                        </p:tgtEl>
                                      </p:cBhvr>
                                    </p:animEffect>
                                    <p:anim calcmode="lin" valueType="num">
                                      <p:cBhvr>
                                        <p:cTn id="42" dur="1000" fill="hold"/>
                                        <p:tgtEl>
                                          <p:spTgt spid="39"/>
                                        </p:tgtEl>
                                        <p:attrNameLst>
                                          <p:attrName>ppt_x</p:attrName>
                                        </p:attrNameLst>
                                      </p:cBhvr>
                                      <p:tavLst>
                                        <p:tav tm="0">
                                          <p:val>
                                            <p:strVal val="#ppt_x"/>
                                          </p:val>
                                        </p:tav>
                                        <p:tav tm="100000">
                                          <p:val>
                                            <p:strVal val="#ppt_x"/>
                                          </p:val>
                                        </p:tav>
                                      </p:tavLst>
                                    </p:anim>
                                    <p:anim calcmode="lin" valueType="num">
                                      <p:cBhvr>
                                        <p:cTn id="43" dur="1000" fill="hold"/>
                                        <p:tgtEl>
                                          <p:spTgt spid="39"/>
                                        </p:tgtEl>
                                        <p:attrNameLst>
                                          <p:attrName>ppt_y</p:attrName>
                                        </p:attrNameLst>
                                      </p:cBhvr>
                                      <p:tavLst>
                                        <p:tav tm="0">
                                          <p:val>
                                            <p:strVal val="#ppt_y+.1"/>
                                          </p:val>
                                        </p:tav>
                                        <p:tav tm="100000">
                                          <p:val>
                                            <p:strVal val="#ppt_y"/>
                                          </p:val>
                                        </p:tav>
                                      </p:tavLst>
                                    </p:anim>
                                  </p:childTnLst>
                                </p:cTn>
                              </p:par>
                            </p:childTnLst>
                          </p:cTn>
                        </p:par>
                        <p:par>
                          <p:cTn id="44" fill="hold">
                            <p:stCondLst>
                              <p:cond delay="5500"/>
                            </p:stCondLst>
                            <p:childTnLst>
                              <p:par>
                                <p:cTn id="45" presetID="42" presetClass="entr" presetSubtype="0" fill="hold" nodeType="afterEffect">
                                  <p:stCondLst>
                                    <p:cond delay="0"/>
                                  </p:stCondLst>
                                  <p:childTnLst>
                                    <p:set>
                                      <p:cBhvr>
                                        <p:cTn id="46" dur="1" fill="hold">
                                          <p:stCondLst>
                                            <p:cond delay="0"/>
                                          </p:stCondLst>
                                        </p:cTn>
                                        <p:tgtEl>
                                          <p:spTgt spid="42"/>
                                        </p:tgtEl>
                                        <p:attrNameLst>
                                          <p:attrName>style.visibility</p:attrName>
                                        </p:attrNameLst>
                                      </p:cBhvr>
                                      <p:to>
                                        <p:strVal val="visible"/>
                                      </p:to>
                                    </p:set>
                                    <p:animEffect transition="in" filter="fade">
                                      <p:cBhvr>
                                        <p:cTn id="47" dur="1000"/>
                                        <p:tgtEl>
                                          <p:spTgt spid="42"/>
                                        </p:tgtEl>
                                      </p:cBhvr>
                                    </p:animEffect>
                                    <p:anim calcmode="lin" valueType="num">
                                      <p:cBhvr>
                                        <p:cTn id="48" dur="1000" fill="hold"/>
                                        <p:tgtEl>
                                          <p:spTgt spid="42"/>
                                        </p:tgtEl>
                                        <p:attrNameLst>
                                          <p:attrName>ppt_x</p:attrName>
                                        </p:attrNameLst>
                                      </p:cBhvr>
                                      <p:tavLst>
                                        <p:tav tm="0">
                                          <p:val>
                                            <p:strVal val="#ppt_x"/>
                                          </p:val>
                                        </p:tav>
                                        <p:tav tm="100000">
                                          <p:val>
                                            <p:strVal val="#ppt_x"/>
                                          </p:val>
                                        </p:tav>
                                      </p:tavLst>
                                    </p:anim>
                                    <p:anim calcmode="lin" valueType="num">
                                      <p:cBhvr>
                                        <p:cTn id="49"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p:bldP spid="1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50F995DD-7FA9-4412-9AC6-A076411A57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41300" y="0"/>
            <a:ext cx="8578850" cy="6858000"/>
          </a:xfrm>
          <a:prstGeom prst="rect">
            <a:avLst/>
          </a:prstGeom>
        </p:spPr>
      </p:pic>
      <p:pic>
        <p:nvPicPr>
          <p:cNvPr id="5" name="Image 4">
            <a:extLst>
              <a:ext uri="{FF2B5EF4-FFF2-40B4-BE49-F238E27FC236}">
                <a16:creationId xmlns:a16="http://schemas.microsoft.com/office/drawing/2014/main" id="{D5326A38-BB9D-4725-8CB0-3F0539AD15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095500" cy="6858000"/>
          </a:xfrm>
          <a:prstGeom prst="rect">
            <a:avLst/>
          </a:prstGeom>
        </p:spPr>
      </p:pic>
      <p:pic>
        <p:nvPicPr>
          <p:cNvPr id="7" name="Image 6">
            <a:extLst>
              <a:ext uri="{FF2B5EF4-FFF2-40B4-BE49-F238E27FC236}">
                <a16:creationId xmlns:a16="http://schemas.microsoft.com/office/drawing/2014/main" id="{F9E9D56E-1C99-46E3-A074-AF5B11F3979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53650" y="0"/>
            <a:ext cx="2038350" cy="6858000"/>
          </a:xfrm>
          <a:prstGeom prst="rect">
            <a:avLst/>
          </a:prstGeom>
        </p:spPr>
      </p:pic>
      <p:pic>
        <p:nvPicPr>
          <p:cNvPr id="11" name="Image 10">
            <a:extLst>
              <a:ext uri="{FF2B5EF4-FFF2-40B4-BE49-F238E27FC236}">
                <a16:creationId xmlns:a16="http://schemas.microsoft.com/office/drawing/2014/main" id="{DB9BED11-8F5D-4856-A3DC-481FAEE4B2E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35200" y="0"/>
            <a:ext cx="7721600" cy="6858000"/>
          </a:xfrm>
          <a:prstGeom prst="rect">
            <a:avLst/>
          </a:prstGeom>
        </p:spPr>
      </p:pic>
      <p:pic>
        <p:nvPicPr>
          <p:cNvPr id="13" name="Image 12">
            <a:extLst>
              <a:ext uri="{FF2B5EF4-FFF2-40B4-BE49-F238E27FC236}">
                <a16:creationId xmlns:a16="http://schemas.microsoft.com/office/drawing/2014/main" id="{9519DF18-1CA0-4036-95A7-BF5EBBB5F90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356961" y="170181"/>
            <a:ext cx="823359" cy="342010"/>
          </a:xfrm>
          <a:prstGeom prst="rect">
            <a:avLst/>
          </a:prstGeom>
        </p:spPr>
      </p:pic>
      <p:pic>
        <p:nvPicPr>
          <p:cNvPr id="16" name="Image 15">
            <a:extLst>
              <a:ext uri="{FF2B5EF4-FFF2-40B4-BE49-F238E27FC236}">
                <a16:creationId xmlns:a16="http://schemas.microsoft.com/office/drawing/2014/main" id="{F4683D94-DF33-427F-8068-87B72BC27F3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335260" y="162561"/>
            <a:ext cx="59689" cy="366661"/>
          </a:xfrm>
          <a:prstGeom prst="rect">
            <a:avLst/>
          </a:prstGeom>
        </p:spPr>
      </p:pic>
      <p:pic>
        <p:nvPicPr>
          <p:cNvPr id="18" name="Image 17">
            <a:extLst>
              <a:ext uri="{FF2B5EF4-FFF2-40B4-BE49-F238E27FC236}">
                <a16:creationId xmlns:a16="http://schemas.microsoft.com/office/drawing/2014/main" id="{51706EED-DF1C-4CB5-8054-75B9A6B02C5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576559" y="170181"/>
            <a:ext cx="263526" cy="353510"/>
          </a:xfrm>
          <a:prstGeom prst="rect">
            <a:avLst/>
          </a:prstGeom>
        </p:spPr>
      </p:pic>
      <p:pic>
        <p:nvPicPr>
          <p:cNvPr id="20" name="Image 19">
            <a:extLst>
              <a:ext uri="{FF2B5EF4-FFF2-40B4-BE49-F238E27FC236}">
                <a16:creationId xmlns:a16="http://schemas.microsoft.com/office/drawing/2014/main" id="{8710921A-9A9A-496E-91F0-EF22C4C155A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036935" y="186690"/>
            <a:ext cx="325501" cy="325501"/>
          </a:xfrm>
          <a:prstGeom prst="rect">
            <a:avLst/>
          </a:prstGeom>
        </p:spPr>
      </p:pic>
      <p:pic>
        <p:nvPicPr>
          <p:cNvPr id="22" name="Image 21">
            <a:extLst>
              <a:ext uri="{FF2B5EF4-FFF2-40B4-BE49-F238E27FC236}">
                <a16:creationId xmlns:a16="http://schemas.microsoft.com/office/drawing/2014/main" id="{53A312C5-14DB-4A3D-9E3C-5A6EB442B12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1736705" y="222631"/>
            <a:ext cx="246444" cy="240283"/>
          </a:xfrm>
          <a:prstGeom prst="rect">
            <a:avLst/>
          </a:prstGeom>
        </p:spPr>
      </p:pic>
      <p:sp>
        <p:nvSpPr>
          <p:cNvPr id="23" name="ZoneTexte 22">
            <a:extLst>
              <a:ext uri="{FF2B5EF4-FFF2-40B4-BE49-F238E27FC236}">
                <a16:creationId xmlns:a16="http://schemas.microsoft.com/office/drawing/2014/main" id="{3E241E68-92FF-4814-9821-E1D238A7C117}"/>
              </a:ext>
            </a:extLst>
          </p:cNvPr>
          <p:cNvSpPr txBox="1"/>
          <p:nvPr/>
        </p:nvSpPr>
        <p:spPr>
          <a:xfrm>
            <a:off x="3871595" y="908495"/>
            <a:ext cx="2386256" cy="553998"/>
          </a:xfrm>
          <a:prstGeom prst="rect">
            <a:avLst/>
          </a:prstGeom>
          <a:noFill/>
        </p:spPr>
        <p:txBody>
          <a:bodyPr wrap="square" rtlCol="0">
            <a:spAutoFit/>
          </a:bodyPr>
          <a:lstStyle/>
          <a:p>
            <a:r>
              <a:rPr lang="fr-FR" sz="3000" dirty="0">
                <a:solidFill>
                  <a:srgbClr val="171C6A"/>
                </a:solidFill>
                <a:latin typeface="Work Sans Medium" panose="00000600000000000000" pitchFamily="2" charset="0"/>
              </a:rPr>
              <a:t>Plaisir</a:t>
            </a:r>
          </a:p>
        </p:txBody>
      </p:sp>
      <p:sp>
        <p:nvSpPr>
          <p:cNvPr id="24" name="ZoneTexte 23">
            <a:extLst>
              <a:ext uri="{FF2B5EF4-FFF2-40B4-BE49-F238E27FC236}">
                <a16:creationId xmlns:a16="http://schemas.microsoft.com/office/drawing/2014/main" id="{23453949-8C6D-4D68-8C19-A8FFD7F5949C}"/>
              </a:ext>
            </a:extLst>
          </p:cNvPr>
          <p:cNvSpPr txBox="1"/>
          <p:nvPr/>
        </p:nvSpPr>
        <p:spPr>
          <a:xfrm>
            <a:off x="6010312" y="1758709"/>
            <a:ext cx="2386256" cy="553998"/>
          </a:xfrm>
          <a:prstGeom prst="rect">
            <a:avLst/>
          </a:prstGeom>
          <a:noFill/>
        </p:spPr>
        <p:txBody>
          <a:bodyPr wrap="square" rtlCol="0">
            <a:spAutoFit/>
          </a:bodyPr>
          <a:lstStyle/>
          <a:p>
            <a:r>
              <a:rPr lang="fr-FR" sz="3000" dirty="0">
                <a:solidFill>
                  <a:srgbClr val="171C6A"/>
                </a:solidFill>
                <a:latin typeface="Work Sans Medium" panose="00000600000000000000" pitchFamily="2" charset="0"/>
              </a:rPr>
              <a:t>Invitation</a:t>
            </a:r>
          </a:p>
        </p:txBody>
      </p:sp>
      <p:sp>
        <p:nvSpPr>
          <p:cNvPr id="25" name="ZoneTexte 24">
            <a:extLst>
              <a:ext uri="{FF2B5EF4-FFF2-40B4-BE49-F238E27FC236}">
                <a16:creationId xmlns:a16="http://schemas.microsoft.com/office/drawing/2014/main" id="{6AE1A8B4-F010-4550-AE35-2F902E3F22A3}"/>
              </a:ext>
            </a:extLst>
          </p:cNvPr>
          <p:cNvSpPr txBox="1"/>
          <p:nvPr/>
        </p:nvSpPr>
        <p:spPr>
          <a:xfrm>
            <a:off x="4303432" y="2622309"/>
            <a:ext cx="2386256" cy="553998"/>
          </a:xfrm>
          <a:prstGeom prst="rect">
            <a:avLst/>
          </a:prstGeom>
          <a:noFill/>
        </p:spPr>
        <p:txBody>
          <a:bodyPr wrap="square" rtlCol="0">
            <a:spAutoFit/>
          </a:bodyPr>
          <a:lstStyle/>
          <a:p>
            <a:r>
              <a:rPr lang="fr-FR" sz="3000" dirty="0">
                <a:solidFill>
                  <a:srgbClr val="171C6A"/>
                </a:solidFill>
                <a:latin typeface="Work Sans Medium" panose="00000600000000000000" pitchFamily="2" charset="0"/>
              </a:rPr>
              <a:t>Variété</a:t>
            </a:r>
          </a:p>
        </p:txBody>
      </p:sp>
      <p:sp>
        <p:nvSpPr>
          <p:cNvPr id="26" name="ZoneTexte 25">
            <a:extLst>
              <a:ext uri="{FF2B5EF4-FFF2-40B4-BE49-F238E27FC236}">
                <a16:creationId xmlns:a16="http://schemas.microsoft.com/office/drawing/2014/main" id="{686BD819-3BC2-41C6-8EC5-5CA5C2488D2B}"/>
              </a:ext>
            </a:extLst>
          </p:cNvPr>
          <p:cNvSpPr txBox="1"/>
          <p:nvPr/>
        </p:nvSpPr>
        <p:spPr>
          <a:xfrm>
            <a:off x="5980703" y="3404695"/>
            <a:ext cx="3550248" cy="553998"/>
          </a:xfrm>
          <a:prstGeom prst="rect">
            <a:avLst/>
          </a:prstGeom>
          <a:noFill/>
        </p:spPr>
        <p:txBody>
          <a:bodyPr wrap="square" rtlCol="0">
            <a:spAutoFit/>
          </a:bodyPr>
          <a:lstStyle/>
          <a:p>
            <a:r>
              <a:rPr lang="fr-FR" sz="3000" dirty="0">
                <a:solidFill>
                  <a:srgbClr val="171C6A"/>
                </a:solidFill>
                <a:latin typeface="Work Sans Medium" panose="00000600000000000000" pitchFamily="2" charset="0"/>
              </a:rPr>
              <a:t>Alimentation festive</a:t>
            </a:r>
          </a:p>
        </p:txBody>
      </p:sp>
      <p:sp>
        <p:nvSpPr>
          <p:cNvPr id="27" name="ZoneTexte 26">
            <a:extLst>
              <a:ext uri="{FF2B5EF4-FFF2-40B4-BE49-F238E27FC236}">
                <a16:creationId xmlns:a16="http://schemas.microsoft.com/office/drawing/2014/main" id="{3A9A0051-FC37-4F3B-8232-3808DF270DE8}"/>
              </a:ext>
            </a:extLst>
          </p:cNvPr>
          <p:cNvSpPr txBox="1"/>
          <p:nvPr/>
        </p:nvSpPr>
        <p:spPr>
          <a:xfrm>
            <a:off x="3653192" y="4496683"/>
            <a:ext cx="3550248" cy="553998"/>
          </a:xfrm>
          <a:prstGeom prst="rect">
            <a:avLst/>
          </a:prstGeom>
          <a:noFill/>
        </p:spPr>
        <p:txBody>
          <a:bodyPr wrap="square" rtlCol="0">
            <a:spAutoFit/>
          </a:bodyPr>
          <a:lstStyle/>
          <a:p>
            <a:r>
              <a:rPr lang="fr-FR" sz="3000" dirty="0">
                <a:solidFill>
                  <a:srgbClr val="171C6A"/>
                </a:solidFill>
                <a:latin typeface="Work Sans Medium" panose="00000600000000000000" pitchFamily="2" charset="0"/>
              </a:rPr>
              <a:t>Quantité</a:t>
            </a:r>
          </a:p>
        </p:txBody>
      </p:sp>
      <p:sp>
        <p:nvSpPr>
          <p:cNvPr id="17" name="Espace réservé du texte 13">
            <a:extLst>
              <a:ext uri="{FF2B5EF4-FFF2-40B4-BE49-F238E27FC236}">
                <a16:creationId xmlns:a16="http://schemas.microsoft.com/office/drawing/2014/main" id="{664368DF-6DEF-4C97-98B5-B93B86D2E47B}"/>
              </a:ext>
            </a:extLst>
          </p:cNvPr>
          <p:cNvSpPr txBox="1">
            <a:spLocks/>
          </p:cNvSpPr>
          <p:nvPr/>
        </p:nvSpPr>
        <p:spPr>
          <a:xfrm>
            <a:off x="-5461668" y="-668"/>
            <a:ext cx="5334672" cy="717110"/>
          </a:xfrm>
          <a:prstGeom prst="rect">
            <a:avLst/>
          </a:prstGeom>
        </p:spPr>
        <p:style>
          <a:lnRef idx="2">
            <a:schemeClr val="accent1"/>
          </a:lnRef>
          <a:fillRef idx="1">
            <a:schemeClr val="lt1"/>
          </a:fillRef>
          <a:effectRef idx="0">
            <a:schemeClr val="accent1"/>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marL="0" indent="0">
              <a:buNone/>
            </a:pPr>
            <a:r>
              <a:rPr lang="fr-FR" sz="2000" dirty="0"/>
              <a:t>Scène 20</a:t>
            </a:r>
          </a:p>
          <a:p>
            <a:pPr marL="0" indent="0">
              <a:buNone/>
            </a:pPr>
            <a:endParaRPr lang="fr-FR" sz="2000" dirty="0"/>
          </a:p>
        </p:txBody>
      </p:sp>
      <p:sp>
        <p:nvSpPr>
          <p:cNvPr id="19" name="Espace réservé du texte 12">
            <a:extLst>
              <a:ext uri="{FF2B5EF4-FFF2-40B4-BE49-F238E27FC236}">
                <a16:creationId xmlns:a16="http://schemas.microsoft.com/office/drawing/2014/main" id="{AAB99892-6376-4706-8767-CCC1896717C6}"/>
              </a:ext>
            </a:extLst>
          </p:cNvPr>
          <p:cNvSpPr txBox="1">
            <a:spLocks/>
          </p:cNvSpPr>
          <p:nvPr/>
        </p:nvSpPr>
        <p:spPr>
          <a:xfrm>
            <a:off x="-5473700" y="838199"/>
            <a:ext cx="5309272" cy="8362829"/>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t"/>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1800" dirty="0">
                <a:solidFill>
                  <a:schemeClr val="tx2"/>
                </a:solidFill>
                <a:latin typeface="Century Gothic" panose="020B0502020202020204" pitchFamily="34" charset="0"/>
              </a:rPr>
              <a:t>Spécification de la vue</a:t>
            </a:r>
          </a:p>
          <a:p>
            <a:pPr marL="171450" indent="-171450" algn="l">
              <a:buFont typeface="Wingdings" panose="05000000000000000000" pitchFamily="2" charset="2"/>
              <a:buChar char="Ø"/>
            </a:pPr>
            <a:endParaRPr lang="fr-FR" sz="2400" dirty="0">
              <a:solidFill>
                <a:schemeClr val="tx2"/>
              </a:solidFill>
            </a:endParaRPr>
          </a:p>
          <a:p>
            <a:pPr marL="171450" indent="-171450" algn="l">
              <a:buFont typeface="Wingdings" panose="05000000000000000000" pitchFamily="2" charset="2"/>
              <a:buChar char="Ø"/>
            </a:pPr>
            <a:r>
              <a:rPr lang="fr-FR" sz="1800" dirty="0">
                <a:solidFill>
                  <a:schemeClr val="tx1"/>
                </a:solidFill>
                <a:latin typeface="Alstom" panose="02000503020000020004" pitchFamily="2" charset="0"/>
              </a:rPr>
              <a:t>  </a:t>
            </a:r>
            <a:r>
              <a:rPr lang="fr-FR" sz="2000" dirty="0">
                <a:solidFill>
                  <a:schemeClr val="tx1"/>
                </a:solidFill>
                <a:latin typeface="Calibri" panose="020F0502020204030204" pitchFamily="34" charset="0"/>
                <a:cs typeface="Calibri" panose="020F0502020204030204" pitchFamily="34" charset="0"/>
              </a:rPr>
              <a:t>Nom de la vue « type » :</a:t>
            </a:r>
          </a:p>
          <a:p>
            <a:pPr algn="l"/>
            <a:r>
              <a:rPr lang="fr-FR" sz="2000" dirty="0">
                <a:solidFill>
                  <a:schemeClr val="tx1"/>
                </a:solidFill>
                <a:latin typeface="Calibri" panose="020F0502020204030204" pitchFamily="34" charset="0"/>
                <a:cs typeface="Calibri" panose="020F0502020204030204" pitchFamily="34" charset="0"/>
              </a:rPr>
              <a:t>VO récapitulatif </a:t>
            </a:r>
          </a:p>
          <a:p>
            <a:pPr algn="l"/>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Objectif / message principal de cette vue :</a:t>
            </a:r>
          </a:p>
          <a:p>
            <a:pPr algn="l"/>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Document / média de référence :</a:t>
            </a:r>
          </a:p>
          <a:p>
            <a:r>
              <a:rPr lang="fr-FR" sz="1800" dirty="0">
                <a:solidFill>
                  <a:schemeClr val="tx1"/>
                </a:solidFill>
                <a:latin typeface="Calibri" panose="020F0502020204030204" pitchFamily="34" charset="0"/>
                <a:cs typeface="Calibri" panose="020F0502020204030204" pitchFamily="34" charset="0"/>
              </a:rPr>
              <a:t>Charte graphique</a:t>
            </a:r>
          </a:p>
          <a:p>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Description de l'animation :</a:t>
            </a:r>
            <a:endParaRPr lang="en-US" sz="2000" b="1" dirty="0">
              <a:solidFill>
                <a:schemeClr val="tx1"/>
              </a:solidFill>
            </a:endParaRPr>
          </a:p>
          <a:p>
            <a:pPr algn="l"/>
            <a:r>
              <a:rPr lang="fr-FR" sz="1800" dirty="0">
                <a:solidFill>
                  <a:schemeClr val="tx1"/>
                </a:solidFill>
                <a:latin typeface="Calibri" panose="020F0502020204030204" pitchFamily="34" charset="0"/>
                <a:cs typeface="Calibri" panose="020F0502020204030204" pitchFamily="34" charset="0"/>
              </a:rPr>
              <a:t>Affichage synchronisée avec la voix-off.</a:t>
            </a:r>
          </a:p>
          <a:p>
            <a:pPr algn="l"/>
            <a:r>
              <a:rPr lang="fr-FR" sz="1800" dirty="0">
                <a:solidFill>
                  <a:schemeClr val="tx1"/>
                </a:solidFill>
                <a:latin typeface="Calibri" panose="020F0502020204030204" pitchFamily="34" charset="0"/>
                <a:cs typeface="Calibri" panose="020F0502020204030204" pitchFamily="34" charset="0"/>
              </a:rPr>
              <a:t>1 : Les bulles bleues défilent en mode lampe à lave</a:t>
            </a:r>
          </a:p>
          <a:p>
            <a:pPr algn="l"/>
            <a:r>
              <a:rPr lang="fr-FR" sz="1800" dirty="0">
                <a:solidFill>
                  <a:schemeClr val="tx1"/>
                </a:solidFill>
                <a:latin typeface="Calibri" panose="020F0502020204030204" pitchFamily="34" charset="0"/>
                <a:cs typeface="Calibri" panose="020F0502020204030204" pitchFamily="34" charset="0"/>
              </a:rPr>
              <a:t>2 : La bulle apparait en grossissant.</a:t>
            </a:r>
          </a:p>
          <a:p>
            <a:pPr algn="l"/>
            <a:r>
              <a:rPr lang="fr-FR" sz="1800" dirty="0">
                <a:solidFill>
                  <a:schemeClr val="tx1"/>
                </a:solidFill>
                <a:latin typeface="Calibri" panose="020F0502020204030204" pitchFamily="34" charset="0"/>
                <a:cs typeface="Calibri" panose="020F0502020204030204" pitchFamily="34" charset="0"/>
              </a:rPr>
              <a:t>3 : Les mots clés s’affichent lorsqu’ils sont cités pas la voix-off.</a:t>
            </a:r>
          </a:p>
          <a:p>
            <a:pPr algn="l"/>
            <a:endParaRPr lang="fr-FR" sz="2000" dirty="0">
              <a:solidFill>
                <a:schemeClr val="tx1"/>
              </a:solidFill>
              <a:latin typeface="Calibri" panose="020F0502020204030204" pitchFamily="34" charset="0"/>
              <a:cs typeface="Calibri" panose="020F0502020204030204" pitchFamily="34" charset="0"/>
            </a:endParaRPr>
          </a:p>
          <a:p>
            <a:r>
              <a:rPr lang="fr-FR" sz="1800" dirty="0">
                <a:solidFill>
                  <a:srgbClr val="0070C0"/>
                </a:solidFill>
                <a:latin typeface="Calibri" panose="020F0502020204030204" pitchFamily="34" charset="0"/>
                <a:cs typeface="Calibri" panose="020F0502020204030204" pitchFamily="34" charset="0"/>
              </a:rPr>
              <a:t>Pour tout le module : Le patient peut revoir la slide, mettre en pause et afficher ou non les sous-titres.</a:t>
            </a:r>
          </a:p>
          <a:p>
            <a:pPr algn="l"/>
            <a:endParaRPr lang="fr-FR" sz="1800" dirty="0"/>
          </a:p>
          <a:p>
            <a:pPr algn="l"/>
            <a:endParaRPr lang="fr-FR" sz="1100" dirty="0"/>
          </a:p>
        </p:txBody>
      </p:sp>
      <p:sp>
        <p:nvSpPr>
          <p:cNvPr id="21" name="Espace réservé du texte 13">
            <a:extLst>
              <a:ext uri="{FF2B5EF4-FFF2-40B4-BE49-F238E27FC236}">
                <a16:creationId xmlns:a16="http://schemas.microsoft.com/office/drawing/2014/main" id="{D6F96D3E-6930-41A0-91A8-B1DA10AF8274}"/>
              </a:ext>
            </a:extLst>
          </p:cNvPr>
          <p:cNvSpPr txBox="1">
            <a:spLocks/>
          </p:cNvSpPr>
          <p:nvPr/>
        </p:nvSpPr>
        <p:spPr>
          <a:xfrm>
            <a:off x="12334151" y="24731"/>
            <a:ext cx="5168824" cy="4407569"/>
          </a:xfrm>
          <a:prstGeom prst="rect">
            <a:avLst/>
          </a:prstGeom>
        </p:spPr>
        <p:style>
          <a:lnRef idx="2">
            <a:schemeClr val="accent2"/>
          </a:lnRef>
          <a:fillRef idx="1">
            <a:schemeClr val="lt1"/>
          </a:fillRef>
          <a:effectRef idx="0">
            <a:schemeClr val="accent2"/>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2000" dirty="0">
                <a:solidFill>
                  <a:schemeClr val="tx2"/>
                </a:solidFill>
                <a:latin typeface="Century Gothic" panose="020B0502020202020204" pitchFamily="34" charset="0"/>
              </a:rPr>
              <a:t>Commentaires Léa / Inès</a:t>
            </a:r>
          </a:p>
          <a:p>
            <a:pPr algn="ctr"/>
            <a:endParaRPr lang="fr-FR" sz="2000" dirty="0">
              <a:solidFill>
                <a:schemeClr val="tx2"/>
              </a:solidFill>
              <a:latin typeface="Century Gothic" panose="020B0502020202020204" pitchFamily="34" charset="0"/>
            </a:endParaRPr>
          </a:p>
          <a:p>
            <a:endParaRPr lang="fr-FR" sz="2000" dirty="0">
              <a:solidFill>
                <a:schemeClr val="tx2"/>
              </a:solidFill>
            </a:endParaRPr>
          </a:p>
          <a:p>
            <a:pPr algn="ctr"/>
            <a:endParaRPr lang="fr-FR" sz="2000" dirty="0">
              <a:solidFill>
                <a:schemeClr val="tx2"/>
              </a:solidFill>
              <a:latin typeface="Century Gothic" panose="020B0502020202020204" pitchFamily="34" charset="0"/>
            </a:endParaRPr>
          </a:p>
        </p:txBody>
      </p:sp>
      <p:sp>
        <p:nvSpPr>
          <p:cNvPr id="28" name="Espace réservé du texte 13">
            <a:extLst>
              <a:ext uri="{FF2B5EF4-FFF2-40B4-BE49-F238E27FC236}">
                <a16:creationId xmlns:a16="http://schemas.microsoft.com/office/drawing/2014/main" id="{03B21D92-AAC8-460B-9239-900BE6C27A28}"/>
              </a:ext>
            </a:extLst>
          </p:cNvPr>
          <p:cNvSpPr txBox="1">
            <a:spLocks/>
          </p:cNvSpPr>
          <p:nvPr/>
        </p:nvSpPr>
        <p:spPr>
          <a:xfrm>
            <a:off x="12384951" y="5052085"/>
            <a:ext cx="5067224" cy="4131469"/>
          </a:xfrm>
          <a:prstGeom prst="rect">
            <a:avLst/>
          </a:prstGeom>
        </p:spPr>
        <p:style>
          <a:lnRef idx="2">
            <a:schemeClr val="accent2"/>
          </a:lnRef>
          <a:fillRef idx="1">
            <a:schemeClr val="lt1"/>
          </a:fillRef>
          <a:effectRef idx="0">
            <a:schemeClr val="accent2"/>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2000" dirty="0">
                <a:solidFill>
                  <a:schemeClr val="tx2"/>
                </a:solidFill>
                <a:latin typeface="Century Gothic" panose="020B0502020202020204" pitchFamily="34" charset="0"/>
              </a:rPr>
              <a:t>Commentaires Client</a:t>
            </a:r>
          </a:p>
          <a:p>
            <a:pPr algn="ctr"/>
            <a:endParaRPr lang="fr-FR" sz="2000" dirty="0">
              <a:solidFill>
                <a:schemeClr val="tx2"/>
              </a:solidFill>
              <a:latin typeface="Century Gothic" panose="020B0502020202020204" pitchFamily="34" charset="0"/>
            </a:endParaRPr>
          </a:p>
          <a:p>
            <a:endParaRPr lang="fr-FR" sz="1600" dirty="0">
              <a:solidFill>
                <a:schemeClr val="tx2"/>
              </a:solidFill>
            </a:endParaRPr>
          </a:p>
          <a:p>
            <a:endParaRPr lang="fr-FR" sz="1600" dirty="0">
              <a:solidFill>
                <a:schemeClr val="tx2"/>
              </a:solidFill>
              <a:latin typeface="Century Gothic" panose="020B0502020202020204" pitchFamily="34" charset="0"/>
            </a:endParaRPr>
          </a:p>
        </p:txBody>
      </p:sp>
      <p:sp>
        <p:nvSpPr>
          <p:cNvPr id="29" name="Espace réservé du texte 13">
            <a:extLst>
              <a:ext uri="{FF2B5EF4-FFF2-40B4-BE49-F238E27FC236}">
                <a16:creationId xmlns:a16="http://schemas.microsoft.com/office/drawing/2014/main" id="{96D867D5-A629-441A-AC7B-7A3BD0F66507}"/>
              </a:ext>
            </a:extLst>
          </p:cNvPr>
          <p:cNvSpPr txBox="1">
            <a:spLocks/>
          </p:cNvSpPr>
          <p:nvPr/>
        </p:nvSpPr>
        <p:spPr>
          <a:xfrm>
            <a:off x="0" y="6948418"/>
            <a:ext cx="12192000" cy="3552807"/>
          </a:xfrm>
          <a:prstGeom prst="rect">
            <a:avLst/>
          </a:prstGeom>
        </p:spPr>
        <p:style>
          <a:lnRef idx="2">
            <a:schemeClr val="accent1"/>
          </a:lnRef>
          <a:fillRef idx="1">
            <a:schemeClr val="lt1"/>
          </a:fillRef>
          <a:effectRef idx="0">
            <a:schemeClr val="accent1"/>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r>
              <a:rPr lang="en-US" sz="2000" b="1" dirty="0" err="1"/>
              <a:t>Voix</a:t>
            </a:r>
            <a:r>
              <a:rPr lang="en-US" sz="2000" b="1" dirty="0"/>
              <a:t> off :</a:t>
            </a:r>
          </a:p>
          <a:p>
            <a:r>
              <a:rPr lang="fr-FR" sz="2000" dirty="0"/>
              <a:t>Manger équilibré, même pendant les repas festifs, est essentiel pour préserver une bonne santé tout en restant sociable. Les repas de fête sont souvent l'occasion de se faire plaisir, et c'est important de ne pas se priver totalement. L'idée est d'adapter son alimentation sur la semaine pour mieux gérer ces moments particuliers, sans tomber dans l'excès. Cela ne signifie pas qu'il faut tout changer d'un coup, bien au contraire. L'adaptation se fait progressivement, étape par étape, en faisant des choix plus équilibrés au quotidien. Il est aussi important de varier les aliments et de contrôler les quantités : un repas équilibré repose sur une diversité de produits, avec des légumes, des protéines, des glucides complets et des graisses saines, tout en veillant à ne pas exagérer les portions. Rappelez-vous, l'alimentation est un défi pour beaucoup, et il est normal de ne pas tout réussir du premier coup. L'essentiel est d'éviter la culpabilisation : chaque petit pas vers un meilleur équilibre est une victoire. Ne perdez pas de vue l'importance de vivre ces moments festifs sans se sentir exclu, mais en restant fidèle à vos objectifs de bien-être.</a:t>
            </a:r>
            <a:endParaRPr lang="en-US" sz="2000" dirty="0"/>
          </a:p>
        </p:txBody>
      </p:sp>
      <p:sp>
        <p:nvSpPr>
          <p:cNvPr id="30" name="ZoneTexte 29">
            <a:extLst>
              <a:ext uri="{FF2B5EF4-FFF2-40B4-BE49-F238E27FC236}">
                <a16:creationId xmlns:a16="http://schemas.microsoft.com/office/drawing/2014/main" id="{3ECD036A-E64D-4491-A1E9-25539A275E48}"/>
              </a:ext>
            </a:extLst>
          </p:cNvPr>
          <p:cNvSpPr txBox="1"/>
          <p:nvPr/>
        </p:nvSpPr>
        <p:spPr>
          <a:xfrm>
            <a:off x="5149344" y="5440403"/>
            <a:ext cx="3550248" cy="553998"/>
          </a:xfrm>
          <a:prstGeom prst="rect">
            <a:avLst/>
          </a:prstGeom>
          <a:noFill/>
        </p:spPr>
        <p:txBody>
          <a:bodyPr wrap="square" rtlCol="0">
            <a:spAutoFit/>
          </a:bodyPr>
          <a:lstStyle/>
          <a:p>
            <a:r>
              <a:rPr lang="fr-FR" sz="3000" dirty="0">
                <a:solidFill>
                  <a:srgbClr val="171C6A"/>
                </a:solidFill>
                <a:latin typeface="Work Sans Medium" panose="00000600000000000000" pitchFamily="2" charset="0"/>
              </a:rPr>
              <a:t>Etape par étape</a:t>
            </a:r>
          </a:p>
        </p:txBody>
      </p:sp>
    </p:spTree>
    <p:extLst>
      <p:ext uri="{BB962C8B-B14F-4D97-AF65-F5344CB8AC3E}">
        <p14:creationId xmlns:p14="http://schemas.microsoft.com/office/powerpoint/2010/main" val="1526702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22" presetClass="entr" presetSubtype="4" repeatCount="indefinite"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0"/>
                                        <p:tgtEl>
                                          <p:spTgt spid="5"/>
                                        </p:tgtEl>
                                      </p:cBhvr>
                                    </p:animEffect>
                                  </p:childTnLst>
                                </p:cTn>
                              </p:par>
                              <p:par>
                                <p:cTn id="12" presetID="22" presetClass="entr" presetSubtype="4" repeatCount="indefinite" fill="hold"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down)">
                                      <p:cBhvr>
                                        <p:cTn id="14" dur="5000"/>
                                        <p:tgtEl>
                                          <p:spTgt spid="7"/>
                                        </p:tgtEl>
                                      </p:cBhvr>
                                    </p:animEffect>
                                  </p:childTnLst>
                                </p:cTn>
                              </p:par>
                            </p:childTnLst>
                          </p:cTn>
                        </p:par>
                        <p:par>
                          <p:cTn id="15" fill="hold">
                            <p:stCondLst>
                              <p:cond delay="5500"/>
                            </p:stCondLst>
                            <p:childTnLst>
                              <p:par>
                                <p:cTn id="16" presetID="10" presetClass="entr" presetSubtype="0" repeatCount="indefinite" fill="hold"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0"/>
                                        <p:tgtEl>
                                          <p:spTgt spid="11"/>
                                        </p:tgtEl>
                                      </p:cBhvr>
                                    </p:animEffect>
                                  </p:childTnLst>
                                </p:cTn>
                              </p:par>
                            </p:childTnLst>
                          </p:cTn>
                        </p:par>
                        <p:par>
                          <p:cTn id="19" fill="hold">
                            <p:stCondLst>
                              <p:cond delay="10500"/>
                            </p:stCondLst>
                            <p:childTnLst>
                              <p:par>
                                <p:cTn id="20" presetID="10" presetClass="entr" presetSubtype="0" fill="hold" grpId="0" nodeType="after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2000"/>
                                        <p:tgtEl>
                                          <p:spTgt spid="23"/>
                                        </p:tgtEl>
                                      </p:cBhvr>
                                    </p:animEffect>
                                  </p:childTnLst>
                                </p:cTn>
                              </p:par>
                            </p:childTnLst>
                          </p:cTn>
                        </p:par>
                        <p:par>
                          <p:cTn id="23" fill="hold">
                            <p:stCondLst>
                              <p:cond delay="12500"/>
                            </p:stCondLst>
                            <p:childTnLst>
                              <p:par>
                                <p:cTn id="24" presetID="10" presetClass="exit" presetSubtype="0" fill="hold" grpId="1" nodeType="afterEffect">
                                  <p:stCondLst>
                                    <p:cond delay="0"/>
                                  </p:stCondLst>
                                  <p:childTnLst>
                                    <p:animEffect transition="out" filter="fade">
                                      <p:cBhvr>
                                        <p:cTn id="25" dur="2000"/>
                                        <p:tgtEl>
                                          <p:spTgt spid="23"/>
                                        </p:tgtEl>
                                      </p:cBhvr>
                                    </p:animEffect>
                                    <p:set>
                                      <p:cBhvr>
                                        <p:cTn id="26" dur="1" fill="hold">
                                          <p:stCondLst>
                                            <p:cond delay="1999"/>
                                          </p:stCondLst>
                                        </p:cTn>
                                        <p:tgtEl>
                                          <p:spTgt spid="23"/>
                                        </p:tgtEl>
                                        <p:attrNameLst>
                                          <p:attrName>style.visibility</p:attrName>
                                        </p:attrNameLst>
                                      </p:cBhvr>
                                      <p:to>
                                        <p:strVal val="hidden"/>
                                      </p:to>
                                    </p:set>
                                  </p:childTnLst>
                                </p:cTn>
                              </p:par>
                            </p:childTnLst>
                          </p:cTn>
                        </p:par>
                        <p:par>
                          <p:cTn id="27" fill="hold">
                            <p:stCondLst>
                              <p:cond delay="14500"/>
                            </p:stCondLst>
                            <p:childTnLst>
                              <p:par>
                                <p:cTn id="28" presetID="10" presetClass="entr" presetSubtype="0" fill="hold" grpId="0" nodeType="after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fade">
                                      <p:cBhvr>
                                        <p:cTn id="30" dur="2000"/>
                                        <p:tgtEl>
                                          <p:spTgt spid="24"/>
                                        </p:tgtEl>
                                      </p:cBhvr>
                                    </p:animEffect>
                                  </p:childTnLst>
                                </p:cTn>
                              </p:par>
                            </p:childTnLst>
                          </p:cTn>
                        </p:par>
                        <p:par>
                          <p:cTn id="31" fill="hold">
                            <p:stCondLst>
                              <p:cond delay="16500"/>
                            </p:stCondLst>
                            <p:childTnLst>
                              <p:par>
                                <p:cTn id="32" presetID="10" presetClass="exit" presetSubtype="0" fill="hold" grpId="1" nodeType="afterEffect">
                                  <p:stCondLst>
                                    <p:cond delay="0"/>
                                  </p:stCondLst>
                                  <p:childTnLst>
                                    <p:animEffect transition="out" filter="fade">
                                      <p:cBhvr>
                                        <p:cTn id="33" dur="2000"/>
                                        <p:tgtEl>
                                          <p:spTgt spid="24"/>
                                        </p:tgtEl>
                                      </p:cBhvr>
                                    </p:animEffect>
                                    <p:set>
                                      <p:cBhvr>
                                        <p:cTn id="34" dur="1" fill="hold">
                                          <p:stCondLst>
                                            <p:cond delay="1999"/>
                                          </p:stCondLst>
                                        </p:cTn>
                                        <p:tgtEl>
                                          <p:spTgt spid="24"/>
                                        </p:tgtEl>
                                        <p:attrNameLst>
                                          <p:attrName>style.visibility</p:attrName>
                                        </p:attrNameLst>
                                      </p:cBhvr>
                                      <p:to>
                                        <p:strVal val="hidden"/>
                                      </p:to>
                                    </p:set>
                                  </p:childTnLst>
                                </p:cTn>
                              </p:par>
                            </p:childTnLst>
                          </p:cTn>
                        </p:par>
                        <p:par>
                          <p:cTn id="35" fill="hold">
                            <p:stCondLst>
                              <p:cond delay="18500"/>
                            </p:stCondLst>
                            <p:childTnLst>
                              <p:par>
                                <p:cTn id="36" presetID="10" presetClass="entr" presetSubtype="0" fill="hold" grpId="0" nodeType="after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fade">
                                      <p:cBhvr>
                                        <p:cTn id="38" dur="2000"/>
                                        <p:tgtEl>
                                          <p:spTgt spid="25"/>
                                        </p:tgtEl>
                                      </p:cBhvr>
                                    </p:animEffect>
                                  </p:childTnLst>
                                </p:cTn>
                              </p:par>
                            </p:childTnLst>
                          </p:cTn>
                        </p:par>
                        <p:par>
                          <p:cTn id="39" fill="hold">
                            <p:stCondLst>
                              <p:cond delay="20500"/>
                            </p:stCondLst>
                            <p:childTnLst>
                              <p:par>
                                <p:cTn id="40" presetID="10" presetClass="exit" presetSubtype="0" fill="hold" grpId="1" nodeType="afterEffect">
                                  <p:stCondLst>
                                    <p:cond delay="0"/>
                                  </p:stCondLst>
                                  <p:childTnLst>
                                    <p:animEffect transition="out" filter="fade">
                                      <p:cBhvr>
                                        <p:cTn id="41" dur="2000"/>
                                        <p:tgtEl>
                                          <p:spTgt spid="25"/>
                                        </p:tgtEl>
                                      </p:cBhvr>
                                    </p:animEffect>
                                    <p:set>
                                      <p:cBhvr>
                                        <p:cTn id="42" dur="1" fill="hold">
                                          <p:stCondLst>
                                            <p:cond delay="1999"/>
                                          </p:stCondLst>
                                        </p:cTn>
                                        <p:tgtEl>
                                          <p:spTgt spid="25"/>
                                        </p:tgtEl>
                                        <p:attrNameLst>
                                          <p:attrName>style.visibility</p:attrName>
                                        </p:attrNameLst>
                                      </p:cBhvr>
                                      <p:to>
                                        <p:strVal val="hidden"/>
                                      </p:to>
                                    </p:set>
                                  </p:childTnLst>
                                </p:cTn>
                              </p:par>
                            </p:childTnLst>
                          </p:cTn>
                        </p:par>
                        <p:par>
                          <p:cTn id="43" fill="hold">
                            <p:stCondLst>
                              <p:cond delay="22500"/>
                            </p:stCondLst>
                            <p:childTnLst>
                              <p:par>
                                <p:cTn id="44" presetID="10" presetClass="entr" presetSubtype="0" fill="hold" grpId="0" nodeType="after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fade">
                                      <p:cBhvr>
                                        <p:cTn id="46" dur="2000"/>
                                        <p:tgtEl>
                                          <p:spTgt spid="26"/>
                                        </p:tgtEl>
                                      </p:cBhvr>
                                    </p:animEffect>
                                  </p:childTnLst>
                                </p:cTn>
                              </p:par>
                            </p:childTnLst>
                          </p:cTn>
                        </p:par>
                        <p:par>
                          <p:cTn id="47" fill="hold">
                            <p:stCondLst>
                              <p:cond delay="24500"/>
                            </p:stCondLst>
                            <p:childTnLst>
                              <p:par>
                                <p:cTn id="48" presetID="10" presetClass="exit" presetSubtype="0" fill="hold" grpId="1" nodeType="afterEffect">
                                  <p:stCondLst>
                                    <p:cond delay="0"/>
                                  </p:stCondLst>
                                  <p:childTnLst>
                                    <p:animEffect transition="out" filter="fade">
                                      <p:cBhvr>
                                        <p:cTn id="49" dur="2000"/>
                                        <p:tgtEl>
                                          <p:spTgt spid="26"/>
                                        </p:tgtEl>
                                      </p:cBhvr>
                                    </p:animEffect>
                                    <p:set>
                                      <p:cBhvr>
                                        <p:cTn id="50" dur="1" fill="hold">
                                          <p:stCondLst>
                                            <p:cond delay="1999"/>
                                          </p:stCondLst>
                                        </p:cTn>
                                        <p:tgtEl>
                                          <p:spTgt spid="26"/>
                                        </p:tgtEl>
                                        <p:attrNameLst>
                                          <p:attrName>style.visibility</p:attrName>
                                        </p:attrNameLst>
                                      </p:cBhvr>
                                      <p:to>
                                        <p:strVal val="hidden"/>
                                      </p:to>
                                    </p:set>
                                  </p:childTnLst>
                                </p:cTn>
                              </p:par>
                            </p:childTnLst>
                          </p:cTn>
                        </p:par>
                        <p:par>
                          <p:cTn id="51" fill="hold">
                            <p:stCondLst>
                              <p:cond delay="26500"/>
                            </p:stCondLst>
                            <p:childTnLst>
                              <p:par>
                                <p:cTn id="52" presetID="10" presetClass="entr" presetSubtype="0" fill="hold" grpId="0" nodeType="afterEffect">
                                  <p:stCondLst>
                                    <p:cond delay="0"/>
                                  </p:stCondLst>
                                  <p:childTnLst>
                                    <p:set>
                                      <p:cBhvr>
                                        <p:cTn id="53" dur="1" fill="hold">
                                          <p:stCondLst>
                                            <p:cond delay="0"/>
                                          </p:stCondLst>
                                        </p:cTn>
                                        <p:tgtEl>
                                          <p:spTgt spid="27"/>
                                        </p:tgtEl>
                                        <p:attrNameLst>
                                          <p:attrName>style.visibility</p:attrName>
                                        </p:attrNameLst>
                                      </p:cBhvr>
                                      <p:to>
                                        <p:strVal val="visible"/>
                                      </p:to>
                                    </p:set>
                                    <p:animEffect transition="in" filter="fade">
                                      <p:cBhvr>
                                        <p:cTn id="54" dur="2000"/>
                                        <p:tgtEl>
                                          <p:spTgt spid="27"/>
                                        </p:tgtEl>
                                      </p:cBhvr>
                                    </p:animEffect>
                                  </p:childTnLst>
                                </p:cTn>
                              </p:par>
                            </p:childTnLst>
                          </p:cTn>
                        </p:par>
                        <p:par>
                          <p:cTn id="55" fill="hold">
                            <p:stCondLst>
                              <p:cond delay="28500"/>
                            </p:stCondLst>
                            <p:childTnLst>
                              <p:par>
                                <p:cTn id="56" presetID="10" presetClass="exit" presetSubtype="0" fill="hold" grpId="1" nodeType="afterEffect">
                                  <p:stCondLst>
                                    <p:cond delay="0"/>
                                  </p:stCondLst>
                                  <p:childTnLst>
                                    <p:animEffect transition="out" filter="fade">
                                      <p:cBhvr>
                                        <p:cTn id="57" dur="2000"/>
                                        <p:tgtEl>
                                          <p:spTgt spid="27"/>
                                        </p:tgtEl>
                                      </p:cBhvr>
                                    </p:animEffect>
                                    <p:set>
                                      <p:cBhvr>
                                        <p:cTn id="58" dur="1" fill="hold">
                                          <p:stCondLst>
                                            <p:cond delay="1999"/>
                                          </p:stCondLst>
                                        </p:cTn>
                                        <p:tgtEl>
                                          <p:spTgt spid="27"/>
                                        </p:tgtEl>
                                        <p:attrNameLst>
                                          <p:attrName>style.visibility</p:attrName>
                                        </p:attrNameLst>
                                      </p:cBhvr>
                                      <p:to>
                                        <p:strVal val="hidden"/>
                                      </p:to>
                                    </p:set>
                                  </p:childTnLst>
                                </p:cTn>
                              </p:par>
                            </p:childTnLst>
                          </p:cTn>
                        </p:par>
                        <p:par>
                          <p:cTn id="59" fill="hold">
                            <p:stCondLst>
                              <p:cond delay="30500"/>
                            </p:stCondLst>
                            <p:childTnLst>
                              <p:par>
                                <p:cTn id="60" presetID="10" presetClass="entr" presetSubtype="0" fill="hold" grpId="0" nodeType="afterEffect">
                                  <p:stCondLst>
                                    <p:cond delay="0"/>
                                  </p:stCondLst>
                                  <p:childTnLst>
                                    <p:set>
                                      <p:cBhvr>
                                        <p:cTn id="61" dur="1" fill="hold">
                                          <p:stCondLst>
                                            <p:cond delay="0"/>
                                          </p:stCondLst>
                                        </p:cTn>
                                        <p:tgtEl>
                                          <p:spTgt spid="30"/>
                                        </p:tgtEl>
                                        <p:attrNameLst>
                                          <p:attrName>style.visibility</p:attrName>
                                        </p:attrNameLst>
                                      </p:cBhvr>
                                      <p:to>
                                        <p:strVal val="visible"/>
                                      </p:to>
                                    </p:set>
                                    <p:animEffect transition="in" filter="fade">
                                      <p:cBhvr>
                                        <p:cTn id="62" dur="2000"/>
                                        <p:tgtEl>
                                          <p:spTgt spid="30"/>
                                        </p:tgtEl>
                                      </p:cBhvr>
                                    </p:animEffect>
                                  </p:childTnLst>
                                </p:cTn>
                              </p:par>
                            </p:childTnLst>
                          </p:cTn>
                        </p:par>
                        <p:par>
                          <p:cTn id="63" fill="hold">
                            <p:stCondLst>
                              <p:cond delay="32500"/>
                            </p:stCondLst>
                            <p:childTnLst>
                              <p:par>
                                <p:cTn id="64" presetID="10" presetClass="exit" presetSubtype="0" fill="hold" grpId="1" nodeType="afterEffect">
                                  <p:stCondLst>
                                    <p:cond delay="0"/>
                                  </p:stCondLst>
                                  <p:childTnLst>
                                    <p:animEffect transition="out" filter="fade">
                                      <p:cBhvr>
                                        <p:cTn id="65" dur="2000"/>
                                        <p:tgtEl>
                                          <p:spTgt spid="30"/>
                                        </p:tgtEl>
                                      </p:cBhvr>
                                    </p:animEffect>
                                    <p:set>
                                      <p:cBhvr>
                                        <p:cTn id="66" dur="1" fill="hold">
                                          <p:stCondLst>
                                            <p:cond delay="1999"/>
                                          </p:stCondLst>
                                        </p:cTn>
                                        <p:tgtEl>
                                          <p:spTgt spid="3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3" grpId="1"/>
      <p:bldP spid="24" grpId="0"/>
      <p:bldP spid="24" grpId="1"/>
      <p:bldP spid="25" grpId="0"/>
      <p:bldP spid="25" grpId="1"/>
      <p:bldP spid="26" grpId="0"/>
      <p:bldP spid="26" grpId="1"/>
      <p:bldP spid="27" grpId="0"/>
      <p:bldP spid="27" grpId="1"/>
      <p:bldP spid="30" grpId="0"/>
      <p:bldP spid="30" grpId="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88AAF60E-F12D-4B8D-B7A8-7E89EB475D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41300" y="0"/>
            <a:ext cx="8578850" cy="6858000"/>
          </a:xfrm>
          <a:prstGeom prst="rect">
            <a:avLst/>
          </a:prstGeom>
        </p:spPr>
      </p:pic>
      <p:sp>
        <p:nvSpPr>
          <p:cNvPr id="4" name="ZoneTexte 3">
            <a:extLst>
              <a:ext uri="{FF2B5EF4-FFF2-40B4-BE49-F238E27FC236}">
                <a16:creationId xmlns:a16="http://schemas.microsoft.com/office/drawing/2014/main" id="{523D0E03-46AC-4F47-97FF-1AD96623D065}"/>
              </a:ext>
            </a:extLst>
          </p:cNvPr>
          <p:cNvSpPr txBox="1"/>
          <p:nvPr/>
        </p:nvSpPr>
        <p:spPr>
          <a:xfrm>
            <a:off x="3345181" y="910466"/>
            <a:ext cx="5501638" cy="1754326"/>
          </a:xfrm>
          <a:prstGeom prst="rect">
            <a:avLst/>
          </a:prstGeom>
          <a:noFill/>
        </p:spPr>
        <p:txBody>
          <a:bodyPr wrap="square" rtlCol="0">
            <a:spAutoFit/>
          </a:bodyPr>
          <a:lstStyle/>
          <a:p>
            <a:r>
              <a:rPr lang="fr-FR" dirty="0">
                <a:solidFill>
                  <a:srgbClr val="171C6A"/>
                </a:solidFill>
                <a:latin typeface="Work Sans Medium" panose="00000600000000000000" pitchFamily="2" charset="0"/>
              </a:rPr>
              <a:t>Félicitations pour avoir terminé le module «  </a:t>
            </a:r>
            <a:r>
              <a:rPr lang="fr-FR" dirty="0">
                <a:latin typeface="Calibri" panose="020F0502020204030204" pitchFamily="34" charset="0"/>
                <a:cs typeface="Calibri" panose="020F0502020204030204" pitchFamily="34" charset="0"/>
              </a:rPr>
              <a:t>Comment créer mes menus ?</a:t>
            </a:r>
            <a:r>
              <a:rPr lang="fr-FR" dirty="0">
                <a:solidFill>
                  <a:srgbClr val="171C6A"/>
                </a:solidFill>
                <a:latin typeface="Work Sans Medium" panose="00000600000000000000" pitchFamily="2" charset="0"/>
              </a:rPr>
              <a:t> » !</a:t>
            </a:r>
          </a:p>
          <a:p>
            <a:endParaRPr lang="fr-FR" dirty="0">
              <a:solidFill>
                <a:srgbClr val="171C6A"/>
              </a:solidFill>
              <a:latin typeface="Work Sans Medium" panose="00000600000000000000" pitchFamily="2" charset="0"/>
            </a:endParaRPr>
          </a:p>
          <a:p>
            <a:r>
              <a:rPr lang="fr-FR" dirty="0">
                <a:solidFill>
                  <a:srgbClr val="171C6A"/>
                </a:solidFill>
                <a:latin typeface="Work Sans Medium" panose="00000600000000000000" pitchFamily="2" charset="0"/>
              </a:rPr>
              <a:t>Tu as maintenant une vision plus claire sur la construction des menus sur la journée en fonction de situations particulières et en se faisant plaisir.</a:t>
            </a:r>
            <a:endParaRPr lang="fr-FR" dirty="0"/>
          </a:p>
        </p:txBody>
      </p:sp>
      <p:sp>
        <p:nvSpPr>
          <p:cNvPr id="6" name="ZoneTexte 5">
            <a:extLst>
              <a:ext uri="{FF2B5EF4-FFF2-40B4-BE49-F238E27FC236}">
                <a16:creationId xmlns:a16="http://schemas.microsoft.com/office/drawing/2014/main" id="{7E249457-030B-4D7F-8A7B-C46782A3B54D}"/>
              </a:ext>
            </a:extLst>
          </p:cNvPr>
          <p:cNvSpPr txBox="1"/>
          <p:nvPr/>
        </p:nvSpPr>
        <p:spPr>
          <a:xfrm>
            <a:off x="3345181" y="3139440"/>
            <a:ext cx="4002411" cy="646331"/>
          </a:xfrm>
          <a:prstGeom prst="rect">
            <a:avLst/>
          </a:prstGeom>
          <a:noFill/>
        </p:spPr>
        <p:txBody>
          <a:bodyPr wrap="square" rtlCol="0">
            <a:spAutoFit/>
          </a:bodyPr>
          <a:lstStyle/>
          <a:p>
            <a:r>
              <a:rPr lang="fr-FR" dirty="0">
                <a:solidFill>
                  <a:srgbClr val="171C6A"/>
                </a:solidFill>
                <a:latin typeface="Work Sans Medium" panose="00000600000000000000" pitchFamily="2" charset="0"/>
              </a:rPr>
              <a:t>Je t’invite à consulter la conclusion pour rédiger tes propres objectifs !</a:t>
            </a:r>
          </a:p>
        </p:txBody>
      </p:sp>
      <p:pic>
        <p:nvPicPr>
          <p:cNvPr id="7" name="Image 6">
            <a:extLst>
              <a:ext uri="{FF2B5EF4-FFF2-40B4-BE49-F238E27FC236}">
                <a16:creationId xmlns:a16="http://schemas.microsoft.com/office/drawing/2014/main" id="{778FB760-81B0-4D1E-ADAC-D3E2C64FDA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56961" y="170181"/>
            <a:ext cx="823359" cy="342010"/>
          </a:xfrm>
          <a:prstGeom prst="rect">
            <a:avLst/>
          </a:prstGeom>
        </p:spPr>
      </p:pic>
      <p:pic>
        <p:nvPicPr>
          <p:cNvPr id="8" name="Image 7">
            <a:extLst>
              <a:ext uri="{FF2B5EF4-FFF2-40B4-BE49-F238E27FC236}">
                <a16:creationId xmlns:a16="http://schemas.microsoft.com/office/drawing/2014/main" id="{2A6DA3EE-84BD-44DA-BC7C-3526FC1B82D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35260" y="162561"/>
            <a:ext cx="59689" cy="366661"/>
          </a:xfrm>
          <a:prstGeom prst="rect">
            <a:avLst/>
          </a:prstGeom>
        </p:spPr>
      </p:pic>
      <p:pic>
        <p:nvPicPr>
          <p:cNvPr id="9" name="Image 8">
            <a:extLst>
              <a:ext uri="{FF2B5EF4-FFF2-40B4-BE49-F238E27FC236}">
                <a16:creationId xmlns:a16="http://schemas.microsoft.com/office/drawing/2014/main" id="{6E74A5CC-1E47-4AAE-B6CB-AD03649AFE7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76559" y="170181"/>
            <a:ext cx="263526" cy="353510"/>
          </a:xfrm>
          <a:prstGeom prst="rect">
            <a:avLst/>
          </a:prstGeom>
        </p:spPr>
      </p:pic>
      <p:pic>
        <p:nvPicPr>
          <p:cNvPr id="10" name="Image 9">
            <a:extLst>
              <a:ext uri="{FF2B5EF4-FFF2-40B4-BE49-F238E27FC236}">
                <a16:creationId xmlns:a16="http://schemas.microsoft.com/office/drawing/2014/main" id="{7AFEA69B-37C5-48D1-8CF1-DF4934BD325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036935" y="186690"/>
            <a:ext cx="325501" cy="325501"/>
          </a:xfrm>
          <a:prstGeom prst="rect">
            <a:avLst/>
          </a:prstGeom>
        </p:spPr>
      </p:pic>
      <p:grpSp>
        <p:nvGrpSpPr>
          <p:cNvPr id="13" name="Groupe 12">
            <a:extLst>
              <a:ext uri="{FF2B5EF4-FFF2-40B4-BE49-F238E27FC236}">
                <a16:creationId xmlns:a16="http://schemas.microsoft.com/office/drawing/2014/main" id="{C1E24129-A2F7-42FF-9409-E506599ED2C5}"/>
              </a:ext>
            </a:extLst>
          </p:cNvPr>
          <p:cNvGrpSpPr/>
          <p:nvPr/>
        </p:nvGrpSpPr>
        <p:grpSpPr>
          <a:xfrm>
            <a:off x="5015728" y="5350472"/>
            <a:ext cx="2160543" cy="786384"/>
            <a:chOff x="5015728" y="5350472"/>
            <a:chExt cx="2160543" cy="786384"/>
          </a:xfrm>
        </p:grpSpPr>
        <p:pic>
          <p:nvPicPr>
            <p:cNvPr id="11" name="Image 10">
              <a:extLst>
                <a:ext uri="{FF2B5EF4-FFF2-40B4-BE49-F238E27FC236}">
                  <a16:creationId xmlns:a16="http://schemas.microsoft.com/office/drawing/2014/main" id="{32E46CF4-A7E5-493C-9CE3-C604C6E0A9C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015728" y="5350472"/>
              <a:ext cx="2160543" cy="786384"/>
            </a:xfrm>
            <a:prstGeom prst="rect">
              <a:avLst/>
            </a:prstGeom>
          </p:spPr>
        </p:pic>
        <p:sp>
          <p:nvSpPr>
            <p:cNvPr id="12" name="ZoneTexte 11">
              <a:extLst>
                <a:ext uri="{FF2B5EF4-FFF2-40B4-BE49-F238E27FC236}">
                  <a16:creationId xmlns:a16="http://schemas.microsoft.com/office/drawing/2014/main" id="{D51BCDBA-2305-4FFE-9DB7-EA792BD5BF71}"/>
                </a:ext>
              </a:extLst>
            </p:cNvPr>
            <p:cNvSpPr txBox="1"/>
            <p:nvPr/>
          </p:nvSpPr>
          <p:spPr>
            <a:xfrm>
              <a:off x="5369246" y="5478249"/>
              <a:ext cx="1371601" cy="461665"/>
            </a:xfrm>
            <a:prstGeom prst="rect">
              <a:avLst/>
            </a:prstGeom>
            <a:noFill/>
          </p:spPr>
          <p:txBody>
            <a:bodyPr wrap="square" rtlCol="0">
              <a:spAutoFit/>
            </a:bodyPr>
            <a:lstStyle/>
            <a:p>
              <a:pPr algn="ctr"/>
              <a:r>
                <a:rPr lang="fr-FR" sz="2400" b="1" dirty="0">
                  <a:solidFill>
                    <a:schemeClr val="bg1"/>
                  </a:solidFill>
                  <a:latin typeface="Work Sans Medium" panose="00000600000000000000" pitchFamily="2" charset="0"/>
                </a:rPr>
                <a:t>Accueil</a:t>
              </a:r>
            </a:p>
          </p:txBody>
        </p:sp>
      </p:grpSp>
      <p:sp>
        <p:nvSpPr>
          <p:cNvPr id="14" name="Espace réservé du texte 13">
            <a:extLst>
              <a:ext uri="{FF2B5EF4-FFF2-40B4-BE49-F238E27FC236}">
                <a16:creationId xmlns:a16="http://schemas.microsoft.com/office/drawing/2014/main" id="{BC08F27C-7CED-4188-A3FD-F60AB3248016}"/>
              </a:ext>
            </a:extLst>
          </p:cNvPr>
          <p:cNvSpPr txBox="1">
            <a:spLocks/>
          </p:cNvSpPr>
          <p:nvPr/>
        </p:nvSpPr>
        <p:spPr>
          <a:xfrm>
            <a:off x="-5461668" y="-668"/>
            <a:ext cx="5334672" cy="717110"/>
          </a:xfrm>
          <a:prstGeom prst="rect">
            <a:avLst/>
          </a:prstGeom>
        </p:spPr>
        <p:style>
          <a:lnRef idx="2">
            <a:schemeClr val="accent1"/>
          </a:lnRef>
          <a:fillRef idx="1">
            <a:schemeClr val="lt1"/>
          </a:fillRef>
          <a:effectRef idx="0">
            <a:schemeClr val="accent1"/>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marL="0" indent="0">
              <a:buNone/>
            </a:pPr>
            <a:r>
              <a:rPr lang="fr-FR" sz="2000" dirty="0"/>
              <a:t>Scène 21</a:t>
            </a:r>
          </a:p>
          <a:p>
            <a:pPr marL="0" indent="0">
              <a:buNone/>
            </a:pPr>
            <a:endParaRPr lang="fr-FR" sz="2000" dirty="0"/>
          </a:p>
        </p:txBody>
      </p:sp>
      <p:sp>
        <p:nvSpPr>
          <p:cNvPr id="15" name="Espace réservé du texte 12">
            <a:extLst>
              <a:ext uri="{FF2B5EF4-FFF2-40B4-BE49-F238E27FC236}">
                <a16:creationId xmlns:a16="http://schemas.microsoft.com/office/drawing/2014/main" id="{134988F3-6A51-4D21-957D-6CBFDB26B34B}"/>
              </a:ext>
            </a:extLst>
          </p:cNvPr>
          <p:cNvSpPr txBox="1">
            <a:spLocks/>
          </p:cNvSpPr>
          <p:nvPr/>
        </p:nvSpPr>
        <p:spPr>
          <a:xfrm>
            <a:off x="-5473700" y="838199"/>
            <a:ext cx="5309272" cy="8854441"/>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t"/>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1800" dirty="0">
                <a:solidFill>
                  <a:schemeClr val="tx2"/>
                </a:solidFill>
                <a:latin typeface="Century Gothic" panose="020B0502020202020204" pitchFamily="34" charset="0"/>
              </a:rPr>
              <a:t>Spécification de la vue</a:t>
            </a:r>
          </a:p>
          <a:p>
            <a:pPr marL="171450" indent="-171450" algn="just">
              <a:buFont typeface="Wingdings" panose="05000000000000000000" pitchFamily="2" charset="2"/>
              <a:buChar char="Ø"/>
            </a:pPr>
            <a:endParaRPr lang="fr-FR" sz="2400" dirty="0">
              <a:solidFill>
                <a:schemeClr val="tx2"/>
              </a:solidFill>
            </a:endParaRPr>
          </a:p>
          <a:p>
            <a:pPr marL="171450" indent="-171450" algn="just">
              <a:buFont typeface="Wingdings" panose="05000000000000000000" pitchFamily="2" charset="2"/>
              <a:buChar char="Ø"/>
            </a:pPr>
            <a:r>
              <a:rPr lang="fr-FR" sz="1800" dirty="0">
                <a:solidFill>
                  <a:schemeClr val="tx1"/>
                </a:solidFill>
                <a:latin typeface="Alstom" panose="02000503020000020004" pitchFamily="2" charset="0"/>
              </a:rPr>
              <a:t>  </a:t>
            </a:r>
            <a:r>
              <a:rPr lang="fr-FR" sz="2000" b="1" dirty="0">
                <a:solidFill>
                  <a:schemeClr val="tx1"/>
                </a:solidFill>
                <a:latin typeface="Calibri" panose="020F0502020204030204" pitchFamily="34" charset="0"/>
                <a:cs typeface="Calibri" panose="020F0502020204030204" pitchFamily="34" charset="0"/>
              </a:rPr>
              <a:t>Nom de la vue « type » :</a:t>
            </a:r>
          </a:p>
          <a:p>
            <a:pPr algn="just"/>
            <a:r>
              <a:rPr lang="fr-FR" sz="2000" dirty="0">
                <a:solidFill>
                  <a:schemeClr val="tx1"/>
                </a:solidFill>
                <a:latin typeface="Calibri" panose="020F0502020204030204" pitchFamily="34" charset="0"/>
                <a:cs typeface="Calibri" panose="020F0502020204030204" pitchFamily="34" charset="0"/>
              </a:rPr>
              <a:t>Fin du module « Comment créer mes menus ? »</a:t>
            </a:r>
          </a:p>
          <a:p>
            <a:pPr marL="171450" indent="-171450" algn="just">
              <a:buFont typeface="Wingdings" panose="05000000000000000000" pitchFamily="2" charset="2"/>
              <a:buChar char="Ø"/>
            </a:pPr>
            <a:endParaRPr lang="fr-FR" sz="2000" dirty="0">
              <a:solidFill>
                <a:schemeClr val="tx1"/>
              </a:solidFill>
              <a:latin typeface="Calibri" panose="020F0502020204030204" pitchFamily="34" charset="0"/>
              <a:cs typeface="Calibri" panose="020F0502020204030204" pitchFamily="34" charset="0"/>
            </a:endParaRPr>
          </a:p>
          <a:p>
            <a:pPr marL="285750" indent="-285750" algn="just">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Objectif / message principal de cette vue :</a:t>
            </a:r>
          </a:p>
          <a:p>
            <a:pPr algn="just"/>
            <a:r>
              <a:rPr lang="fr-FR" sz="2000" dirty="0">
                <a:solidFill>
                  <a:schemeClr val="tx1"/>
                </a:solidFill>
                <a:latin typeface="Calibri" panose="020F0502020204030204" pitchFamily="34" charset="0"/>
                <a:cs typeface="Calibri" panose="020F0502020204030204" pitchFamily="34" charset="0"/>
              </a:rPr>
              <a:t>Afficher la conclusion</a:t>
            </a:r>
          </a:p>
          <a:p>
            <a:pPr marL="285750" indent="-285750" algn="just">
              <a:buFont typeface="Wingdings" panose="05000000000000000000" pitchFamily="2" charset="2"/>
              <a:buChar char="Ø"/>
            </a:pPr>
            <a:endParaRPr lang="fr-FR" sz="2000" dirty="0">
              <a:solidFill>
                <a:schemeClr val="tx1"/>
              </a:solidFill>
              <a:latin typeface="Calibri" panose="020F0502020204030204" pitchFamily="34" charset="0"/>
              <a:cs typeface="Calibri" panose="020F0502020204030204" pitchFamily="34" charset="0"/>
            </a:endParaRPr>
          </a:p>
          <a:p>
            <a:pPr marL="285750" indent="-285750" algn="just">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Document / média de référence :</a:t>
            </a:r>
          </a:p>
          <a:p>
            <a:pPr algn="just"/>
            <a:r>
              <a:rPr lang="fr-FR" sz="2000" dirty="0">
                <a:solidFill>
                  <a:schemeClr val="tx1"/>
                </a:solidFill>
                <a:latin typeface="Calibri" panose="020F0502020204030204" pitchFamily="34" charset="0"/>
                <a:cs typeface="Calibri" panose="020F0502020204030204" pitchFamily="34" charset="0"/>
              </a:rPr>
              <a:t>Charte graphique</a:t>
            </a:r>
          </a:p>
          <a:p>
            <a:pPr algn="just"/>
            <a:endParaRPr lang="fr-FR" sz="2000" dirty="0">
              <a:solidFill>
                <a:schemeClr val="tx1"/>
              </a:solidFill>
              <a:latin typeface="Calibri" panose="020F0502020204030204" pitchFamily="34" charset="0"/>
              <a:cs typeface="Calibri" panose="020F0502020204030204" pitchFamily="34" charset="0"/>
            </a:endParaRPr>
          </a:p>
          <a:p>
            <a:pPr marL="285750" indent="-285750" algn="just">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Description de l'animation :</a:t>
            </a:r>
            <a:endParaRPr lang="en-US" sz="2000" b="1" dirty="0">
              <a:solidFill>
                <a:schemeClr val="tx1"/>
              </a:solidFill>
            </a:endParaRPr>
          </a:p>
          <a:p>
            <a:pPr algn="just"/>
            <a:r>
              <a:rPr lang="fr-FR" sz="2000" dirty="0">
                <a:solidFill>
                  <a:schemeClr val="tx1"/>
                </a:solidFill>
                <a:latin typeface="Calibri" panose="020F0502020204030204" pitchFamily="34" charset="0"/>
                <a:cs typeface="Calibri" panose="020F0502020204030204" pitchFamily="34" charset="0"/>
              </a:rPr>
              <a:t>Affichage synchronisée avec la voix-off.</a:t>
            </a:r>
          </a:p>
          <a:p>
            <a:pPr algn="just"/>
            <a:r>
              <a:rPr lang="fr-FR" sz="2000" dirty="0">
                <a:solidFill>
                  <a:schemeClr val="tx1"/>
                </a:solidFill>
                <a:latin typeface="Calibri" panose="020F0502020204030204" pitchFamily="34" charset="0"/>
                <a:cs typeface="Calibri" panose="020F0502020204030204" pitchFamily="34" charset="0"/>
              </a:rPr>
              <a:t>1 : Entrée brusque du cercle vers la gauche</a:t>
            </a:r>
          </a:p>
          <a:p>
            <a:pPr algn="just"/>
            <a:r>
              <a:rPr lang="fr-FR" sz="2000" dirty="0">
                <a:solidFill>
                  <a:schemeClr val="tx1"/>
                </a:solidFill>
                <a:latin typeface="Calibri" panose="020F0502020204030204" pitchFamily="34" charset="0"/>
                <a:cs typeface="Calibri" panose="020F0502020204030204" pitchFamily="34" charset="0"/>
              </a:rPr>
              <a:t>2 : Entrée agrandir et tourner des petits carrés jaunes</a:t>
            </a:r>
          </a:p>
          <a:p>
            <a:pPr algn="just"/>
            <a:r>
              <a:rPr lang="fr-FR" sz="2000" dirty="0">
                <a:solidFill>
                  <a:schemeClr val="tx1"/>
                </a:solidFill>
                <a:latin typeface="Calibri" panose="020F0502020204030204" pitchFamily="34" charset="0"/>
                <a:cs typeface="Calibri" panose="020F0502020204030204" pitchFamily="34" charset="0"/>
              </a:rPr>
              <a:t>3 : Entrée fondue du texte de conclusion</a:t>
            </a:r>
          </a:p>
          <a:p>
            <a:pPr algn="just"/>
            <a:r>
              <a:rPr lang="fr-FR" sz="2000" dirty="0">
                <a:solidFill>
                  <a:schemeClr val="tx1"/>
                </a:solidFill>
                <a:latin typeface="Calibri" panose="020F0502020204030204" pitchFamily="34" charset="0"/>
                <a:cs typeface="Calibri" panose="020F0502020204030204" pitchFamily="34" charset="0"/>
              </a:rPr>
              <a:t>4 : Entrée flottant entrant vers le haut de Pulsi</a:t>
            </a:r>
          </a:p>
          <a:p>
            <a:pPr algn="just"/>
            <a:r>
              <a:rPr lang="fr-FR" sz="2000" dirty="0">
                <a:solidFill>
                  <a:schemeClr val="tx1"/>
                </a:solidFill>
                <a:latin typeface="Calibri" panose="020F0502020204030204" pitchFamily="34" charset="0"/>
                <a:cs typeface="Calibri" panose="020F0502020204030204" pitchFamily="34" charset="0"/>
              </a:rPr>
              <a:t>5 : Entrée fondue du bouton Accueil</a:t>
            </a:r>
          </a:p>
        </p:txBody>
      </p:sp>
      <p:sp>
        <p:nvSpPr>
          <p:cNvPr id="16" name="Espace réservé du texte 13">
            <a:extLst>
              <a:ext uri="{FF2B5EF4-FFF2-40B4-BE49-F238E27FC236}">
                <a16:creationId xmlns:a16="http://schemas.microsoft.com/office/drawing/2014/main" id="{BC6BBC63-5FBA-42CC-9705-8534487F2641}"/>
              </a:ext>
            </a:extLst>
          </p:cNvPr>
          <p:cNvSpPr txBox="1">
            <a:spLocks/>
          </p:cNvSpPr>
          <p:nvPr/>
        </p:nvSpPr>
        <p:spPr>
          <a:xfrm>
            <a:off x="12334151" y="24731"/>
            <a:ext cx="5168824" cy="4407569"/>
          </a:xfrm>
          <a:prstGeom prst="rect">
            <a:avLst/>
          </a:prstGeom>
        </p:spPr>
        <p:style>
          <a:lnRef idx="2">
            <a:schemeClr val="accent2"/>
          </a:lnRef>
          <a:fillRef idx="1">
            <a:schemeClr val="lt1"/>
          </a:fillRef>
          <a:effectRef idx="0">
            <a:schemeClr val="accent2"/>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2000" dirty="0">
                <a:solidFill>
                  <a:schemeClr val="tx2"/>
                </a:solidFill>
                <a:latin typeface="Century Gothic" panose="020B0502020202020204" pitchFamily="34" charset="0"/>
              </a:rPr>
              <a:t>Commentaires Léa / Inès</a:t>
            </a:r>
          </a:p>
          <a:p>
            <a:pPr algn="ctr"/>
            <a:endParaRPr lang="fr-FR" sz="2000" dirty="0">
              <a:solidFill>
                <a:schemeClr val="tx2"/>
              </a:solidFill>
              <a:latin typeface="Century Gothic" panose="020B0502020202020204" pitchFamily="34" charset="0"/>
            </a:endParaRPr>
          </a:p>
          <a:p>
            <a:endParaRPr lang="fr-FR" sz="2000" dirty="0">
              <a:solidFill>
                <a:schemeClr val="tx2"/>
              </a:solidFill>
            </a:endParaRPr>
          </a:p>
          <a:p>
            <a:pPr algn="ctr"/>
            <a:endParaRPr lang="fr-FR" sz="2000" dirty="0">
              <a:solidFill>
                <a:schemeClr val="tx2"/>
              </a:solidFill>
              <a:latin typeface="Century Gothic" panose="020B0502020202020204" pitchFamily="34" charset="0"/>
            </a:endParaRPr>
          </a:p>
        </p:txBody>
      </p:sp>
      <p:sp>
        <p:nvSpPr>
          <p:cNvPr id="17" name="Espace réservé du texte 13">
            <a:extLst>
              <a:ext uri="{FF2B5EF4-FFF2-40B4-BE49-F238E27FC236}">
                <a16:creationId xmlns:a16="http://schemas.microsoft.com/office/drawing/2014/main" id="{22020D7B-7D40-4677-8063-DE3772F29A1A}"/>
              </a:ext>
            </a:extLst>
          </p:cNvPr>
          <p:cNvSpPr txBox="1">
            <a:spLocks/>
          </p:cNvSpPr>
          <p:nvPr/>
        </p:nvSpPr>
        <p:spPr>
          <a:xfrm>
            <a:off x="12384951" y="5052085"/>
            <a:ext cx="5067224" cy="4131469"/>
          </a:xfrm>
          <a:prstGeom prst="rect">
            <a:avLst/>
          </a:prstGeom>
        </p:spPr>
        <p:style>
          <a:lnRef idx="2">
            <a:schemeClr val="accent2"/>
          </a:lnRef>
          <a:fillRef idx="1">
            <a:schemeClr val="lt1"/>
          </a:fillRef>
          <a:effectRef idx="0">
            <a:schemeClr val="accent2"/>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2000" dirty="0">
                <a:solidFill>
                  <a:schemeClr val="tx2"/>
                </a:solidFill>
                <a:latin typeface="Century Gothic" panose="020B0502020202020204" pitchFamily="34" charset="0"/>
              </a:rPr>
              <a:t>Commentaires Client</a:t>
            </a:r>
          </a:p>
          <a:p>
            <a:pPr algn="ctr"/>
            <a:endParaRPr lang="fr-FR" sz="2000" dirty="0">
              <a:solidFill>
                <a:schemeClr val="tx2"/>
              </a:solidFill>
              <a:latin typeface="Century Gothic" panose="020B0502020202020204" pitchFamily="34" charset="0"/>
            </a:endParaRPr>
          </a:p>
          <a:p>
            <a:endParaRPr lang="fr-FR" sz="1600" dirty="0">
              <a:solidFill>
                <a:schemeClr val="tx2"/>
              </a:solidFill>
            </a:endParaRPr>
          </a:p>
          <a:p>
            <a:endParaRPr lang="fr-FR" sz="1600" dirty="0">
              <a:solidFill>
                <a:schemeClr val="tx2"/>
              </a:solidFill>
              <a:latin typeface="Century Gothic" panose="020B0502020202020204" pitchFamily="34" charset="0"/>
            </a:endParaRPr>
          </a:p>
        </p:txBody>
      </p:sp>
      <p:sp>
        <p:nvSpPr>
          <p:cNvPr id="18" name="Espace réservé du texte 13">
            <a:extLst>
              <a:ext uri="{FF2B5EF4-FFF2-40B4-BE49-F238E27FC236}">
                <a16:creationId xmlns:a16="http://schemas.microsoft.com/office/drawing/2014/main" id="{53EA5034-9A44-469B-9241-5C863B42E216}"/>
              </a:ext>
            </a:extLst>
          </p:cNvPr>
          <p:cNvSpPr txBox="1">
            <a:spLocks/>
          </p:cNvSpPr>
          <p:nvPr/>
        </p:nvSpPr>
        <p:spPr>
          <a:xfrm>
            <a:off x="0" y="6948418"/>
            <a:ext cx="12192000" cy="3552807"/>
          </a:xfrm>
          <a:prstGeom prst="rect">
            <a:avLst/>
          </a:prstGeom>
        </p:spPr>
        <p:style>
          <a:lnRef idx="2">
            <a:schemeClr val="accent1"/>
          </a:lnRef>
          <a:fillRef idx="1">
            <a:schemeClr val="lt1"/>
          </a:fillRef>
          <a:effectRef idx="0">
            <a:schemeClr val="accent1"/>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just"/>
            <a:r>
              <a:rPr lang="fr-FR" sz="2000" b="1" dirty="0"/>
              <a:t>Voix-off :</a:t>
            </a:r>
          </a:p>
          <a:p>
            <a:r>
              <a:rPr lang="fr-FR" sz="2000" dirty="0">
                <a:solidFill>
                  <a:srgbClr val="171C6A"/>
                </a:solidFill>
                <a:latin typeface="Work Sans Medium" panose="00000600000000000000" pitchFamily="2" charset="0"/>
              </a:rPr>
              <a:t>Félicitations pour avoir terminé le module « </a:t>
            </a:r>
            <a:r>
              <a:rPr lang="fr-FR" sz="2000" dirty="0">
                <a:solidFill>
                  <a:schemeClr val="tx1"/>
                </a:solidFill>
                <a:latin typeface="Calibri" panose="020F0502020204030204" pitchFamily="34" charset="0"/>
                <a:cs typeface="Calibri" panose="020F0502020204030204" pitchFamily="34" charset="0"/>
              </a:rPr>
              <a:t> Comment créer mes menus ? </a:t>
            </a:r>
            <a:r>
              <a:rPr lang="fr-FR" sz="2000" dirty="0">
                <a:solidFill>
                  <a:srgbClr val="171C6A"/>
                </a:solidFill>
                <a:latin typeface="Work Sans Medium" panose="00000600000000000000" pitchFamily="2" charset="0"/>
              </a:rPr>
              <a:t> » ! Tu as maintenant une vision plus claire sur la construction des menus sur la journée en fonction de situations particulières et en se faisant plaisir.</a:t>
            </a:r>
            <a:endParaRPr lang="fr-FR" sz="2000" dirty="0"/>
          </a:p>
          <a:p>
            <a:r>
              <a:rPr lang="fr-FR" sz="2000" dirty="0">
                <a:solidFill>
                  <a:srgbClr val="171C6A"/>
                </a:solidFill>
                <a:latin typeface="Work Sans Medium" panose="00000600000000000000" pitchFamily="2" charset="0"/>
              </a:rPr>
              <a:t>Je t’invite à consulter la conclusion pour rédiger tes propres objectifs en cliquant sur le bouton accueil.</a:t>
            </a:r>
          </a:p>
        </p:txBody>
      </p:sp>
      <p:pic>
        <p:nvPicPr>
          <p:cNvPr id="22" name="Image 21">
            <a:extLst>
              <a:ext uri="{FF2B5EF4-FFF2-40B4-BE49-F238E27FC236}">
                <a16:creationId xmlns:a16="http://schemas.microsoft.com/office/drawing/2014/main" id="{03A11A24-0475-4AC7-A537-5DE017492C5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369222" y="2783213"/>
            <a:ext cx="4844408" cy="4091818"/>
          </a:xfrm>
          <a:prstGeom prst="rect">
            <a:avLst/>
          </a:prstGeom>
        </p:spPr>
      </p:pic>
      <p:sp>
        <p:nvSpPr>
          <p:cNvPr id="23" name="Rectangle : coins arrondis 22">
            <a:extLst>
              <a:ext uri="{FF2B5EF4-FFF2-40B4-BE49-F238E27FC236}">
                <a16:creationId xmlns:a16="http://schemas.microsoft.com/office/drawing/2014/main" id="{915F86E4-2993-4985-AF1C-6BB1B323BDD2}"/>
              </a:ext>
            </a:extLst>
          </p:cNvPr>
          <p:cNvSpPr/>
          <p:nvPr/>
        </p:nvSpPr>
        <p:spPr>
          <a:xfrm rot="20424774">
            <a:off x="840581" y="-190421"/>
            <a:ext cx="705962" cy="705962"/>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 coins arrondis 23">
            <a:extLst>
              <a:ext uri="{FF2B5EF4-FFF2-40B4-BE49-F238E27FC236}">
                <a16:creationId xmlns:a16="http://schemas.microsoft.com/office/drawing/2014/main" id="{65B07823-C419-4FA1-9560-4336B9A2CF3B}"/>
              </a:ext>
            </a:extLst>
          </p:cNvPr>
          <p:cNvSpPr/>
          <p:nvPr/>
        </p:nvSpPr>
        <p:spPr>
          <a:xfrm rot="2748044">
            <a:off x="2422651" y="545851"/>
            <a:ext cx="341181" cy="341181"/>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 coins arrondis 24">
            <a:extLst>
              <a:ext uri="{FF2B5EF4-FFF2-40B4-BE49-F238E27FC236}">
                <a16:creationId xmlns:a16="http://schemas.microsoft.com/office/drawing/2014/main" id="{E3C75290-20C7-4EA3-91CC-496A7D85E742}"/>
              </a:ext>
            </a:extLst>
          </p:cNvPr>
          <p:cNvSpPr/>
          <p:nvPr/>
        </p:nvSpPr>
        <p:spPr>
          <a:xfrm rot="1018881">
            <a:off x="582819" y="5317535"/>
            <a:ext cx="419507" cy="419507"/>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736602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000"/>
                            </p:stCondLst>
                            <p:childTnLst>
                              <p:par>
                                <p:cTn id="17" presetID="10" presetClass="entr" presetSubtype="0"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par>
                          <p:cTn id="20" fill="hold">
                            <p:stCondLst>
                              <p:cond delay="1500"/>
                            </p:stCondLst>
                            <p:childTnLst>
                              <p:par>
                                <p:cTn id="21" presetID="42" presetClass="entr" presetSubtype="0" fill="hold"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1000"/>
                                        <p:tgtEl>
                                          <p:spTgt spid="22"/>
                                        </p:tgtEl>
                                      </p:cBhvr>
                                    </p:animEffect>
                                    <p:anim calcmode="lin" valueType="num">
                                      <p:cBhvr>
                                        <p:cTn id="24" dur="1000" fill="hold"/>
                                        <p:tgtEl>
                                          <p:spTgt spid="22"/>
                                        </p:tgtEl>
                                        <p:attrNameLst>
                                          <p:attrName>ppt_x</p:attrName>
                                        </p:attrNameLst>
                                      </p:cBhvr>
                                      <p:tavLst>
                                        <p:tav tm="0">
                                          <p:val>
                                            <p:strVal val="#ppt_x"/>
                                          </p:val>
                                        </p:tav>
                                        <p:tav tm="100000">
                                          <p:val>
                                            <p:strVal val="#ppt_x"/>
                                          </p:val>
                                        </p:tav>
                                      </p:tavLst>
                                    </p:anim>
                                    <p:anim calcmode="lin" valueType="num">
                                      <p:cBhvr>
                                        <p:cTn id="25" dur="1000" fill="hold"/>
                                        <p:tgtEl>
                                          <p:spTgt spid="22"/>
                                        </p:tgtEl>
                                        <p:attrNameLst>
                                          <p:attrName>ppt_y</p:attrName>
                                        </p:attrNameLst>
                                      </p:cBhvr>
                                      <p:tavLst>
                                        <p:tav tm="0">
                                          <p:val>
                                            <p:strVal val="#ppt_y+.1"/>
                                          </p:val>
                                        </p:tav>
                                        <p:tav tm="100000">
                                          <p:val>
                                            <p:strVal val="#ppt_y"/>
                                          </p:val>
                                        </p:tav>
                                      </p:tavLst>
                                    </p:anim>
                                  </p:childTnLst>
                                </p:cTn>
                              </p:par>
                            </p:childTnLst>
                          </p:cTn>
                        </p:par>
                        <p:par>
                          <p:cTn id="26" fill="hold">
                            <p:stCondLst>
                              <p:cond delay="2500"/>
                            </p:stCondLst>
                            <p:childTnLst>
                              <p:par>
                                <p:cTn id="27" presetID="31" presetClass="entr" presetSubtype="0" fill="hold" grpId="0" nodeType="after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p:cTn id="29" dur="1000" fill="hold"/>
                                        <p:tgtEl>
                                          <p:spTgt spid="23"/>
                                        </p:tgtEl>
                                        <p:attrNameLst>
                                          <p:attrName>ppt_w</p:attrName>
                                        </p:attrNameLst>
                                      </p:cBhvr>
                                      <p:tavLst>
                                        <p:tav tm="0">
                                          <p:val>
                                            <p:fltVal val="0"/>
                                          </p:val>
                                        </p:tav>
                                        <p:tav tm="100000">
                                          <p:val>
                                            <p:strVal val="#ppt_w"/>
                                          </p:val>
                                        </p:tav>
                                      </p:tavLst>
                                    </p:anim>
                                    <p:anim calcmode="lin" valueType="num">
                                      <p:cBhvr>
                                        <p:cTn id="30" dur="1000" fill="hold"/>
                                        <p:tgtEl>
                                          <p:spTgt spid="23"/>
                                        </p:tgtEl>
                                        <p:attrNameLst>
                                          <p:attrName>ppt_h</p:attrName>
                                        </p:attrNameLst>
                                      </p:cBhvr>
                                      <p:tavLst>
                                        <p:tav tm="0">
                                          <p:val>
                                            <p:fltVal val="0"/>
                                          </p:val>
                                        </p:tav>
                                        <p:tav tm="100000">
                                          <p:val>
                                            <p:strVal val="#ppt_h"/>
                                          </p:val>
                                        </p:tav>
                                      </p:tavLst>
                                    </p:anim>
                                    <p:anim calcmode="lin" valueType="num">
                                      <p:cBhvr>
                                        <p:cTn id="31" dur="1000" fill="hold"/>
                                        <p:tgtEl>
                                          <p:spTgt spid="23"/>
                                        </p:tgtEl>
                                        <p:attrNameLst>
                                          <p:attrName>style.rotation</p:attrName>
                                        </p:attrNameLst>
                                      </p:cBhvr>
                                      <p:tavLst>
                                        <p:tav tm="0">
                                          <p:val>
                                            <p:fltVal val="90"/>
                                          </p:val>
                                        </p:tav>
                                        <p:tav tm="100000">
                                          <p:val>
                                            <p:fltVal val="0"/>
                                          </p:val>
                                        </p:tav>
                                      </p:tavLst>
                                    </p:anim>
                                    <p:animEffect transition="in" filter="fade">
                                      <p:cBhvr>
                                        <p:cTn id="32" dur="1000"/>
                                        <p:tgtEl>
                                          <p:spTgt spid="23"/>
                                        </p:tgtEl>
                                      </p:cBhvr>
                                    </p:animEffect>
                                  </p:childTnLst>
                                </p:cTn>
                              </p:par>
                            </p:childTnLst>
                          </p:cTn>
                        </p:par>
                        <p:par>
                          <p:cTn id="33" fill="hold">
                            <p:stCondLst>
                              <p:cond delay="3500"/>
                            </p:stCondLst>
                            <p:childTnLst>
                              <p:par>
                                <p:cTn id="34" presetID="31" presetClass="entr" presetSubtype="0" fill="hold" grpId="0" nodeType="afterEffect">
                                  <p:stCondLst>
                                    <p:cond delay="0"/>
                                  </p:stCondLst>
                                  <p:childTnLst>
                                    <p:set>
                                      <p:cBhvr>
                                        <p:cTn id="35" dur="1" fill="hold">
                                          <p:stCondLst>
                                            <p:cond delay="0"/>
                                          </p:stCondLst>
                                        </p:cTn>
                                        <p:tgtEl>
                                          <p:spTgt spid="24"/>
                                        </p:tgtEl>
                                        <p:attrNameLst>
                                          <p:attrName>style.visibility</p:attrName>
                                        </p:attrNameLst>
                                      </p:cBhvr>
                                      <p:to>
                                        <p:strVal val="visible"/>
                                      </p:to>
                                    </p:set>
                                    <p:anim calcmode="lin" valueType="num">
                                      <p:cBhvr>
                                        <p:cTn id="36" dur="1000" fill="hold"/>
                                        <p:tgtEl>
                                          <p:spTgt spid="24"/>
                                        </p:tgtEl>
                                        <p:attrNameLst>
                                          <p:attrName>ppt_w</p:attrName>
                                        </p:attrNameLst>
                                      </p:cBhvr>
                                      <p:tavLst>
                                        <p:tav tm="0">
                                          <p:val>
                                            <p:fltVal val="0"/>
                                          </p:val>
                                        </p:tav>
                                        <p:tav tm="100000">
                                          <p:val>
                                            <p:strVal val="#ppt_w"/>
                                          </p:val>
                                        </p:tav>
                                      </p:tavLst>
                                    </p:anim>
                                    <p:anim calcmode="lin" valueType="num">
                                      <p:cBhvr>
                                        <p:cTn id="37" dur="1000" fill="hold"/>
                                        <p:tgtEl>
                                          <p:spTgt spid="24"/>
                                        </p:tgtEl>
                                        <p:attrNameLst>
                                          <p:attrName>ppt_h</p:attrName>
                                        </p:attrNameLst>
                                      </p:cBhvr>
                                      <p:tavLst>
                                        <p:tav tm="0">
                                          <p:val>
                                            <p:fltVal val="0"/>
                                          </p:val>
                                        </p:tav>
                                        <p:tav tm="100000">
                                          <p:val>
                                            <p:strVal val="#ppt_h"/>
                                          </p:val>
                                        </p:tav>
                                      </p:tavLst>
                                    </p:anim>
                                    <p:anim calcmode="lin" valueType="num">
                                      <p:cBhvr>
                                        <p:cTn id="38" dur="1000" fill="hold"/>
                                        <p:tgtEl>
                                          <p:spTgt spid="24"/>
                                        </p:tgtEl>
                                        <p:attrNameLst>
                                          <p:attrName>style.rotation</p:attrName>
                                        </p:attrNameLst>
                                      </p:cBhvr>
                                      <p:tavLst>
                                        <p:tav tm="0">
                                          <p:val>
                                            <p:fltVal val="90"/>
                                          </p:val>
                                        </p:tav>
                                        <p:tav tm="100000">
                                          <p:val>
                                            <p:fltVal val="0"/>
                                          </p:val>
                                        </p:tav>
                                      </p:tavLst>
                                    </p:anim>
                                    <p:animEffect transition="in" filter="fade">
                                      <p:cBhvr>
                                        <p:cTn id="39" dur="1000"/>
                                        <p:tgtEl>
                                          <p:spTgt spid="24"/>
                                        </p:tgtEl>
                                      </p:cBhvr>
                                    </p:animEffect>
                                  </p:childTnLst>
                                </p:cTn>
                              </p:par>
                            </p:childTnLst>
                          </p:cTn>
                        </p:par>
                        <p:par>
                          <p:cTn id="40" fill="hold">
                            <p:stCondLst>
                              <p:cond delay="4500"/>
                            </p:stCondLst>
                            <p:childTnLst>
                              <p:par>
                                <p:cTn id="41" presetID="31" presetClass="entr" presetSubtype="0" fill="hold" grpId="0" nodeType="after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p:cTn id="43" dur="1000" fill="hold"/>
                                        <p:tgtEl>
                                          <p:spTgt spid="25"/>
                                        </p:tgtEl>
                                        <p:attrNameLst>
                                          <p:attrName>ppt_w</p:attrName>
                                        </p:attrNameLst>
                                      </p:cBhvr>
                                      <p:tavLst>
                                        <p:tav tm="0">
                                          <p:val>
                                            <p:fltVal val="0"/>
                                          </p:val>
                                        </p:tav>
                                        <p:tav tm="100000">
                                          <p:val>
                                            <p:strVal val="#ppt_w"/>
                                          </p:val>
                                        </p:tav>
                                      </p:tavLst>
                                    </p:anim>
                                    <p:anim calcmode="lin" valueType="num">
                                      <p:cBhvr>
                                        <p:cTn id="44" dur="1000" fill="hold"/>
                                        <p:tgtEl>
                                          <p:spTgt spid="25"/>
                                        </p:tgtEl>
                                        <p:attrNameLst>
                                          <p:attrName>ppt_h</p:attrName>
                                        </p:attrNameLst>
                                      </p:cBhvr>
                                      <p:tavLst>
                                        <p:tav tm="0">
                                          <p:val>
                                            <p:fltVal val="0"/>
                                          </p:val>
                                        </p:tav>
                                        <p:tav tm="100000">
                                          <p:val>
                                            <p:strVal val="#ppt_h"/>
                                          </p:val>
                                        </p:tav>
                                      </p:tavLst>
                                    </p:anim>
                                    <p:anim calcmode="lin" valueType="num">
                                      <p:cBhvr>
                                        <p:cTn id="45" dur="1000" fill="hold"/>
                                        <p:tgtEl>
                                          <p:spTgt spid="25"/>
                                        </p:tgtEl>
                                        <p:attrNameLst>
                                          <p:attrName>style.rotation</p:attrName>
                                        </p:attrNameLst>
                                      </p:cBhvr>
                                      <p:tavLst>
                                        <p:tav tm="0">
                                          <p:val>
                                            <p:fltVal val="90"/>
                                          </p:val>
                                        </p:tav>
                                        <p:tav tm="100000">
                                          <p:val>
                                            <p:fltVal val="0"/>
                                          </p:val>
                                        </p:tav>
                                      </p:tavLst>
                                    </p:anim>
                                    <p:animEffect transition="in" filter="fade">
                                      <p:cBhvr>
                                        <p:cTn id="46"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23" grpId="0" animBg="1"/>
      <p:bldP spid="24" grpId="0" animBg="1"/>
      <p:bldP spid="2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11A359DE-B8E2-49E1-9CED-5A3338097C74}"/>
              </a:ext>
            </a:extLst>
          </p:cNvPr>
          <p:cNvSpPr/>
          <p:nvPr/>
        </p:nvSpPr>
        <p:spPr>
          <a:xfrm rot="20424774">
            <a:off x="4106204" y="-111878"/>
            <a:ext cx="705962" cy="705962"/>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 coins arrondis 4">
            <a:extLst>
              <a:ext uri="{FF2B5EF4-FFF2-40B4-BE49-F238E27FC236}">
                <a16:creationId xmlns:a16="http://schemas.microsoft.com/office/drawing/2014/main" id="{A52E5E9D-89CE-46A8-BCA6-B2F991EA965D}"/>
              </a:ext>
            </a:extLst>
          </p:cNvPr>
          <p:cNvSpPr/>
          <p:nvPr/>
        </p:nvSpPr>
        <p:spPr>
          <a:xfrm rot="2748044">
            <a:off x="5801169" y="411396"/>
            <a:ext cx="341181" cy="341181"/>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 coins arrondis 5">
            <a:extLst>
              <a:ext uri="{FF2B5EF4-FFF2-40B4-BE49-F238E27FC236}">
                <a16:creationId xmlns:a16="http://schemas.microsoft.com/office/drawing/2014/main" id="{9F6599C0-FDC8-42FB-B6E8-C286E896DC43}"/>
              </a:ext>
            </a:extLst>
          </p:cNvPr>
          <p:cNvSpPr/>
          <p:nvPr/>
        </p:nvSpPr>
        <p:spPr>
          <a:xfrm rot="1018881">
            <a:off x="1629456" y="6462555"/>
            <a:ext cx="419507" cy="419507"/>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3" name="Groupe 32">
            <a:extLst>
              <a:ext uri="{FF2B5EF4-FFF2-40B4-BE49-F238E27FC236}">
                <a16:creationId xmlns:a16="http://schemas.microsoft.com/office/drawing/2014/main" id="{EF517728-1945-4422-9623-2742E7F77D84}"/>
              </a:ext>
            </a:extLst>
          </p:cNvPr>
          <p:cNvGrpSpPr/>
          <p:nvPr/>
        </p:nvGrpSpPr>
        <p:grpSpPr>
          <a:xfrm>
            <a:off x="478561" y="1066800"/>
            <a:ext cx="4333951" cy="5048250"/>
            <a:chOff x="478561" y="1066800"/>
            <a:chExt cx="4333951" cy="5048250"/>
          </a:xfrm>
        </p:grpSpPr>
        <p:sp>
          <p:nvSpPr>
            <p:cNvPr id="7" name="Rectangle : coins arrondis 6">
              <a:extLst>
                <a:ext uri="{FF2B5EF4-FFF2-40B4-BE49-F238E27FC236}">
                  <a16:creationId xmlns:a16="http://schemas.microsoft.com/office/drawing/2014/main" id="{DFAEE89C-E754-4E40-9849-8D4A051C5A59}"/>
                </a:ext>
              </a:extLst>
            </p:cNvPr>
            <p:cNvSpPr/>
            <p:nvPr/>
          </p:nvSpPr>
          <p:spPr>
            <a:xfrm>
              <a:off x="478561" y="1066800"/>
              <a:ext cx="4333951" cy="5048250"/>
            </a:xfrm>
            <a:prstGeom prst="roundRect">
              <a:avLst>
                <a:gd name="adj" fmla="val 7672"/>
              </a:avLst>
            </a:prstGeom>
            <a:solidFill>
              <a:srgbClr val="FFFF66"/>
            </a:solidFill>
            <a:ln>
              <a:noFill/>
            </a:ln>
            <a:effectLst>
              <a:outerShdw blurRad="330200" dist="50800" dir="2280000" sx="102000" sy="102000" algn="ctr"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a:extLst>
                <a:ext uri="{FF2B5EF4-FFF2-40B4-BE49-F238E27FC236}">
                  <a16:creationId xmlns:a16="http://schemas.microsoft.com/office/drawing/2014/main" id="{4641454F-BC3C-4864-9F03-0D2ED00666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8921" y="4201477"/>
              <a:ext cx="595859" cy="514320"/>
            </a:xfrm>
            <a:prstGeom prst="rect">
              <a:avLst/>
            </a:prstGeom>
          </p:spPr>
        </p:pic>
        <p:sp>
          <p:nvSpPr>
            <p:cNvPr id="10" name="ZoneTexte 9">
              <a:extLst>
                <a:ext uri="{FF2B5EF4-FFF2-40B4-BE49-F238E27FC236}">
                  <a16:creationId xmlns:a16="http://schemas.microsoft.com/office/drawing/2014/main" id="{9C4AC9E6-527B-4F40-8B0F-512CA4C1DB2F}"/>
                </a:ext>
              </a:extLst>
            </p:cNvPr>
            <p:cNvSpPr txBox="1"/>
            <p:nvPr/>
          </p:nvSpPr>
          <p:spPr>
            <a:xfrm>
              <a:off x="738910" y="1689942"/>
              <a:ext cx="3021559" cy="738664"/>
            </a:xfrm>
            <a:prstGeom prst="rect">
              <a:avLst/>
            </a:prstGeom>
            <a:noFill/>
          </p:spPr>
          <p:txBody>
            <a:bodyPr wrap="square" rtlCol="0">
              <a:spAutoFit/>
            </a:bodyPr>
            <a:lstStyle/>
            <a:p>
              <a:r>
                <a:rPr lang="fr-FR" sz="2100" b="1" dirty="0">
                  <a:solidFill>
                    <a:srgbClr val="171C6A"/>
                  </a:solidFill>
                  <a:latin typeface="Work Sans" panose="00000500000000000000" pitchFamily="2" charset="0"/>
                </a:rPr>
                <a:t>L’atelier « Manger en pleine conscience »</a:t>
              </a:r>
            </a:p>
          </p:txBody>
        </p:sp>
        <p:sp>
          <p:nvSpPr>
            <p:cNvPr id="11" name="ZoneTexte 10">
              <a:extLst>
                <a:ext uri="{FF2B5EF4-FFF2-40B4-BE49-F238E27FC236}">
                  <a16:creationId xmlns:a16="http://schemas.microsoft.com/office/drawing/2014/main" id="{FF17BC5F-ACE8-43E4-A888-1FAB041555D7}"/>
                </a:ext>
              </a:extLst>
            </p:cNvPr>
            <p:cNvSpPr txBox="1"/>
            <p:nvPr/>
          </p:nvSpPr>
          <p:spPr>
            <a:xfrm>
              <a:off x="738909" y="2381309"/>
              <a:ext cx="3364461" cy="1077218"/>
            </a:xfrm>
            <a:prstGeom prst="rect">
              <a:avLst/>
            </a:prstGeom>
            <a:noFill/>
          </p:spPr>
          <p:txBody>
            <a:bodyPr wrap="square" rtlCol="0">
              <a:spAutoFit/>
            </a:bodyPr>
            <a:lstStyle/>
            <a:p>
              <a:r>
                <a:rPr lang="fr-FR" sz="1600" dirty="0">
                  <a:solidFill>
                    <a:srgbClr val="171C6A"/>
                  </a:solidFill>
                  <a:latin typeface="Work Sans Medium" panose="00000600000000000000" pitchFamily="2" charset="0"/>
                </a:rPr>
                <a:t>va vous permettre d’identifier les différents comportements à augmenter, à aller vers et à réduire, en lien avec la prise alimentaire.</a:t>
              </a:r>
            </a:p>
          </p:txBody>
        </p:sp>
        <p:sp>
          <p:nvSpPr>
            <p:cNvPr id="12" name="ZoneTexte 11">
              <a:extLst>
                <a:ext uri="{FF2B5EF4-FFF2-40B4-BE49-F238E27FC236}">
                  <a16:creationId xmlns:a16="http://schemas.microsoft.com/office/drawing/2014/main" id="{10A44B13-32E8-44FA-96DD-3CCDFA6455F0}"/>
                </a:ext>
              </a:extLst>
            </p:cNvPr>
            <p:cNvSpPr txBox="1"/>
            <p:nvPr/>
          </p:nvSpPr>
          <p:spPr>
            <a:xfrm>
              <a:off x="1493068" y="4050142"/>
              <a:ext cx="2871668" cy="1323439"/>
            </a:xfrm>
            <a:prstGeom prst="rect">
              <a:avLst/>
            </a:prstGeom>
            <a:noFill/>
          </p:spPr>
          <p:txBody>
            <a:bodyPr wrap="square" rtlCol="0">
              <a:spAutoFit/>
            </a:bodyPr>
            <a:lstStyle/>
            <a:p>
              <a:r>
                <a:rPr lang="fr-FR" sz="1600" dirty="0">
                  <a:latin typeface="Work Sans" panose="00000500000000000000" pitchFamily="2" charset="0"/>
                </a:rPr>
                <a:t>Pour suivre cet atelier, nous vous conseillons de vous munir d'un casque ou d'écouteurs pour profiter de la sortie audio.</a:t>
              </a:r>
              <a:endParaRPr lang="fr-FR" sz="1400" dirty="0">
                <a:solidFill>
                  <a:srgbClr val="171C6A"/>
                </a:solidFill>
                <a:latin typeface="Work Sans" panose="00000500000000000000" pitchFamily="2" charset="0"/>
              </a:endParaRPr>
            </a:p>
          </p:txBody>
        </p:sp>
      </p:grpSp>
      <p:cxnSp>
        <p:nvCxnSpPr>
          <p:cNvPr id="19" name="Connecteur droit 18">
            <a:extLst>
              <a:ext uri="{FF2B5EF4-FFF2-40B4-BE49-F238E27FC236}">
                <a16:creationId xmlns:a16="http://schemas.microsoft.com/office/drawing/2014/main" id="{74332F0E-886D-4361-8CCA-E52B981735ED}"/>
              </a:ext>
            </a:extLst>
          </p:cNvPr>
          <p:cNvCxnSpPr>
            <a:cxnSpLocks/>
          </p:cNvCxnSpPr>
          <p:nvPr/>
        </p:nvCxnSpPr>
        <p:spPr>
          <a:xfrm>
            <a:off x="5568315" y="2941502"/>
            <a:ext cx="6326505" cy="0"/>
          </a:xfrm>
          <a:prstGeom prst="line">
            <a:avLst/>
          </a:prstGeom>
          <a:ln w="22225" cap="rnd">
            <a:solidFill>
              <a:srgbClr val="171C6A"/>
            </a:solidFill>
          </a:ln>
        </p:spPr>
        <p:style>
          <a:lnRef idx="1">
            <a:schemeClr val="accent1"/>
          </a:lnRef>
          <a:fillRef idx="0">
            <a:schemeClr val="accent1"/>
          </a:fillRef>
          <a:effectRef idx="0">
            <a:schemeClr val="accent1"/>
          </a:effectRef>
          <a:fontRef idx="minor">
            <a:schemeClr val="tx1"/>
          </a:fontRef>
        </p:style>
      </p:cxnSp>
      <p:cxnSp>
        <p:nvCxnSpPr>
          <p:cNvPr id="21" name="Connecteur droit 20">
            <a:extLst>
              <a:ext uri="{FF2B5EF4-FFF2-40B4-BE49-F238E27FC236}">
                <a16:creationId xmlns:a16="http://schemas.microsoft.com/office/drawing/2014/main" id="{DAD22645-F218-4E71-8421-AACF14BF9BE5}"/>
              </a:ext>
            </a:extLst>
          </p:cNvPr>
          <p:cNvCxnSpPr>
            <a:cxnSpLocks/>
          </p:cNvCxnSpPr>
          <p:nvPr/>
        </p:nvCxnSpPr>
        <p:spPr>
          <a:xfrm>
            <a:off x="5568315" y="4018749"/>
            <a:ext cx="6326505" cy="0"/>
          </a:xfrm>
          <a:prstGeom prst="line">
            <a:avLst/>
          </a:prstGeom>
          <a:ln w="22225" cap="rnd">
            <a:solidFill>
              <a:srgbClr val="171C6A"/>
            </a:solidFill>
          </a:ln>
        </p:spPr>
        <p:style>
          <a:lnRef idx="1">
            <a:schemeClr val="accent1"/>
          </a:lnRef>
          <a:fillRef idx="0">
            <a:schemeClr val="accent1"/>
          </a:fillRef>
          <a:effectRef idx="0">
            <a:schemeClr val="accent1"/>
          </a:effectRef>
          <a:fontRef idx="minor">
            <a:schemeClr val="tx1"/>
          </a:fontRef>
        </p:style>
      </p:cxnSp>
      <p:grpSp>
        <p:nvGrpSpPr>
          <p:cNvPr id="35" name="Groupe 34">
            <a:extLst>
              <a:ext uri="{FF2B5EF4-FFF2-40B4-BE49-F238E27FC236}">
                <a16:creationId xmlns:a16="http://schemas.microsoft.com/office/drawing/2014/main" id="{0EC2B5C8-2DAF-4A89-932D-60C8CB1422DC}"/>
              </a:ext>
            </a:extLst>
          </p:cNvPr>
          <p:cNvGrpSpPr/>
          <p:nvPr/>
        </p:nvGrpSpPr>
        <p:grpSpPr>
          <a:xfrm>
            <a:off x="5768271" y="1627722"/>
            <a:ext cx="5919817" cy="1151228"/>
            <a:chOff x="5768271" y="1627722"/>
            <a:chExt cx="5919817" cy="1151228"/>
          </a:xfrm>
        </p:grpSpPr>
        <p:pic>
          <p:nvPicPr>
            <p:cNvPr id="14" name="Image 13">
              <a:extLst>
                <a:ext uri="{FF2B5EF4-FFF2-40B4-BE49-F238E27FC236}">
                  <a16:creationId xmlns:a16="http://schemas.microsoft.com/office/drawing/2014/main" id="{73F0BEFF-BF97-4E3C-BDA3-BC88A57F30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78421" y="1694180"/>
              <a:ext cx="309667" cy="588367"/>
            </a:xfrm>
            <a:prstGeom prst="rect">
              <a:avLst/>
            </a:prstGeom>
          </p:spPr>
        </p:pic>
        <p:sp>
          <p:nvSpPr>
            <p:cNvPr id="24" name="ZoneTexte 23">
              <a:extLst>
                <a:ext uri="{FF2B5EF4-FFF2-40B4-BE49-F238E27FC236}">
                  <a16:creationId xmlns:a16="http://schemas.microsoft.com/office/drawing/2014/main" id="{3C83908B-1E4B-484F-95E2-09DABB1A356C}"/>
                </a:ext>
              </a:extLst>
            </p:cNvPr>
            <p:cNvSpPr txBox="1"/>
            <p:nvPr/>
          </p:nvSpPr>
          <p:spPr>
            <a:xfrm>
              <a:off x="5768271" y="1627722"/>
              <a:ext cx="995045" cy="707886"/>
            </a:xfrm>
            <a:prstGeom prst="rect">
              <a:avLst/>
            </a:prstGeom>
            <a:noFill/>
          </p:spPr>
          <p:txBody>
            <a:bodyPr wrap="square" rtlCol="0">
              <a:spAutoFit/>
            </a:bodyPr>
            <a:lstStyle/>
            <a:p>
              <a:r>
                <a:rPr lang="fr-FR" sz="4000" b="1" dirty="0">
                  <a:solidFill>
                    <a:srgbClr val="5695FF"/>
                  </a:solidFill>
                  <a:latin typeface="Work Sans" panose="00000500000000000000" pitchFamily="2" charset="0"/>
                </a:rPr>
                <a:t>01</a:t>
              </a:r>
            </a:p>
          </p:txBody>
        </p:sp>
        <p:sp>
          <p:nvSpPr>
            <p:cNvPr id="29" name="ZoneTexte 28">
              <a:extLst>
                <a:ext uri="{FF2B5EF4-FFF2-40B4-BE49-F238E27FC236}">
                  <a16:creationId xmlns:a16="http://schemas.microsoft.com/office/drawing/2014/main" id="{93BA9264-EBE4-4056-9006-1C27B725617E}"/>
                </a:ext>
              </a:extLst>
            </p:cNvPr>
            <p:cNvSpPr txBox="1"/>
            <p:nvPr/>
          </p:nvSpPr>
          <p:spPr>
            <a:xfrm>
              <a:off x="6562319" y="1701732"/>
              <a:ext cx="4634001" cy="1077218"/>
            </a:xfrm>
            <a:prstGeom prst="rect">
              <a:avLst/>
            </a:prstGeom>
            <a:noFill/>
          </p:spPr>
          <p:txBody>
            <a:bodyPr wrap="square" rtlCol="0">
              <a:spAutoFit/>
            </a:bodyPr>
            <a:lstStyle/>
            <a:p>
              <a:r>
                <a:rPr lang="fr-FR" sz="3200" dirty="0">
                  <a:solidFill>
                    <a:srgbClr val="171C6A"/>
                  </a:solidFill>
                  <a:latin typeface="Work Sans Medium" panose="00000600000000000000" pitchFamily="2" charset="0"/>
                </a:rPr>
                <a:t>Comment faire pour mieux manger ?</a:t>
              </a:r>
              <a:endParaRPr lang="fr-FR" sz="3000" dirty="0">
                <a:solidFill>
                  <a:srgbClr val="171C6A"/>
                </a:solidFill>
                <a:latin typeface="Work Sans SemiBold" panose="00000700000000000000" pitchFamily="2" charset="0"/>
              </a:endParaRPr>
            </a:p>
          </p:txBody>
        </p:sp>
      </p:grpSp>
      <p:grpSp>
        <p:nvGrpSpPr>
          <p:cNvPr id="36" name="Groupe 35">
            <a:extLst>
              <a:ext uri="{FF2B5EF4-FFF2-40B4-BE49-F238E27FC236}">
                <a16:creationId xmlns:a16="http://schemas.microsoft.com/office/drawing/2014/main" id="{7158791A-0566-4342-A5B5-2227179E0A56}"/>
              </a:ext>
            </a:extLst>
          </p:cNvPr>
          <p:cNvGrpSpPr/>
          <p:nvPr/>
        </p:nvGrpSpPr>
        <p:grpSpPr>
          <a:xfrm>
            <a:off x="5768271" y="3049686"/>
            <a:ext cx="5919817" cy="707886"/>
            <a:chOff x="5768271" y="2773917"/>
            <a:chExt cx="5919817" cy="707886"/>
          </a:xfrm>
        </p:grpSpPr>
        <p:pic>
          <p:nvPicPr>
            <p:cNvPr id="15" name="Image 14">
              <a:extLst>
                <a:ext uri="{FF2B5EF4-FFF2-40B4-BE49-F238E27FC236}">
                  <a16:creationId xmlns:a16="http://schemas.microsoft.com/office/drawing/2014/main" id="{E876CA30-8BE2-440F-8DB9-21B474F2AC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78421" y="2840633"/>
              <a:ext cx="309667" cy="588367"/>
            </a:xfrm>
            <a:prstGeom prst="rect">
              <a:avLst/>
            </a:prstGeom>
          </p:spPr>
        </p:pic>
        <p:sp>
          <p:nvSpPr>
            <p:cNvPr id="25" name="ZoneTexte 24">
              <a:extLst>
                <a:ext uri="{FF2B5EF4-FFF2-40B4-BE49-F238E27FC236}">
                  <a16:creationId xmlns:a16="http://schemas.microsoft.com/office/drawing/2014/main" id="{56EC00C1-4B43-48AB-8BC0-2D687E5B5731}"/>
                </a:ext>
              </a:extLst>
            </p:cNvPr>
            <p:cNvSpPr txBox="1"/>
            <p:nvPr/>
          </p:nvSpPr>
          <p:spPr>
            <a:xfrm>
              <a:off x="5768271" y="2773917"/>
              <a:ext cx="995045" cy="707886"/>
            </a:xfrm>
            <a:prstGeom prst="rect">
              <a:avLst/>
            </a:prstGeom>
            <a:noFill/>
          </p:spPr>
          <p:txBody>
            <a:bodyPr wrap="square" rtlCol="0">
              <a:spAutoFit/>
            </a:bodyPr>
            <a:lstStyle/>
            <a:p>
              <a:r>
                <a:rPr lang="fr-FR" sz="4000" b="1" dirty="0">
                  <a:solidFill>
                    <a:srgbClr val="5695FF"/>
                  </a:solidFill>
                  <a:latin typeface="Work Sans" panose="00000500000000000000" pitchFamily="2" charset="0"/>
                </a:rPr>
                <a:t>02</a:t>
              </a:r>
            </a:p>
          </p:txBody>
        </p:sp>
        <p:sp>
          <p:nvSpPr>
            <p:cNvPr id="30" name="ZoneTexte 29">
              <a:extLst>
                <a:ext uri="{FF2B5EF4-FFF2-40B4-BE49-F238E27FC236}">
                  <a16:creationId xmlns:a16="http://schemas.microsoft.com/office/drawing/2014/main" id="{E1D70F91-7A17-4C17-8FD3-8D627E082B19}"/>
                </a:ext>
              </a:extLst>
            </p:cNvPr>
            <p:cNvSpPr txBox="1"/>
            <p:nvPr/>
          </p:nvSpPr>
          <p:spPr>
            <a:xfrm>
              <a:off x="6562319" y="2884355"/>
              <a:ext cx="4965128" cy="553998"/>
            </a:xfrm>
            <a:prstGeom prst="rect">
              <a:avLst/>
            </a:prstGeom>
            <a:noFill/>
          </p:spPr>
          <p:txBody>
            <a:bodyPr wrap="square" rtlCol="0">
              <a:spAutoFit/>
            </a:bodyPr>
            <a:lstStyle/>
            <a:p>
              <a:r>
                <a:rPr lang="fr-FR" sz="3000" dirty="0">
                  <a:solidFill>
                    <a:srgbClr val="171C6A"/>
                  </a:solidFill>
                  <a:latin typeface="Work Sans SemiBold" panose="00000700000000000000" pitchFamily="2" charset="0"/>
                </a:rPr>
                <a:t>Comment créer mes menus ?</a:t>
              </a:r>
            </a:p>
          </p:txBody>
        </p:sp>
      </p:grpSp>
      <p:sp>
        <p:nvSpPr>
          <p:cNvPr id="34" name="Espace réservé du texte 13">
            <a:extLst>
              <a:ext uri="{FF2B5EF4-FFF2-40B4-BE49-F238E27FC236}">
                <a16:creationId xmlns:a16="http://schemas.microsoft.com/office/drawing/2014/main" id="{8D1853B1-1AD7-421A-8737-FF0955C7CD3F}"/>
              </a:ext>
            </a:extLst>
          </p:cNvPr>
          <p:cNvSpPr txBox="1">
            <a:spLocks/>
          </p:cNvSpPr>
          <p:nvPr/>
        </p:nvSpPr>
        <p:spPr>
          <a:xfrm>
            <a:off x="-5461668" y="-668"/>
            <a:ext cx="5334672" cy="717110"/>
          </a:xfrm>
          <a:prstGeom prst="rect">
            <a:avLst/>
          </a:prstGeom>
        </p:spPr>
        <p:style>
          <a:lnRef idx="2">
            <a:schemeClr val="accent1"/>
          </a:lnRef>
          <a:fillRef idx="1">
            <a:schemeClr val="lt1"/>
          </a:fillRef>
          <a:effectRef idx="0">
            <a:schemeClr val="accent1"/>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marL="0" indent="0">
              <a:buNone/>
            </a:pPr>
            <a:r>
              <a:rPr lang="fr-FR" sz="2000" dirty="0"/>
              <a:t>Scène x</a:t>
            </a:r>
          </a:p>
          <a:p>
            <a:pPr marL="0" indent="0">
              <a:buNone/>
            </a:pPr>
            <a:endParaRPr lang="fr-FR" sz="2000" dirty="0"/>
          </a:p>
        </p:txBody>
      </p:sp>
      <p:sp>
        <p:nvSpPr>
          <p:cNvPr id="39" name="Espace réservé du texte 12">
            <a:extLst>
              <a:ext uri="{FF2B5EF4-FFF2-40B4-BE49-F238E27FC236}">
                <a16:creationId xmlns:a16="http://schemas.microsoft.com/office/drawing/2014/main" id="{C2CCD638-0B19-4A64-9B21-6F3641307D1A}"/>
              </a:ext>
            </a:extLst>
          </p:cNvPr>
          <p:cNvSpPr txBox="1">
            <a:spLocks/>
          </p:cNvSpPr>
          <p:nvPr/>
        </p:nvSpPr>
        <p:spPr>
          <a:xfrm>
            <a:off x="-5473700" y="838199"/>
            <a:ext cx="5309272" cy="8362829"/>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t"/>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1800" dirty="0">
                <a:solidFill>
                  <a:schemeClr val="tx2"/>
                </a:solidFill>
                <a:latin typeface="Century Gothic" panose="020B0502020202020204" pitchFamily="34" charset="0"/>
              </a:rPr>
              <a:t>Spécification de la vue</a:t>
            </a:r>
          </a:p>
          <a:p>
            <a:pPr marL="171450" indent="-171450" algn="l">
              <a:buFont typeface="Wingdings" panose="05000000000000000000" pitchFamily="2" charset="2"/>
              <a:buChar char="Ø"/>
            </a:pPr>
            <a:endParaRPr lang="fr-FR" sz="2400" dirty="0">
              <a:solidFill>
                <a:schemeClr val="tx2"/>
              </a:solidFill>
            </a:endParaRPr>
          </a:p>
          <a:p>
            <a:pPr marL="171450" indent="-171450" algn="just">
              <a:buFont typeface="Wingdings" panose="05000000000000000000" pitchFamily="2" charset="2"/>
              <a:buChar char="Ø"/>
            </a:pPr>
            <a:r>
              <a:rPr lang="fr-FR" sz="1800" dirty="0">
                <a:solidFill>
                  <a:schemeClr val="tx1"/>
                </a:solidFill>
                <a:latin typeface="Alstom" panose="02000503020000020004" pitchFamily="2" charset="0"/>
              </a:rPr>
              <a:t>  </a:t>
            </a:r>
            <a:r>
              <a:rPr lang="fr-FR" sz="2000" b="1" dirty="0">
                <a:solidFill>
                  <a:schemeClr val="tx1"/>
                </a:solidFill>
                <a:latin typeface="Calibri" panose="020F0502020204030204" pitchFamily="34" charset="0"/>
                <a:cs typeface="Calibri" panose="020F0502020204030204" pitchFamily="34" charset="0"/>
              </a:rPr>
              <a:t>Nom de la vue « type » :</a:t>
            </a:r>
          </a:p>
          <a:p>
            <a:pPr algn="just"/>
            <a:r>
              <a:rPr lang="fr-FR" sz="2000" dirty="0">
                <a:solidFill>
                  <a:schemeClr val="tx1"/>
                </a:solidFill>
                <a:latin typeface="Calibri" panose="020F0502020204030204" pitchFamily="34" charset="0"/>
                <a:cs typeface="Calibri" panose="020F0502020204030204" pitchFamily="34" charset="0"/>
              </a:rPr>
              <a:t>Page d’accueil avant d’accéder au module</a:t>
            </a:r>
          </a:p>
          <a:p>
            <a:pPr marL="171450" indent="-171450" algn="just">
              <a:buFont typeface="Wingdings" panose="05000000000000000000" pitchFamily="2" charset="2"/>
              <a:buChar char="Ø"/>
            </a:pPr>
            <a:endParaRPr lang="fr-FR" sz="2000" dirty="0">
              <a:solidFill>
                <a:schemeClr val="tx1"/>
              </a:solidFill>
              <a:latin typeface="Calibri" panose="020F0502020204030204" pitchFamily="34" charset="0"/>
              <a:cs typeface="Calibri" panose="020F0502020204030204" pitchFamily="34" charset="0"/>
            </a:endParaRPr>
          </a:p>
          <a:p>
            <a:pPr marL="285750" indent="-285750" algn="just">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Objectif / message principal de cette vue :</a:t>
            </a:r>
          </a:p>
          <a:p>
            <a:pPr algn="just"/>
            <a:r>
              <a:rPr lang="fr-FR" sz="2000" dirty="0">
                <a:solidFill>
                  <a:schemeClr val="tx1"/>
                </a:solidFill>
                <a:latin typeface="Calibri" panose="020F0502020204030204" pitchFamily="34" charset="0"/>
                <a:cs typeface="Calibri" panose="020F0502020204030204" pitchFamily="34" charset="0"/>
              </a:rPr>
              <a:t>Page d’accueil du module permettant d’accéder au module</a:t>
            </a:r>
          </a:p>
          <a:p>
            <a:pPr marL="285750" indent="-285750" algn="just">
              <a:buFont typeface="Wingdings" panose="05000000000000000000" pitchFamily="2" charset="2"/>
              <a:buChar char="Ø"/>
            </a:pPr>
            <a:endParaRPr lang="fr-FR" sz="2000" dirty="0">
              <a:solidFill>
                <a:schemeClr val="tx1"/>
              </a:solidFill>
              <a:latin typeface="Calibri" panose="020F0502020204030204" pitchFamily="34" charset="0"/>
              <a:cs typeface="Calibri" panose="020F0502020204030204" pitchFamily="34" charset="0"/>
            </a:endParaRPr>
          </a:p>
          <a:p>
            <a:pPr marL="285750" indent="-285750" algn="just">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Document / média de référence :</a:t>
            </a:r>
          </a:p>
          <a:p>
            <a:pPr algn="just"/>
            <a:r>
              <a:rPr lang="fr-FR" sz="2000" dirty="0">
                <a:solidFill>
                  <a:schemeClr val="tx1"/>
                </a:solidFill>
                <a:latin typeface="Calibri" panose="020F0502020204030204" pitchFamily="34" charset="0"/>
                <a:cs typeface="Calibri" panose="020F0502020204030204" pitchFamily="34" charset="0"/>
              </a:rPr>
              <a:t>Charte graphique</a:t>
            </a:r>
          </a:p>
          <a:p>
            <a:pPr algn="just"/>
            <a:endParaRPr lang="fr-FR" sz="2000" dirty="0">
              <a:solidFill>
                <a:schemeClr val="tx1"/>
              </a:solidFill>
              <a:latin typeface="Calibri" panose="020F0502020204030204" pitchFamily="34" charset="0"/>
              <a:cs typeface="Calibri" panose="020F0502020204030204" pitchFamily="34" charset="0"/>
            </a:endParaRPr>
          </a:p>
          <a:p>
            <a:pPr marL="285750" indent="-285750" algn="just">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Description de l'animation :</a:t>
            </a:r>
            <a:endParaRPr lang="en-US" sz="2000" b="1" dirty="0">
              <a:solidFill>
                <a:schemeClr val="tx1"/>
              </a:solidFill>
            </a:endParaRPr>
          </a:p>
          <a:p>
            <a:pPr algn="just"/>
            <a:r>
              <a:rPr lang="fr-FR" sz="2000" dirty="0">
                <a:solidFill>
                  <a:schemeClr val="tx1"/>
                </a:solidFill>
                <a:latin typeface="Calibri" panose="020F0502020204030204" pitchFamily="34" charset="0"/>
                <a:cs typeface="Calibri" panose="020F0502020204030204" pitchFamily="34" charset="0"/>
              </a:rPr>
              <a:t>1 : Entrée agrandir et tourner des petits carrés bleus</a:t>
            </a:r>
          </a:p>
          <a:p>
            <a:pPr algn="just"/>
            <a:r>
              <a:rPr lang="fr-FR" sz="2000" dirty="0">
                <a:solidFill>
                  <a:schemeClr val="tx1"/>
                </a:solidFill>
                <a:latin typeface="Calibri" panose="020F0502020204030204" pitchFamily="34" charset="0"/>
                <a:cs typeface="Calibri" panose="020F0502020204030204" pitchFamily="34" charset="0"/>
              </a:rPr>
              <a:t>2 : Entrée flottant entrant vers le haut du cadre bleu avec le texte</a:t>
            </a:r>
          </a:p>
          <a:p>
            <a:pPr algn="just"/>
            <a:r>
              <a:rPr lang="fr-FR" sz="2000" dirty="0">
                <a:solidFill>
                  <a:schemeClr val="tx1"/>
                </a:solidFill>
                <a:latin typeface="Calibri" panose="020F0502020204030204" pitchFamily="34" charset="0"/>
                <a:cs typeface="Calibri" panose="020F0502020204030204" pitchFamily="34" charset="0"/>
              </a:rPr>
              <a:t>3 : Entrée balayer vers la gauche du module 1</a:t>
            </a:r>
          </a:p>
          <a:p>
            <a:pPr algn="just"/>
            <a:r>
              <a:rPr lang="fr-FR" sz="2000" dirty="0">
                <a:solidFill>
                  <a:schemeClr val="tx1"/>
                </a:solidFill>
                <a:latin typeface="Calibri" panose="020F0502020204030204" pitchFamily="34" charset="0"/>
                <a:cs typeface="Calibri" panose="020F0502020204030204" pitchFamily="34" charset="0"/>
              </a:rPr>
              <a:t>4 : Entrée fondue du trait entre module 1 et 2</a:t>
            </a:r>
          </a:p>
          <a:p>
            <a:pPr algn="just"/>
            <a:r>
              <a:rPr lang="fr-FR" sz="2000" dirty="0">
                <a:solidFill>
                  <a:schemeClr val="tx1"/>
                </a:solidFill>
                <a:latin typeface="Calibri" panose="020F0502020204030204" pitchFamily="34" charset="0"/>
                <a:cs typeface="Calibri" panose="020F0502020204030204" pitchFamily="34" charset="0"/>
              </a:rPr>
              <a:t>5 : Entrée balayer vers la gauche du module 2</a:t>
            </a:r>
          </a:p>
          <a:p>
            <a:pPr algn="just"/>
            <a:r>
              <a:rPr lang="fr-FR" sz="2000" dirty="0">
                <a:solidFill>
                  <a:schemeClr val="tx1"/>
                </a:solidFill>
                <a:latin typeface="Calibri" panose="020F0502020204030204" pitchFamily="34" charset="0"/>
                <a:cs typeface="Calibri" panose="020F0502020204030204" pitchFamily="34" charset="0"/>
              </a:rPr>
              <a:t>6 : Entrée fondue du trait entre module 2 et 3</a:t>
            </a:r>
          </a:p>
          <a:p>
            <a:pPr algn="just"/>
            <a:r>
              <a:rPr lang="fr-FR" sz="2000" dirty="0">
                <a:solidFill>
                  <a:schemeClr val="tx1"/>
                </a:solidFill>
                <a:latin typeface="Calibri" panose="020F0502020204030204" pitchFamily="34" charset="0"/>
                <a:cs typeface="Calibri" panose="020F0502020204030204" pitchFamily="34" charset="0"/>
              </a:rPr>
              <a:t>7 : Entrée balayer vers la gauche du module 3</a:t>
            </a:r>
          </a:p>
          <a:p>
            <a:pPr algn="l"/>
            <a:endParaRPr lang="fr-FR" sz="2000" dirty="0">
              <a:solidFill>
                <a:schemeClr val="tx1"/>
              </a:solidFill>
              <a:latin typeface="Calibri" panose="020F0502020204030204" pitchFamily="34" charset="0"/>
              <a:cs typeface="Calibri" panose="020F0502020204030204" pitchFamily="34" charset="0"/>
            </a:endParaRPr>
          </a:p>
          <a:p>
            <a:r>
              <a:rPr lang="fr-FR" sz="1800" dirty="0">
                <a:solidFill>
                  <a:srgbClr val="0070C0"/>
                </a:solidFill>
                <a:latin typeface="Calibri" panose="020F0502020204030204" pitchFamily="34" charset="0"/>
                <a:cs typeface="Calibri" panose="020F0502020204030204" pitchFamily="34" charset="0"/>
              </a:rPr>
              <a:t>Pour tout le module : Le patient peut revoir la slide, mettre en pause et afficher ou non les sous-titres.</a:t>
            </a:r>
          </a:p>
          <a:p>
            <a:pPr algn="l"/>
            <a:endParaRPr lang="fr-FR" sz="1800" dirty="0"/>
          </a:p>
          <a:p>
            <a:pPr algn="l"/>
            <a:endParaRPr lang="fr-FR" sz="1100" dirty="0"/>
          </a:p>
        </p:txBody>
      </p:sp>
      <p:sp>
        <p:nvSpPr>
          <p:cNvPr id="40" name="Espace réservé du texte 13">
            <a:extLst>
              <a:ext uri="{FF2B5EF4-FFF2-40B4-BE49-F238E27FC236}">
                <a16:creationId xmlns:a16="http://schemas.microsoft.com/office/drawing/2014/main" id="{7DD04C70-3431-4334-B209-1AE6173E8002}"/>
              </a:ext>
            </a:extLst>
          </p:cNvPr>
          <p:cNvSpPr txBox="1">
            <a:spLocks/>
          </p:cNvSpPr>
          <p:nvPr/>
        </p:nvSpPr>
        <p:spPr>
          <a:xfrm>
            <a:off x="12334151" y="24731"/>
            <a:ext cx="5168824" cy="4407569"/>
          </a:xfrm>
          <a:prstGeom prst="rect">
            <a:avLst/>
          </a:prstGeom>
        </p:spPr>
        <p:style>
          <a:lnRef idx="2">
            <a:schemeClr val="accent2"/>
          </a:lnRef>
          <a:fillRef idx="1">
            <a:schemeClr val="lt1"/>
          </a:fillRef>
          <a:effectRef idx="0">
            <a:schemeClr val="accent2"/>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2000" dirty="0">
                <a:solidFill>
                  <a:schemeClr val="tx2"/>
                </a:solidFill>
                <a:latin typeface="Century Gothic" panose="020B0502020202020204" pitchFamily="34" charset="0"/>
              </a:rPr>
              <a:t>Commentaires Léa / Inès</a:t>
            </a:r>
          </a:p>
          <a:p>
            <a:pPr algn="ctr"/>
            <a:endParaRPr lang="fr-FR" sz="2000" dirty="0">
              <a:solidFill>
                <a:schemeClr val="tx2"/>
              </a:solidFill>
              <a:latin typeface="Century Gothic" panose="020B0502020202020204" pitchFamily="34" charset="0"/>
            </a:endParaRPr>
          </a:p>
          <a:p>
            <a:endParaRPr lang="fr-FR" sz="2000" dirty="0">
              <a:solidFill>
                <a:schemeClr val="tx2"/>
              </a:solidFill>
            </a:endParaRPr>
          </a:p>
          <a:p>
            <a:pPr algn="ctr"/>
            <a:r>
              <a:rPr lang="fr-FR" sz="2000" dirty="0">
                <a:solidFill>
                  <a:schemeClr val="tx2"/>
                </a:solidFill>
                <a:latin typeface="Century Gothic" panose="020B0502020202020204" pitchFamily="34" charset="0"/>
              </a:rPr>
              <a:t>Slide à titre indicatif</a:t>
            </a:r>
          </a:p>
          <a:p>
            <a:pPr algn="ctr"/>
            <a:endParaRPr lang="fr-FR" sz="2000" dirty="0">
              <a:solidFill>
                <a:schemeClr val="tx2"/>
              </a:solidFill>
              <a:latin typeface="Century Gothic" panose="020B0502020202020204" pitchFamily="34" charset="0"/>
            </a:endParaRPr>
          </a:p>
        </p:txBody>
      </p:sp>
      <p:sp>
        <p:nvSpPr>
          <p:cNvPr id="41" name="Espace réservé du texte 13">
            <a:extLst>
              <a:ext uri="{FF2B5EF4-FFF2-40B4-BE49-F238E27FC236}">
                <a16:creationId xmlns:a16="http://schemas.microsoft.com/office/drawing/2014/main" id="{42F64A56-7B5A-44A6-9138-FE58A1B6A611}"/>
              </a:ext>
            </a:extLst>
          </p:cNvPr>
          <p:cNvSpPr txBox="1">
            <a:spLocks/>
          </p:cNvSpPr>
          <p:nvPr/>
        </p:nvSpPr>
        <p:spPr>
          <a:xfrm>
            <a:off x="12384951" y="5052085"/>
            <a:ext cx="5067224" cy="4131469"/>
          </a:xfrm>
          <a:prstGeom prst="rect">
            <a:avLst/>
          </a:prstGeom>
        </p:spPr>
        <p:style>
          <a:lnRef idx="2">
            <a:schemeClr val="accent2"/>
          </a:lnRef>
          <a:fillRef idx="1">
            <a:schemeClr val="lt1"/>
          </a:fillRef>
          <a:effectRef idx="0">
            <a:schemeClr val="accent2"/>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2000" dirty="0">
                <a:solidFill>
                  <a:schemeClr val="tx2"/>
                </a:solidFill>
                <a:latin typeface="Century Gothic" panose="020B0502020202020204" pitchFamily="34" charset="0"/>
              </a:rPr>
              <a:t>Commentaires Client</a:t>
            </a:r>
          </a:p>
          <a:p>
            <a:pPr algn="ctr"/>
            <a:endParaRPr lang="fr-FR" sz="2000" dirty="0">
              <a:solidFill>
                <a:schemeClr val="tx2"/>
              </a:solidFill>
              <a:latin typeface="Century Gothic" panose="020B0502020202020204" pitchFamily="34" charset="0"/>
            </a:endParaRPr>
          </a:p>
          <a:p>
            <a:endParaRPr lang="fr-FR" sz="1600" dirty="0">
              <a:solidFill>
                <a:schemeClr val="tx2"/>
              </a:solidFill>
            </a:endParaRPr>
          </a:p>
          <a:p>
            <a:endParaRPr lang="fr-FR" sz="1600" dirty="0">
              <a:solidFill>
                <a:schemeClr val="tx2"/>
              </a:solidFill>
              <a:latin typeface="Century Gothic" panose="020B0502020202020204" pitchFamily="34" charset="0"/>
            </a:endParaRPr>
          </a:p>
        </p:txBody>
      </p:sp>
      <p:sp>
        <p:nvSpPr>
          <p:cNvPr id="42" name="Espace réservé du texte 13">
            <a:extLst>
              <a:ext uri="{FF2B5EF4-FFF2-40B4-BE49-F238E27FC236}">
                <a16:creationId xmlns:a16="http://schemas.microsoft.com/office/drawing/2014/main" id="{A2713EA8-A135-402F-B208-DC8824A8D4FF}"/>
              </a:ext>
            </a:extLst>
          </p:cNvPr>
          <p:cNvSpPr txBox="1">
            <a:spLocks/>
          </p:cNvSpPr>
          <p:nvPr/>
        </p:nvSpPr>
        <p:spPr>
          <a:xfrm>
            <a:off x="0" y="6948418"/>
            <a:ext cx="12192000" cy="3552807"/>
          </a:xfrm>
          <a:prstGeom prst="rect">
            <a:avLst/>
          </a:prstGeom>
        </p:spPr>
        <p:style>
          <a:lnRef idx="2">
            <a:schemeClr val="accent1"/>
          </a:lnRef>
          <a:fillRef idx="1">
            <a:schemeClr val="lt1"/>
          </a:fillRef>
          <a:effectRef idx="0">
            <a:schemeClr val="accent1"/>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r>
              <a:rPr lang="en-US" sz="2000" b="1" dirty="0" err="1"/>
              <a:t>Voix</a:t>
            </a:r>
            <a:r>
              <a:rPr lang="en-US" sz="2000" b="1" dirty="0"/>
              <a:t> off :</a:t>
            </a:r>
          </a:p>
          <a:p>
            <a:endParaRPr lang="en-US" sz="2000" dirty="0"/>
          </a:p>
        </p:txBody>
      </p:sp>
      <p:cxnSp>
        <p:nvCxnSpPr>
          <p:cNvPr id="26" name="Connecteur droit 25">
            <a:extLst>
              <a:ext uri="{FF2B5EF4-FFF2-40B4-BE49-F238E27FC236}">
                <a16:creationId xmlns:a16="http://schemas.microsoft.com/office/drawing/2014/main" id="{B4075C7B-5EB0-4EE2-A0A3-31A16AAD4C0E}"/>
              </a:ext>
            </a:extLst>
          </p:cNvPr>
          <p:cNvCxnSpPr>
            <a:cxnSpLocks/>
          </p:cNvCxnSpPr>
          <p:nvPr/>
        </p:nvCxnSpPr>
        <p:spPr>
          <a:xfrm>
            <a:off x="5568315" y="5084922"/>
            <a:ext cx="6326505" cy="0"/>
          </a:xfrm>
          <a:prstGeom prst="line">
            <a:avLst/>
          </a:prstGeom>
          <a:ln w="22225" cap="rnd">
            <a:solidFill>
              <a:srgbClr val="171C6A"/>
            </a:solidFill>
          </a:ln>
        </p:spPr>
        <p:style>
          <a:lnRef idx="1">
            <a:schemeClr val="accent1"/>
          </a:lnRef>
          <a:fillRef idx="0">
            <a:schemeClr val="accent1"/>
          </a:fillRef>
          <a:effectRef idx="0">
            <a:schemeClr val="accent1"/>
          </a:effectRef>
          <a:fontRef idx="minor">
            <a:schemeClr val="tx1"/>
          </a:fontRef>
        </p:style>
      </p:cxnSp>
      <p:grpSp>
        <p:nvGrpSpPr>
          <p:cNvPr id="27" name="Groupe 26">
            <a:extLst>
              <a:ext uri="{FF2B5EF4-FFF2-40B4-BE49-F238E27FC236}">
                <a16:creationId xmlns:a16="http://schemas.microsoft.com/office/drawing/2014/main" id="{C61DA158-3D6F-42DB-BD49-34C5A81EB716}"/>
              </a:ext>
            </a:extLst>
          </p:cNvPr>
          <p:cNvGrpSpPr/>
          <p:nvPr/>
        </p:nvGrpSpPr>
        <p:grpSpPr>
          <a:xfrm>
            <a:off x="5768271" y="4115859"/>
            <a:ext cx="5919817" cy="707886"/>
            <a:chOff x="5768271" y="2773917"/>
            <a:chExt cx="5919817" cy="707886"/>
          </a:xfrm>
        </p:grpSpPr>
        <p:pic>
          <p:nvPicPr>
            <p:cNvPr id="28" name="Image 27">
              <a:extLst>
                <a:ext uri="{FF2B5EF4-FFF2-40B4-BE49-F238E27FC236}">
                  <a16:creationId xmlns:a16="http://schemas.microsoft.com/office/drawing/2014/main" id="{2DE767A4-04F8-40AF-94E4-14F765A0DD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78421" y="2840633"/>
              <a:ext cx="309667" cy="588367"/>
            </a:xfrm>
            <a:prstGeom prst="rect">
              <a:avLst/>
            </a:prstGeom>
          </p:spPr>
        </p:pic>
        <p:sp>
          <p:nvSpPr>
            <p:cNvPr id="31" name="ZoneTexte 30">
              <a:extLst>
                <a:ext uri="{FF2B5EF4-FFF2-40B4-BE49-F238E27FC236}">
                  <a16:creationId xmlns:a16="http://schemas.microsoft.com/office/drawing/2014/main" id="{9B54F739-E27E-4A42-B6B8-A523E262A7EE}"/>
                </a:ext>
              </a:extLst>
            </p:cNvPr>
            <p:cNvSpPr txBox="1"/>
            <p:nvPr/>
          </p:nvSpPr>
          <p:spPr>
            <a:xfrm>
              <a:off x="5768271" y="2773917"/>
              <a:ext cx="995045" cy="707886"/>
            </a:xfrm>
            <a:prstGeom prst="rect">
              <a:avLst/>
            </a:prstGeom>
            <a:noFill/>
          </p:spPr>
          <p:txBody>
            <a:bodyPr wrap="square" rtlCol="0">
              <a:spAutoFit/>
            </a:bodyPr>
            <a:lstStyle/>
            <a:p>
              <a:r>
                <a:rPr lang="fr-FR" sz="4000" b="1" dirty="0">
                  <a:solidFill>
                    <a:srgbClr val="5695FF"/>
                  </a:solidFill>
                  <a:latin typeface="Work Sans" panose="00000500000000000000" pitchFamily="2" charset="0"/>
                </a:rPr>
                <a:t>03</a:t>
              </a:r>
            </a:p>
          </p:txBody>
        </p:sp>
        <p:sp>
          <p:nvSpPr>
            <p:cNvPr id="32" name="ZoneTexte 31">
              <a:extLst>
                <a:ext uri="{FF2B5EF4-FFF2-40B4-BE49-F238E27FC236}">
                  <a16:creationId xmlns:a16="http://schemas.microsoft.com/office/drawing/2014/main" id="{19A2692E-28D7-4C0F-80D8-483778C01268}"/>
                </a:ext>
              </a:extLst>
            </p:cNvPr>
            <p:cNvSpPr txBox="1"/>
            <p:nvPr/>
          </p:nvSpPr>
          <p:spPr>
            <a:xfrm>
              <a:off x="6562319" y="2884355"/>
              <a:ext cx="4965128" cy="553998"/>
            </a:xfrm>
            <a:prstGeom prst="rect">
              <a:avLst/>
            </a:prstGeom>
            <a:noFill/>
          </p:spPr>
          <p:txBody>
            <a:bodyPr wrap="square" rtlCol="0">
              <a:spAutoFit/>
            </a:bodyPr>
            <a:lstStyle/>
            <a:p>
              <a:r>
                <a:rPr lang="fr-FR" sz="3000" b="1" dirty="0">
                  <a:solidFill>
                    <a:srgbClr val="171C6A"/>
                  </a:solidFill>
                  <a:latin typeface="Work Sans SemiBold" panose="00000700000000000000" pitchFamily="2" charset="0"/>
                </a:rPr>
                <a:t>Conclusion</a:t>
              </a:r>
            </a:p>
          </p:txBody>
        </p:sp>
      </p:grpSp>
    </p:spTree>
    <p:extLst>
      <p:ext uri="{BB962C8B-B14F-4D97-AF65-F5344CB8AC3E}">
        <p14:creationId xmlns:p14="http://schemas.microsoft.com/office/powerpoint/2010/main" val="2899820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par>
                          <p:cTn id="11" fill="hold">
                            <p:stCondLst>
                              <p:cond delay="1000"/>
                            </p:stCondLst>
                            <p:childTnLst>
                              <p:par>
                                <p:cTn id="12" presetID="31" presetClass="entr" presetSubtype="0"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1000" fill="hold"/>
                                        <p:tgtEl>
                                          <p:spTgt spid="5"/>
                                        </p:tgtEl>
                                        <p:attrNameLst>
                                          <p:attrName>ppt_w</p:attrName>
                                        </p:attrNameLst>
                                      </p:cBhvr>
                                      <p:tavLst>
                                        <p:tav tm="0">
                                          <p:val>
                                            <p:fltVal val="0"/>
                                          </p:val>
                                        </p:tav>
                                        <p:tav tm="100000">
                                          <p:val>
                                            <p:strVal val="#ppt_w"/>
                                          </p:val>
                                        </p:tav>
                                      </p:tavLst>
                                    </p:anim>
                                    <p:anim calcmode="lin" valueType="num">
                                      <p:cBhvr>
                                        <p:cTn id="15" dur="1000" fill="hold"/>
                                        <p:tgtEl>
                                          <p:spTgt spid="5"/>
                                        </p:tgtEl>
                                        <p:attrNameLst>
                                          <p:attrName>ppt_h</p:attrName>
                                        </p:attrNameLst>
                                      </p:cBhvr>
                                      <p:tavLst>
                                        <p:tav tm="0">
                                          <p:val>
                                            <p:fltVal val="0"/>
                                          </p:val>
                                        </p:tav>
                                        <p:tav tm="100000">
                                          <p:val>
                                            <p:strVal val="#ppt_h"/>
                                          </p:val>
                                        </p:tav>
                                      </p:tavLst>
                                    </p:anim>
                                    <p:anim calcmode="lin" valueType="num">
                                      <p:cBhvr>
                                        <p:cTn id="16" dur="1000" fill="hold"/>
                                        <p:tgtEl>
                                          <p:spTgt spid="5"/>
                                        </p:tgtEl>
                                        <p:attrNameLst>
                                          <p:attrName>style.rotation</p:attrName>
                                        </p:attrNameLst>
                                      </p:cBhvr>
                                      <p:tavLst>
                                        <p:tav tm="0">
                                          <p:val>
                                            <p:fltVal val="90"/>
                                          </p:val>
                                        </p:tav>
                                        <p:tav tm="100000">
                                          <p:val>
                                            <p:fltVal val="0"/>
                                          </p:val>
                                        </p:tav>
                                      </p:tavLst>
                                    </p:anim>
                                    <p:animEffect transition="in" filter="fade">
                                      <p:cBhvr>
                                        <p:cTn id="17" dur="1000"/>
                                        <p:tgtEl>
                                          <p:spTgt spid="5"/>
                                        </p:tgtEl>
                                      </p:cBhvr>
                                    </p:animEffect>
                                  </p:childTnLst>
                                </p:cTn>
                              </p:par>
                              <p:par>
                                <p:cTn id="18" presetID="42" presetClass="entr" presetSubtype="0" fill="hold" nodeType="withEffect">
                                  <p:stCondLst>
                                    <p:cond delay="0"/>
                                  </p:stCondLst>
                                  <p:childTnLst>
                                    <p:set>
                                      <p:cBhvr>
                                        <p:cTn id="19" dur="1" fill="hold">
                                          <p:stCondLst>
                                            <p:cond delay="0"/>
                                          </p:stCondLst>
                                        </p:cTn>
                                        <p:tgtEl>
                                          <p:spTgt spid="33"/>
                                        </p:tgtEl>
                                        <p:attrNameLst>
                                          <p:attrName>style.visibility</p:attrName>
                                        </p:attrNameLst>
                                      </p:cBhvr>
                                      <p:to>
                                        <p:strVal val="visible"/>
                                      </p:to>
                                    </p:set>
                                    <p:animEffect transition="in" filter="fade">
                                      <p:cBhvr>
                                        <p:cTn id="20" dur="1000"/>
                                        <p:tgtEl>
                                          <p:spTgt spid="33"/>
                                        </p:tgtEl>
                                      </p:cBhvr>
                                    </p:animEffect>
                                    <p:anim calcmode="lin" valueType="num">
                                      <p:cBhvr>
                                        <p:cTn id="21" dur="1000" fill="hold"/>
                                        <p:tgtEl>
                                          <p:spTgt spid="33"/>
                                        </p:tgtEl>
                                        <p:attrNameLst>
                                          <p:attrName>ppt_x</p:attrName>
                                        </p:attrNameLst>
                                      </p:cBhvr>
                                      <p:tavLst>
                                        <p:tav tm="0">
                                          <p:val>
                                            <p:strVal val="#ppt_x"/>
                                          </p:val>
                                        </p:tav>
                                        <p:tav tm="100000">
                                          <p:val>
                                            <p:strVal val="#ppt_x"/>
                                          </p:val>
                                        </p:tav>
                                      </p:tavLst>
                                    </p:anim>
                                    <p:anim calcmode="lin" valueType="num">
                                      <p:cBhvr>
                                        <p:cTn id="22" dur="1000" fill="hold"/>
                                        <p:tgtEl>
                                          <p:spTgt spid="33"/>
                                        </p:tgtEl>
                                        <p:attrNameLst>
                                          <p:attrName>ppt_y</p:attrName>
                                        </p:attrNameLst>
                                      </p:cBhvr>
                                      <p:tavLst>
                                        <p:tav tm="0">
                                          <p:val>
                                            <p:strVal val="#ppt_y+.1"/>
                                          </p:val>
                                        </p:tav>
                                        <p:tav tm="100000">
                                          <p:val>
                                            <p:strVal val="#ppt_y"/>
                                          </p:val>
                                        </p:tav>
                                      </p:tavLst>
                                    </p:anim>
                                  </p:childTnLst>
                                </p:cTn>
                              </p:par>
                            </p:childTnLst>
                          </p:cTn>
                        </p:par>
                        <p:par>
                          <p:cTn id="23" fill="hold">
                            <p:stCondLst>
                              <p:cond delay="2000"/>
                            </p:stCondLst>
                            <p:childTnLst>
                              <p:par>
                                <p:cTn id="24" presetID="31" presetClass="entr" presetSubtype="0"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p:cTn id="26" dur="1000" fill="hold"/>
                                        <p:tgtEl>
                                          <p:spTgt spid="6"/>
                                        </p:tgtEl>
                                        <p:attrNameLst>
                                          <p:attrName>ppt_w</p:attrName>
                                        </p:attrNameLst>
                                      </p:cBhvr>
                                      <p:tavLst>
                                        <p:tav tm="0">
                                          <p:val>
                                            <p:fltVal val="0"/>
                                          </p:val>
                                        </p:tav>
                                        <p:tav tm="100000">
                                          <p:val>
                                            <p:strVal val="#ppt_w"/>
                                          </p:val>
                                        </p:tav>
                                      </p:tavLst>
                                    </p:anim>
                                    <p:anim calcmode="lin" valueType="num">
                                      <p:cBhvr>
                                        <p:cTn id="27" dur="1000" fill="hold"/>
                                        <p:tgtEl>
                                          <p:spTgt spid="6"/>
                                        </p:tgtEl>
                                        <p:attrNameLst>
                                          <p:attrName>ppt_h</p:attrName>
                                        </p:attrNameLst>
                                      </p:cBhvr>
                                      <p:tavLst>
                                        <p:tav tm="0">
                                          <p:val>
                                            <p:fltVal val="0"/>
                                          </p:val>
                                        </p:tav>
                                        <p:tav tm="100000">
                                          <p:val>
                                            <p:strVal val="#ppt_h"/>
                                          </p:val>
                                        </p:tav>
                                      </p:tavLst>
                                    </p:anim>
                                    <p:anim calcmode="lin" valueType="num">
                                      <p:cBhvr>
                                        <p:cTn id="28" dur="1000" fill="hold"/>
                                        <p:tgtEl>
                                          <p:spTgt spid="6"/>
                                        </p:tgtEl>
                                        <p:attrNameLst>
                                          <p:attrName>style.rotation</p:attrName>
                                        </p:attrNameLst>
                                      </p:cBhvr>
                                      <p:tavLst>
                                        <p:tav tm="0">
                                          <p:val>
                                            <p:fltVal val="90"/>
                                          </p:val>
                                        </p:tav>
                                        <p:tav tm="100000">
                                          <p:val>
                                            <p:fltVal val="0"/>
                                          </p:val>
                                        </p:tav>
                                      </p:tavLst>
                                    </p:anim>
                                    <p:animEffect transition="in" filter="fade">
                                      <p:cBhvr>
                                        <p:cTn id="29" dur="1000"/>
                                        <p:tgtEl>
                                          <p:spTgt spid="6"/>
                                        </p:tgtEl>
                                      </p:cBhvr>
                                    </p:animEffect>
                                  </p:childTnLst>
                                </p:cTn>
                              </p:par>
                            </p:childTnLst>
                          </p:cTn>
                        </p:par>
                        <p:par>
                          <p:cTn id="30" fill="hold">
                            <p:stCondLst>
                              <p:cond delay="3000"/>
                            </p:stCondLst>
                            <p:childTnLst>
                              <p:par>
                                <p:cTn id="31" presetID="22" presetClass="entr" presetSubtype="8" fill="hold" nodeType="afterEffect">
                                  <p:stCondLst>
                                    <p:cond delay="0"/>
                                  </p:stCondLst>
                                  <p:childTnLst>
                                    <p:set>
                                      <p:cBhvr>
                                        <p:cTn id="32" dur="1" fill="hold">
                                          <p:stCondLst>
                                            <p:cond delay="0"/>
                                          </p:stCondLst>
                                        </p:cTn>
                                        <p:tgtEl>
                                          <p:spTgt spid="35"/>
                                        </p:tgtEl>
                                        <p:attrNameLst>
                                          <p:attrName>style.visibility</p:attrName>
                                        </p:attrNameLst>
                                      </p:cBhvr>
                                      <p:to>
                                        <p:strVal val="visible"/>
                                      </p:to>
                                    </p:set>
                                    <p:animEffect transition="in" filter="wipe(left)">
                                      <p:cBhvr>
                                        <p:cTn id="33" dur="500"/>
                                        <p:tgtEl>
                                          <p:spTgt spid="35"/>
                                        </p:tgtEl>
                                      </p:cBhvr>
                                    </p:animEffect>
                                  </p:childTnLst>
                                </p:cTn>
                              </p:par>
                            </p:childTnLst>
                          </p:cTn>
                        </p:par>
                        <p:par>
                          <p:cTn id="34" fill="hold">
                            <p:stCondLst>
                              <p:cond delay="3500"/>
                            </p:stCondLst>
                            <p:childTnLst>
                              <p:par>
                                <p:cTn id="35" presetID="10" presetClass="entr" presetSubtype="0" fill="hold"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childTnLst>
                          </p:cTn>
                        </p:par>
                        <p:par>
                          <p:cTn id="38" fill="hold">
                            <p:stCondLst>
                              <p:cond delay="4000"/>
                            </p:stCondLst>
                            <p:childTnLst>
                              <p:par>
                                <p:cTn id="39" presetID="22" presetClass="entr" presetSubtype="8" fill="hold" nodeType="afterEffect">
                                  <p:stCondLst>
                                    <p:cond delay="0"/>
                                  </p:stCondLst>
                                  <p:childTnLst>
                                    <p:set>
                                      <p:cBhvr>
                                        <p:cTn id="40" dur="1" fill="hold">
                                          <p:stCondLst>
                                            <p:cond delay="0"/>
                                          </p:stCondLst>
                                        </p:cTn>
                                        <p:tgtEl>
                                          <p:spTgt spid="36"/>
                                        </p:tgtEl>
                                        <p:attrNameLst>
                                          <p:attrName>style.visibility</p:attrName>
                                        </p:attrNameLst>
                                      </p:cBhvr>
                                      <p:to>
                                        <p:strVal val="visible"/>
                                      </p:to>
                                    </p:set>
                                    <p:animEffect transition="in" filter="wipe(left)">
                                      <p:cBhvr>
                                        <p:cTn id="41" dur="500"/>
                                        <p:tgtEl>
                                          <p:spTgt spid="36"/>
                                        </p:tgtEl>
                                      </p:cBhvr>
                                    </p:animEffect>
                                  </p:childTnLst>
                                </p:cTn>
                              </p:par>
                            </p:childTnLst>
                          </p:cTn>
                        </p:par>
                        <p:par>
                          <p:cTn id="42" fill="hold">
                            <p:stCondLst>
                              <p:cond delay="4500"/>
                            </p:stCondLst>
                            <p:childTnLst>
                              <p:par>
                                <p:cTn id="43" presetID="10" presetClass="entr" presetSubtype="0" fill="hold"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fade">
                                      <p:cBhvr>
                                        <p:cTn id="45" dur="500"/>
                                        <p:tgtEl>
                                          <p:spTgt spid="21"/>
                                        </p:tgtEl>
                                      </p:cBhvr>
                                    </p:animEffect>
                                  </p:childTnLst>
                                </p:cTn>
                              </p:par>
                            </p:childTnLst>
                          </p:cTn>
                        </p:par>
                        <p:par>
                          <p:cTn id="46" fill="hold">
                            <p:stCondLst>
                              <p:cond delay="5000"/>
                            </p:stCondLst>
                            <p:childTnLst>
                              <p:par>
                                <p:cTn id="47" presetID="22" presetClass="entr" presetSubtype="8" fill="hold" nodeType="after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wipe(left)">
                                      <p:cBhvr>
                                        <p:cTn id="49" dur="500"/>
                                        <p:tgtEl>
                                          <p:spTgt spid="27"/>
                                        </p:tgtEl>
                                      </p:cBhvr>
                                    </p:animEffect>
                                  </p:childTnLst>
                                </p:cTn>
                              </p:par>
                            </p:childTnLst>
                          </p:cTn>
                        </p:par>
                        <p:par>
                          <p:cTn id="50" fill="hold">
                            <p:stCondLst>
                              <p:cond delay="5500"/>
                            </p:stCondLst>
                            <p:childTnLst>
                              <p:par>
                                <p:cTn id="51" presetID="10" presetClass="entr" presetSubtype="0" fill="hold" nodeType="after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fade">
                                      <p:cBhvr>
                                        <p:cTn id="5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5F43CD8C-475A-4B76-94A9-FACABD430D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7372350" cy="6858000"/>
          </a:xfrm>
          <a:prstGeom prst="rect">
            <a:avLst/>
          </a:prstGeom>
        </p:spPr>
      </p:pic>
      <p:sp>
        <p:nvSpPr>
          <p:cNvPr id="8" name="Rectangle : coins arrondis 7">
            <a:extLst>
              <a:ext uri="{FF2B5EF4-FFF2-40B4-BE49-F238E27FC236}">
                <a16:creationId xmlns:a16="http://schemas.microsoft.com/office/drawing/2014/main" id="{2A578AA7-7CE8-4EBB-A105-BC2D609F6B58}"/>
              </a:ext>
            </a:extLst>
          </p:cNvPr>
          <p:cNvSpPr/>
          <p:nvPr/>
        </p:nvSpPr>
        <p:spPr>
          <a:xfrm rot="20424774">
            <a:off x="986369" y="-132261"/>
            <a:ext cx="705962" cy="705962"/>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 coins arrondis 8">
            <a:extLst>
              <a:ext uri="{FF2B5EF4-FFF2-40B4-BE49-F238E27FC236}">
                <a16:creationId xmlns:a16="http://schemas.microsoft.com/office/drawing/2014/main" id="{A65EAB8D-8B31-459B-8602-8869A85497A2}"/>
              </a:ext>
            </a:extLst>
          </p:cNvPr>
          <p:cNvSpPr/>
          <p:nvPr/>
        </p:nvSpPr>
        <p:spPr>
          <a:xfrm rot="18939429">
            <a:off x="2211905" y="607463"/>
            <a:ext cx="334041" cy="334041"/>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 coins arrondis 9">
            <a:extLst>
              <a:ext uri="{FF2B5EF4-FFF2-40B4-BE49-F238E27FC236}">
                <a16:creationId xmlns:a16="http://schemas.microsoft.com/office/drawing/2014/main" id="{D8B8A960-207A-47C9-854F-066A6ACA7756}"/>
              </a:ext>
            </a:extLst>
          </p:cNvPr>
          <p:cNvSpPr/>
          <p:nvPr/>
        </p:nvSpPr>
        <p:spPr>
          <a:xfrm rot="1018881">
            <a:off x="6163355" y="999015"/>
            <a:ext cx="419507" cy="419507"/>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a:extLst>
              <a:ext uri="{FF2B5EF4-FFF2-40B4-BE49-F238E27FC236}">
                <a16:creationId xmlns:a16="http://schemas.microsoft.com/office/drawing/2014/main" id="{3D9D1B65-0DB1-4D53-8D5C-6DA8443249BB}"/>
              </a:ext>
            </a:extLst>
          </p:cNvPr>
          <p:cNvSpPr txBox="1"/>
          <p:nvPr/>
        </p:nvSpPr>
        <p:spPr>
          <a:xfrm>
            <a:off x="822690" y="1427436"/>
            <a:ext cx="4551177" cy="1508105"/>
          </a:xfrm>
          <a:prstGeom prst="rect">
            <a:avLst/>
          </a:prstGeom>
          <a:noFill/>
        </p:spPr>
        <p:txBody>
          <a:bodyPr wrap="square" rtlCol="0">
            <a:spAutoFit/>
          </a:bodyPr>
          <a:lstStyle/>
          <a:p>
            <a:r>
              <a:rPr lang="fr-FR" sz="3000" b="1" dirty="0">
                <a:solidFill>
                  <a:srgbClr val="171C6A"/>
                </a:solidFill>
                <a:latin typeface="Work Sans" panose="00000500000000000000" pitchFamily="2" charset="0"/>
              </a:rPr>
              <a:t>Atelier Alimentation –</a:t>
            </a:r>
          </a:p>
          <a:p>
            <a:r>
              <a:rPr lang="fr-FR" sz="3000" b="1" dirty="0">
                <a:solidFill>
                  <a:srgbClr val="171C6A"/>
                </a:solidFill>
                <a:latin typeface="Work Sans" panose="00000500000000000000" pitchFamily="2" charset="0"/>
              </a:rPr>
              <a:t>Équilibre alimentaire au quotidien</a:t>
            </a:r>
          </a:p>
        </p:txBody>
      </p:sp>
      <p:sp>
        <p:nvSpPr>
          <p:cNvPr id="12" name="ZoneTexte 11">
            <a:extLst>
              <a:ext uri="{FF2B5EF4-FFF2-40B4-BE49-F238E27FC236}">
                <a16:creationId xmlns:a16="http://schemas.microsoft.com/office/drawing/2014/main" id="{2B0DB892-2CEA-489A-B51C-703091BDFCE6}"/>
              </a:ext>
            </a:extLst>
          </p:cNvPr>
          <p:cNvSpPr txBox="1"/>
          <p:nvPr/>
        </p:nvSpPr>
        <p:spPr>
          <a:xfrm>
            <a:off x="802369" y="3120266"/>
            <a:ext cx="5033970" cy="707886"/>
          </a:xfrm>
          <a:prstGeom prst="rect">
            <a:avLst/>
          </a:prstGeom>
          <a:noFill/>
        </p:spPr>
        <p:txBody>
          <a:bodyPr wrap="square" rtlCol="0">
            <a:spAutoFit/>
          </a:bodyPr>
          <a:lstStyle/>
          <a:p>
            <a:r>
              <a:rPr lang="fr-FR" sz="4000" dirty="0">
                <a:solidFill>
                  <a:srgbClr val="171C6A"/>
                </a:solidFill>
                <a:latin typeface="Work Sans Medium" panose="00000600000000000000" pitchFamily="2" charset="0"/>
              </a:rPr>
              <a:t>Conclusion</a:t>
            </a:r>
          </a:p>
        </p:txBody>
      </p:sp>
      <p:pic>
        <p:nvPicPr>
          <p:cNvPr id="14" name="Image 13">
            <a:extLst>
              <a:ext uri="{FF2B5EF4-FFF2-40B4-BE49-F238E27FC236}">
                <a16:creationId xmlns:a16="http://schemas.microsoft.com/office/drawing/2014/main" id="{39C06E1E-2789-4C2A-A6FF-B5E617C1C1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0587" y="5414010"/>
            <a:ext cx="1992882" cy="573900"/>
          </a:xfrm>
          <a:prstGeom prst="rect">
            <a:avLst/>
          </a:prstGeom>
        </p:spPr>
      </p:pic>
      <p:pic>
        <p:nvPicPr>
          <p:cNvPr id="16" name="Image 15">
            <a:extLst>
              <a:ext uri="{FF2B5EF4-FFF2-40B4-BE49-F238E27FC236}">
                <a16:creationId xmlns:a16="http://schemas.microsoft.com/office/drawing/2014/main" id="{115A1ACA-CD79-4190-8040-0B810FD85BF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52471" y="1981770"/>
            <a:ext cx="4844408" cy="4091818"/>
          </a:xfrm>
          <a:prstGeom prst="rect">
            <a:avLst/>
          </a:prstGeom>
        </p:spPr>
      </p:pic>
      <p:sp>
        <p:nvSpPr>
          <p:cNvPr id="20" name="Espace réservé du texte 13">
            <a:extLst>
              <a:ext uri="{FF2B5EF4-FFF2-40B4-BE49-F238E27FC236}">
                <a16:creationId xmlns:a16="http://schemas.microsoft.com/office/drawing/2014/main" id="{0EDD8CDE-264D-44E8-A976-9B75215D2F04}"/>
              </a:ext>
            </a:extLst>
          </p:cNvPr>
          <p:cNvSpPr txBox="1">
            <a:spLocks/>
          </p:cNvSpPr>
          <p:nvPr/>
        </p:nvSpPr>
        <p:spPr>
          <a:xfrm>
            <a:off x="-5461668" y="-668"/>
            <a:ext cx="5334672" cy="717110"/>
          </a:xfrm>
          <a:prstGeom prst="rect">
            <a:avLst/>
          </a:prstGeom>
        </p:spPr>
        <p:style>
          <a:lnRef idx="2">
            <a:schemeClr val="accent1"/>
          </a:lnRef>
          <a:fillRef idx="1">
            <a:schemeClr val="lt1"/>
          </a:fillRef>
          <a:effectRef idx="0">
            <a:schemeClr val="accent1"/>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marL="0" indent="0">
              <a:buNone/>
            </a:pPr>
            <a:r>
              <a:rPr lang="fr-FR" sz="2000" dirty="0"/>
              <a:t>Scène x</a:t>
            </a:r>
          </a:p>
          <a:p>
            <a:pPr marL="0" indent="0">
              <a:buNone/>
            </a:pPr>
            <a:endParaRPr lang="fr-FR" sz="2000" dirty="0"/>
          </a:p>
        </p:txBody>
      </p:sp>
      <p:sp>
        <p:nvSpPr>
          <p:cNvPr id="22" name="Espace réservé du texte 13">
            <a:extLst>
              <a:ext uri="{FF2B5EF4-FFF2-40B4-BE49-F238E27FC236}">
                <a16:creationId xmlns:a16="http://schemas.microsoft.com/office/drawing/2014/main" id="{842AFE6E-E05D-456F-92A5-5D716AF9897B}"/>
              </a:ext>
            </a:extLst>
          </p:cNvPr>
          <p:cNvSpPr txBox="1">
            <a:spLocks/>
          </p:cNvSpPr>
          <p:nvPr/>
        </p:nvSpPr>
        <p:spPr>
          <a:xfrm>
            <a:off x="12334151" y="24731"/>
            <a:ext cx="5168824" cy="4407569"/>
          </a:xfrm>
          <a:prstGeom prst="rect">
            <a:avLst/>
          </a:prstGeom>
        </p:spPr>
        <p:style>
          <a:lnRef idx="2">
            <a:schemeClr val="accent2"/>
          </a:lnRef>
          <a:fillRef idx="1">
            <a:schemeClr val="lt1"/>
          </a:fillRef>
          <a:effectRef idx="0">
            <a:schemeClr val="accent2"/>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2000" dirty="0">
                <a:solidFill>
                  <a:schemeClr val="tx2"/>
                </a:solidFill>
                <a:latin typeface="Century Gothic" panose="020B0502020202020204" pitchFamily="34" charset="0"/>
              </a:rPr>
              <a:t>Commentaires Léa / Inès</a:t>
            </a:r>
          </a:p>
          <a:p>
            <a:pPr algn="ctr"/>
            <a:endParaRPr lang="fr-FR" sz="2000" dirty="0">
              <a:solidFill>
                <a:schemeClr val="tx2"/>
              </a:solidFill>
              <a:latin typeface="Century Gothic" panose="020B0502020202020204" pitchFamily="34" charset="0"/>
            </a:endParaRPr>
          </a:p>
          <a:p>
            <a:endParaRPr lang="fr-FR" sz="2000" dirty="0">
              <a:solidFill>
                <a:schemeClr val="tx2"/>
              </a:solidFill>
            </a:endParaRPr>
          </a:p>
          <a:p>
            <a:pPr algn="ctr"/>
            <a:r>
              <a:rPr lang="fr-FR" sz="2000" dirty="0">
                <a:solidFill>
                  <a:schemeClr val="tx2"/>
                </a:solidFill>
                <a:latin typeface="Century Gothic" panose="020B0502020202020204" pitchFamily="34" charset="0"/>
              </a:rPr>
              <a:t>Slide à titre indicatif</a:t>
            </a:r>
          </a:p>
          <a:p>
            <a:pPr algn="ctr"/>
            <a:endParaRPr lang="fr-FR" sz="2000" dirty="0">
              <a:solidFill>
                <a:schemeClr val="tx2"/>
              </a:solidFill>
              <a:latin typeface="Century Gothic" panose="020B0502020202020204" pitchFamily="34" charset="0"/>
            </a:endParaRPr>
          </a:p>
        </p:txBody>
      </p:sp>
      <p:sp>
        <p:nvSpPr>
          <p:cNvPr id="23" name="Espace réservé du texte 13">
            <a:extLst>
              <a:ext uri="{FF2B5EF4-FFF2-40B4-BE49-F238E27FC236}">
                <a16:creationId xmlns:a16="http://schemas.microsoft.com/office/drawing/2014/main" id="{D505B929-66AA-4A58-9281-1E70A353AD37}"/>
              </a:ext>
            </a:extLst>
          </p:cNvPr>
          <p:cNvSpPr txBox="1">
            <a:spLocks/>
          </p:cNvSpPr>
          <p:nvPr/>
        </p:nvSpPr>
        <p:spPr>
          <a:xfrm>
            <a:off x="12384951" y="5052085"/>
            <a:ext cx="5067224" cy="4131469"/>
          </a:xfrm>
          <a:prstGeom prst="rect">
            <a:avLst/>
          </a:prstGeom>
        </p:spPr>
        <p:style>
          <a:lnRef idx="2">
            <a:schemeClr val="accent2"/>
          </a:lnRef>
          <a:fillRef idx="1">
            <a:schemeClr val="lt1"/>
          </a:fillRef>
          <a:effectRef idx="0">
            <a:schemeClr val="accent2"/>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2000" dirty="0">
                <a:solidFill>
                  <a:schemeClr val="tx2"/>
                </a:solidFill>
                <a:latin typeface="Century Gothic" panose="020B0502020202020204" pitchFamily="34" charset="0"/>
              </a:rPr>
              <a:t>Commentaires Client</a:t>
            </a:r>
          </a:p>
          <a:p>
            <a:pPr algn="ctr"/>
            <a:endParaRPr lang="fr-FR" sz="2000" dirty="0">
              <a:solidFill>
                <a:schemeClr val="tx2"/>
              </a:solidFill>
              <a:latin typeface="Century Gothic" panose="020B0502020202020204" pitchFamily="34" charset="0"/>
            </a:endParaRPr>
          </a:p>
          <a:p>
            <a:endParaRPr lang="fr-FR" sz="1600" dirty="0">
              <a:solidFill>
                <a:schemeClr val="tx2"/>
              </a:solidFill>
            </a:endParaRPr>
          </a:p>
          <a:p>
            <a:endParaRPr lang="fr-FR" sz="1600" dirty="0">
              <a:solidFill>
                <a:schemeClr val="tx2"/>
              </a:solidFill>
              <a:latin typeface="Century Gothic" panose="020B0502020202020204" pitchFamily="34" charset="0"/>
            </a:endParaRPr>
          </a:p>
        </p:txBody>
      </p:sp>
      <p:sp>
        <p:nvSpPr>
          <p:cNvPr id="15" name="Espace réservé du texte 12">
            <a:extLst>
              <a:ext uri="{FF2B5EF4-FFF2-40B4-BE49-F238E27FC236}">
                <a16:creationId xmlns:a16="http://schemas.microsoft.com/office/drawing/2014/main" id="{9D06E97C-586F-4259-8071-8CA89FE00747}"/>
              </a:ext>
            </a:extLst>
          </p:cNvPr>
          <p:cNvSpPr txBox="1">
            <a:spLocks/>
          </p:cNvSpPr>
          <p:nvPr/>
        </p:nvSpPr>
        <p:spPr>
          <a:xfrm>
            <a:off x="-5473700" y="838199"/>
            <a:ext cx="5309272" cy="8362829"/>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t"/>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1800" dirty="0">
                <a:solidFill>
                  <a:schemeClr val="tx2"/>
                </a:solidFill>
                <a:latin typeface="Century Gothic" panose="020B0502020202020204" pitchFamily="34" charset="0"/>
              </a:rPr>
              <a:t>Spécification de la vue</a:t>
            </a:r>
          </a:p>
          <a:p>
            <a:pPr marL="171450" indent="-171450" algn="l">
              <a:buFont typeface="Wingdings" panose="05000000000000000000" pitchFamily="2" charset="2"/>
              <a:buChar char="Ø"/>
            </a:pPr>
            <a:endParaRPr lang="fr-FR" sz="2400" dirty="0">
              <a:solidFill>
                <a:schemeClr val="tx2"/>
              </a:solidFill>
            </a:endParaRPr>
          </a:p>
          <a:p>
            <a:pPr marL="171450" indent="-171450" algn="l">
              <a:buFont typeface="Wingdings" panose="05000000000000000000" pitchFamily="2" charset="2"/>
              <a:buChar char="Ø"/>
            </a:pPr>
            <a:r>
              <a:rPr lang="fr-FR" sz="1800" dirty="0">
                <a:solidFill>
                  <a:schemeClr val="tx1"/>
                </a:solidFill>
                <a:latin typeface="Alstom" panose="02000503020000020004" pitchFamily="2" charset="0"/>
              </a:rPr>
              <a:t>  </a:t>
            </a:r>
            <a:r>
              <a:rPr lang="fr-FR" sz="2000" b="1" dirty="0">
                <a:solidFill>
                  <a:schemeClr val="tx1"/>
                </a:solidFill>
                <a:latin typeface="Calibri" panose="020F0502020204030204" pitchFamily="34" charset="0"/>
                <a:cs typeface="Calibri" panose="020F0502020204030204" pitchFamily="34" charset="0"/>
              </a:rPr>
              <a:t>Nom de la vue « type » :</a:t>
            </a:r>
          </a:p>
          <a:p>
            <a:pPr algn="l"/>
            <a:r>
              <a:rPr lang="fr-FR" sz="2000" dirty="0">
                <a:solidFill>
                  <a:schemeClr val="tx1"/>
                </a:solidFill>
                <a:latin typeface="Calibri" panose="020F0502020204030204" pitchFamily="34" charset="0"/>
                <a:cs typeface="Calibri" panose="020F0502020204030204" pitchFamily="34" charset="0"/>
              </a:rPr>
              <a:t>Titre du module « créer mes menus »</a:t>
            </a:r>
          </a:p>
          <a:p>
            <a:pPr algn="l"/>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Objectif / message principal de cette vue :</a:t>
            </a:r>
          </a:p>
          <a:p>
            <a:pPr algn="l"/>
            <a:r>
              <a:rPr lang="fr-FR" sz="2000" dirty="0">
                <a:solidFill>
                  <a:schemeClr val="tx1"/>
                </a:solidFill>
                <a:latin typeface="Calibri" panose="020F0502020204030204" pitchFamily="34" charset="0"/>
                <a:cs typeface="Calibri" panose="020F0502020204030204" pitchFamily="34" charset="0"/>
              </a:rPr>
              <a:t>Titre</a:t>
            </a:r>
          </a:p>
          <a:p>
            <a:pPr algn="l"/>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Document / média de référence :</a:t>
            </a:r>
          </a:p>
          <a:p>
            <a:r>
              <a:rPr lang="fr-FR" sz="1800" dirty="0">
                <a:solidFill>
                  <a:schemeClr val="tx1"/>
                </a:solidFill>
                <a:latin typeface="Calibri" panose="020F0502020204030204" pitchFamily="34" charset="0"/>
                <a:cs typeface="Calibri" panose="020F0502020204030204" pitchFamily="34" charset="0"/>
              </a:rPr>
              <a:t>Charte graphique</a:t>
            </a:r>
          </a:p>
          <a:p>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Description de l'animation :</a:t>
            </a:r>
            <a:endParaRPr lang="en-US" sz="2000" b="1" dirty="0">
              <a:solidFill>
                <a:schemeClr val="tx1"/>
              </a:solidFill>
            </a:endParaRPr>
          </a:p>
          <a:p>
            <a:pPr algn="l"/>
            <a:r>
              <a:rPr lang="fr-FR" sz="2000" dirty="0">
                <a:solidFill>
                  <a:schemeClr val="tx1"/>
                </a:solidFill>
                <a:latin typeface="Calibri" panose="020F0502020204030204" pitchFamily="34" charset="0"/>
                <a:cs typeface="Calibri" panose="020F0502020204030204" pitchFamily="34" charset="0"/>
              </a:rPr>
              <a:t>Affichage synchronisée avec la voix-off.</a:t>
            </a:r>
          </a:p>
          <a:p>
            <a:pPr algn="l"/>
            <a:r>
              <a:rPr lang="fr-FR" sz="2000" dirty="0">
                <a:solidFill>
                  <a:schemeClr val="tx1"/>
                </a:solidFill>
                <a:latin typeface="Calibri" panose="020F0502020204030204" pitchFamily="34" charset="0"/>
                <a:cs typeface="Calibri" panose="020F0502020204030204" pitchFamily="34" charset="0"/>
              </a:rPr>
              <a:t>1 : Entrée brusque du cercle vers la gauche</a:t>
            </a:r>
          </a:p>
          <a:p>
            <a:pPr algn="l"/>
            <a:r>
              <a:rPr lang="fr-FR" sz="2000" dirty="0">
                <a:solidFill>
                  <a:schemeClr val="tx1"/>
                </a:solidFill>
                <a:latin typeface="Calibri" panose="020F0502020204030204" pitchFamily="34" charset="0"/>
                <a:cs typeface="Calibri" panose="020F0502020204030204" pitchFamily="34" charset="0"/>
              </a:rPr>
              <a:t>2 : Entrée agrandir et tourner des petits carrés bleus</a:t>
            </a:r>
          </a:p>
          <a:p>
            <a:pPr algn="l"/>
            <a:r>
              <a:rPr lang="fr-FR" sz="2000" dirty="0">
                <a:solidFill>
                  <a:schemeClr val="tx1"/>
                </a:solidFill>
                <a:latin typeface="Calibri" panose="020F0502020204030204" pitchFamily="34" charset="0"/>
                <a:cs typeface="Calibri" panose="020F0502020204030204" pitchFamily="34" charset="0"/>
              </a:rPr>
              <a:t>3 : Entrée fondue du titre de l’atelier</a:t>
            </a:r>
          </a:p>
          <a:p>
            <a:pPr algn="l"/>
            <a:r>
              <a:rPr lang="fr-FR" sz="2000" dirty="0">
                <a:solidFill>
                  <a:schemeClr val="tx1"/>
                </a:solidFill>
                <a:latin typeface="Calibri" panose="020F0502020204030204" pitchFamily="34" charset="0"/>
                <a:cs typeface="Calibri" panose="020F0502020204030204" pitchFamily="34" charset="0"/>
              </a:rPr>
              <a:t>4 : Entrée flottant entrant vers le haut de Pulsi</a:t>
            </a:r>
          </a:p>
          <a:p>
            <a:pPr algn="l"/>
            <a:r>
              <a:rPr lang="fr-FR" sz="2000" dirty="0">
                <a:solidFill>
                  <a:schemeClr val="tx1"/>
                </a:solidFill>
                <a:latin typeface="Calibri" panose="020F0502020204030204" pitchFamily="34" charset="0"/>
                <a:cs typeface="Calibri" panose="020F0502020204030204" pitchFamily="34" charset="0"/>
              </a:rPr>
              <a:t>5 : Entrée fondue du titre du module</a:t>
            </a:r>
          </a:p>
          <a:p>
            <a:pPr algn="l"/>
            <a:r>
              <a:rPr lang="fr-FR" sz="2000" dirty="0">
                <a:solidFill>
                  <a:schemeClr val="tx1"/>
                </a:solidFill>
                <a:latin typeface="Calibri" panose="020F0502020204030204" pitchFamily="34" charset="0"/>
                <a:cs typeface="Calibri" panose="020F0502020204030204" pitchFamily="34" charset="0"/>
              </a:rPr>
              <a:t>6 : Entrée fondue du bouton Démarrer</a:t>
            </a:r>
          </a:p>
          <a:p>
            <a:pPr algn="l"/>
            <a:endParaRPr lang="fr-FR" sz="2000" dirty="0">
              <a:solidFill>
                <a:schemeClr val="tx1"/>
              </a:solidFill>
              <a:latin typeface="Calibri" panose="020F0502020204030204" pitchFamily="34" charset="0"/>
              <a:cs typeface="Calibri" panose="020F0502020204030204" pitchFamily="34" charset="0"/>
            </a:endParaRPr>
          </a:p>
          <a:p>
            <a:r>
              <a:rPr lang="fr-FR" sz="2000" dirty="0">
                <a:solidFill>
                  <a:schemeClr val="accent5"/>
                </a:solidFill>
                <a:latin typeface="Calibri" panose="020F0502020204030204" pitchFamily="34" charset="0"/>
                <a:cs typeface="Calibri" panose="020F0502020204030204" pitchFamily="34" charset="0"/>
              </a:rPr>
              <a:t>Pour tout le module :</a:t>
            </a:r>
          </a:p>
          <a:p>
            <a:r>
              <a:rPr lang="fr-FR" sz="2000" dirty="0">
                <a:solidFill>
                  <a:schemeClr val="accent5"/>
                </a:solidFill>
                <a:latin typeface="Calibri" panose="020F0502020204030204" pitchFamily="34" charset="0"/>
                <a:cs typeface="Calibri" panose="020F0502020204030204" pitchFamily="34" charset="0"/>
              </a:rPr>
              <a:t>Le patient peut revoir la slide, mettre en pause et afficher ou non les sous-titres.</a:t>
            </a:r>
          </a:p>
          <a:p>
            <a:pPr algn="l"/>
            <a:r>
              <a:rPr lang="fr-FR" sz="2000" dirty="0">
                <a:solidFill>
                  <a:schemeClr val="accent5"/>
                </a:solidFill>
                <a:latin typeface="Calibri" panose="020F0502020204030204" pitchFamily="34" charset="0"/>
                <a:cs typeface="Calibri" panose="020F0502020204030204" pitchFamily="34" charset="0"/>
              </a:rPr>
              <a:t>Les boutons orange passent en blanc au survol de la souris.</a:t>
            </a:r>
          </a:p>
          <a:p>
            <a:pPr algn="l"/>
            <a:endParaRPr lang="fr-FR" sz="1100" dirty="0"/>
          </a:p>
        </p:txBody>
      </p:sp>
      <p:sp>
        <p:nvSpPr>
          <p:cNvPr id="17" name="Espace réservé du texte 13">
            <a:extLst>
              <a:ext uri="{FF2B5EF4-FFF2-40B4-BE49-F238E27FC236}">
                <a16:creationId xmlns:a16="http://schemas.microsoft.com/office/drawing/2014/main" id="{3C7359D3-E721-4E1D-93D8-27F2853DB360}"/>
              </a:ext>
            </a:extLst>
          </p:cNvPr>
          <p:cNvSpPr txBox="1">
            <a:spLocks/>
          </p:cNvSpPr>
          <p:nvPr/>
        </p:nvSpPr>
        <p:spPr>
          <a:xfrm>
            <a:off x="0" y="6948418"/>
            <a:ext cx="12192000" cy="3552807"/>
          </a:xfrm>
          <a:prstGeom prst="rect">
            <a:avLst/>
          </a:prstGeom>
        </p:spPr>
        <p:style>
          <a:lnRef idx="2">
            <a:schemeClr val="accent1"/>
          </a:lnRef>
          <a:fillRef idx="1">
            <a:schemeClr val="lt1"/>
          </a:fillRef>
          <a:effectRef idx="0">
            <a:schemeClr val="accent1"/>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just"/>
            <a:r>
              <a:rPr lang="fr-FR" sz="2000" b="1" dirty="0"/>
              <a:t>Voix-off :</a:t>
            </a:r>
          </a:p>
          <a:p>
            <a:pPr algn="just"/>
            <a:r>
              <a:rPr lang="fr-FR" sz="2000" dirty="0"/>
              <a:t>Bienvenue dans le module « créer mes menus » ! Dans ce module, vous allez construire et analyser vos menus sur une journée et bien sur, penser équilibré. Ce module dure environ [durée] minutes et pour le suivre, je vous conseille de vous munir d’un casque ou d’écouteurs pour profiter de la sortie audio. Cliquez sur « Démarrer » pour commencer.</a:t>
            </a:r>
          </a:p>
        </p:txBody>
      </p:sp>
    </p:spTree>
    <p:extLst>
      <p:ext uri="{BB962C8B-B14F-4D97-AF65-F5344CB8AC3E}">
        <p14:creationId xmlns:p14="http://schemas.microsoft.com/office/powerpoint/2010/main" val="3049449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1" presetClass="entr" presetSubtype="0"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1000" fill="hold"/>
                                        <p:tgtEl>
                                          <p:spTgt spid="8"/>
                                        </p:tgtEl>
                                        <p:attrNameLst>
                                          <p:attrName>ppt_w</p:attrName>
                                        </p:attrNameLst>
                                      </p:cBhvr>
                                      <p:tavLst>
                                        <p:tav tm="0">
                                          <p:val>
                                            <p:fltVal val="0"/>
                                          </p:val>
                                        </p:tav>
                                        <p:tav tm="100000">
                                          <p:val>
                                            <p:strVal val="#ppt_w"/>
                                          </p:val>
                                        </p:tav>
                                      </p:tavLst>
                                    </p:anim>
                                    <p:anim calcmode="lin" valueType="num">
                                      <p:cBhvr>
                                        <p:cTn id="13" dur="1000" fill="hold"/>
                                        <p:tgtEl>
                                          <p:spTgt spid="8"/>
                                        </p:tgtEl>
                                        <p:attrNameLst>
                                          <p:attrName>ppt_h</p:attrName>
                                        </p:attrNameLst>
                                      </p:cBhvr>
                                      <p:tavLst>
                                        <p:tav tm="0">
                                          <p:val>
                                            <p:fltVal val="0"/>
                                          </p:val>
                                        </p:tav>
                                        <p:tav tm="100000">
                                          <p:val>
                                            <p:strVal val="#ppt_h"/>
                                          </p:val>
                                        </p:tav>
                                      </p:tavLst>
                                    </p:anim>
                                    <p:anim calcmode="lin" valueType="num">
                                      <p:cBhvr>
                                        <p:cTn id="14" dur="1000" fill="hold"/>
                                        <p:tgtEl>
                                          <p:spTgt spid="8"/>
                                        </p:tgtEl>
                                        <p:attrNameLst>
                                          <p:attrName>style.rotation</p:attrName>
                                        </p:attrNameLst>
                                      </p:cBhvr>
                                      <p:tavLst>
                                        <p:tav tm="0">
                                          <p:val>
                                            <p:fltVal val="90"/>
                                          </p:val>
                                        </p:tav>
                                        <p:tav tm="100000">
                                          <p:val>
                                            <p:fltVal val="0"/>
                                          </p:val>
                                        </p:tav>
                                      </p:tavLst>
                                    </p:anim>
                                    <p:animEffect transition="in" filter="fade">
                                      <p:cBhvr>
                                        <p:cTn id="15" dur="1000"/>
                                        <p:tgtEl>
                                          <p:spTgt spid="8"/>
                                        </p:tgtEl>
                                      </p:cBhvr>
                                    </p:animEffect>
                                  </p:childTnLst>
                                </p:cTn>
                              </p:par>
                            </p:childTnLst>
                          </p:cTn>
                        </p:par>
                        <p:par>
                          <p:cTn id="16" fill="hold">
                            <p:stCondLst>
                              <p:cond delay="1500"/>
                            </p:stCondLst>
                            <p:childTnLst>
                              <p:par>
                                <p:cTn id="17" presetID="31"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fltVal val="0"/>
                                          </p:val>
                                        </p:tav>
                                        <p:tav tm="100000">
                                          <p:val>
                                            <p:strVal val="#ppt_w"/>
                                          </p:val>
                                        </p:tav>
                                      </p:tavLst>
                                    </p:anim>
                                    <p:anim calcmode="lin" valueType="num">
                                      <p:cBhvr>
                                        <p:cTn id="20" dur="1000" fill="hold"/>
                                        <p:tgtEl>
                                          <p:spTgt spid="9"/>
                                        </p:tgtEl>
                                        <p:attrNameLst>
                                          <p:attrName>ppt_h</p:attrName>
                                        </p:attrNameLst>
                                      </p:cBhvr>
                                      <p:tavLst>
                                        <p:tav tm="0">
                                          <p:val>
                                            <p:fltVal val="0"/>
                                          </p:val>
                                        </p:tav>
                                        <p:tav tm="100000">
                                          <p:val>
                                            <p:strVal val="#ppt_h"/>
                                          </p:val>
                                        </p:tav>
                                      </p:tavLst>
                                    </p:anim>
                                    <p:anim calcmode="lin" valueType="num">
                                      <p:cBhvr>
                                        <p:cTn id="21" dur="1000" fill="hold"/>
                                        <p:tgtEl>
                                          <p:spTgt spid="9"/>
                                        </p:tgtEl>
                                        <p:attrNameLst>
                                          <p:attrName>style.rotation</p:attrName>
                                        </p:attrNameLst>
                                      </p:cBhvr>
                                      <p:tavLst>
                                        <p:tav tm="0">
                                          <p:val>
                                            <p:fltVal val="90"/>
                                          </p:val>
                                        </p:tav>
                                        <p:tav tm="100000">
                                          <p:val>
                                            <p:fltVal val="0"/>
                                          </p:val>
                                        </p:tav>
                                      </p:tavLst>
                                    </p:anim>
                                    <p:animEffect transition="in" filter="fade">
                                      <p:cBhvr>
                                        <p:cTn id="22" dur="1000"/>
                                        <p:tgtEl>
                                          <p:spTgt spid="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childTnLst>
                          </p:cTn>
                        </p:par>
                        <p:par>
                          <p:cTn id="26" fill="hold">
                            <p:stCondLst>
                              <p:cond delay="2500"/>
                            </p:stCondLst>
                            <p:childTnLst>
                              <p:par>
                                <p:cTn id="27" presetID="31" presetClass="entr" presetSubtype="0"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p:cTn id="29" dur="1000" fill="hold"/>
                                        <p:tgtEl>
                                          <p:spTgt spid="10"/>
                                        </p:tgtEl>
                                        <p:attrNameLst>
                                          <p:attrName>ppt_w</p:attrName>
                                        </p:attrNameLst>
                                      </p:cBhvr>
                                      <p:tavLst>
                                        <p:tav tm="0">
                                          <p:val>
                                            <p:fltVal val="0"/>
                                          </p:val>
                                        </p:tav>
                                        <p:tav tm="100000">
                                          <p:val>
                                            <p:strVal val="#ppt_w"/>
                                          </p:val>
                                        </p:tav>
                                      </p:tavLst>
                                    </p:anim>
                                    <p:anim calcmode="lin" valueType="num">
                                      <p:cBhvr>
                                        <p:cTn id="30" dur="1000" fill="hold"/>
                                        <p:tgtEl>
                                          <p:spTgt spid="10"/>
                                        </p:tgtEl>
                                        <p:attrNameLst>
                                          <p:attrName>ppt_h</p:attrName>
                                        </p:attrNameLst>
                                      </p:cBhvr>
                                      <p:tavLst>
                                        <p:tav tm="0">
                                          <p:val>
                                            <p:fltVal val="0"/>
                                          </p:val>
                                        </p:tav>
                                        <p:tav tm="100000">
                                          <p:val>
                                            <p:strVal val="#ppt_h"/>
                                          </p:val>
                                        </p:tav>
                                      </p:tavLst>
                                    </p:anim>
                                    <p:anim calcmode="lin" valueType="num">
                                      <p:cBhvr>
                                        <p:cTn id="31" dur="1000" fill="hold"/>
                                        <p:tgtEl>
                                          <p:spTgt spid="10"/>
                                        </p:tgtEl>
                                        <p:attrNameLst>
                                          <p:attrName>style.rotation</p:attrName>
                                        </p:attrNameLst>
                                      </p:cBhvr>
                                      <p:tavLst>
                                        <p:tav tm="0">
                                          <p:val>
                                            <p:fltVal val="90"/>
                                          </p:val>
                                        </p:tav>
                                        <p:tav tm="100000">
                                          <p:val>
                                            <p:fltVal val="0"/>
                                          </p:val>
                                        </p:tav>
                                      </p:tavLst>
                                    </p:anim>
                                    <p:animEffect transition="in" filter="fade">
                                      <p:cBhvr>
                                        <p:cTn id="32" dur="1000"/>
                                        <p:tgtEl>
                                          <p:spTgt spid="10"/>
                                        </p:tgtEl>
                                      </p:cBhvr>
                                    </p:animEffect>
                                  </p:childTnLst>
                                </p:cTn>
                              </p:par>
                            </p:childTnLst>
                          </p:cTn>
                        </p:par>
                        <p:par>
                          <p:cTn id="33" fill="hold">
                            <p:stCondLst>
                              <p:cond delay="3500"/>
                            </p:stCondLst>
                            <p:childTnLst>
                              <p:par>
                                <p:cTn id="34" presetID="42" presetClass="entr" presetSubtype="0" fill="hold" nodeType="after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1000"/>
                                        <p:tgtEl>
                                          <p:spTgt spid="16"/>
                                        </p:tgtEl>
                                      </p:cBhvr>
                                    </p:animEffect>
                                    <p:anim calcmode="lin" valueType="num">
                                      <p:cBhvr>
                                        <p:cTn id="37" dur="1000" fill="hold"/>
                                        <p:tgtEl>
                                          <p:spTgt spid="16"/>
                                        </p:tgtEl>
                                        <p:attrNameLst>
                                          <p:attrName>ppt_x</p:attrName>
                                        </p:attrNameLst>
                                      </p:cBhvr>
                                      <p:tavLst>
                                        <p:tav tm="0">
                                          <p:val>
                                            <p:strVal val="#ppt_x"/>
                                          </p:val>
                                        </p:tav>
                                        <p:tav tm="100000">
                                          <p:val>
                                            <p:strVal val="#ppt_x"/>
                                          </p:val>
                                        </p:tav>
                                      </p:tavLst>
                                    </p:anim>
                                    <p:anim calcmode="lin" valueType="num">
                                      <p:cBhvr>
                                        <p:cTn id="38" dur="1000" fill="hold"/>
                                        <p:tgtEl>
                                          <p:spTgt spid="16"/>
                                        </p:tgtEl>
                                        <p:attrNameLst>
                                          <p:attrName>ppt_y</p:attrName>
                                        </p:attrNameLst>
                                      </p:cBhvr>
                                      <p:tavLst>
                                        <p:tav tm="0">
                                          <p:val>
                                            <p:strVal val="#ppt_y+.1"/>
                                          </p:val>
                                        </p:tav>
                                        <p:tav tm="100000">
                                          <p:val>
                                            <p:strVal val="#ppt_y"/>
                                          </p:val>
                                        </p:tav>
                                      </p:tavLst>
                                    </p:anim>
                                  </p:childTnLst>
                                </p:cTn>
                              </p:par>
                              <p:par>
                                <p:cTn id="39" presetID="10" presetClass="entr" presetSubtype="0"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500"/>
                                        <p:tgtEl>
                                          <p:spTgt spid="12"/>
                                        </p:tgtEl>
                                      </p:cBhvr>
                                    </p:animEffect>
                                  </p:childTnLst>
                                </p:cTn>
                              </p:par>
                            </p:childTnLst>
                          </p:cTn>
                        </p:par>
                        <p:par>
                          <p:cTn id="42" fill="hold">
                            <p:stCondLst>
                              <p:cond delay="4500"/>
                            </p:stCondLst>
                            <p:childTnLst>
                              <p:par>
                                <p:cTn id="43" presetID="10" presetClass="entr" presetSubtype="0" fill="hold" nodeType="after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fade">
                                      <p:cBhvr>
                                        <p:cTn id="4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p:bldP spid="1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8" name="Groupe 67">
            <a:extLst>
              <a:ext uri="{FF2B5EF4-FFF2-40B4-BE49-F238E27FC236}">
                <a16:creationId xmlns:a16="http://schemas.microsoft.com/office/drawing/2014/main" id="{ED79967D-A9CF-49D1-85E7-9C4CF361FD48}"/>
              </a:ext>
            </a:extLst>
          </p:cNvPr>
          <p:cNvGrpSpPr/>
          <p:nvPr/>
        </p:nvGrpSpPr>
        <p:grpSpPr>
          <a:xfrm>
            <a:off x="3122774" y="914399"/>
            <a:ext cx="8897776" cy="5717019"/>
            <a:chOff x="4262076" y="1676400"/>
            <a:chExt cx="2782003" cy="4682765"/>
          </a:xfrm>
        </p:grpSpPr>
        <p:sp>
          <p:nvSpPr>
            <p:cNvPr id="70" name="Rectangle : coins arrondis 69">
              <a:extLst>
                <a:ext uri="{FF2B5EF4-FFF2-40B4-BE49-F238E27FC236}">
                  <a16:creationId xmlns:a16="http://schemas.microsoft.com/office/drawing/2014/main" id="{DA5A80DC-B0C5-46F0-A767-0A7402D94751}"/>
                </a:ext>
              </a:extLst>
            </p:cNvPr>
            <p:cNvSpPr/>
            <p:nvPr/>
          </p:nvSpPr>
          <p:spPr>
            <a:xfrm>
              <a:off x="4262076" y="1676400"/>
              <a:ext cx="2782003" cy="4267200"/>
            </a:xfrm>
            <a:prstGeom prst="roundRect">
              <a:avLst>
                <a:gd name="adj" fmla="val 790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2" name="ZoneTexte 71">
              <a:extLst>
                <a:ext uri="{FF2B5EF4-FFF2-40B4-BE49-F238E27FC236}">
                  <a16:creationId xmlns:a16="http://schemas.microsoft.com/office/drawing/2014/main" id="{B1B6EFA9-281A-4702-8450-080B9F24243F}"/>
                </a:ext>
              </a:extLst>
            </p:cNvPr>
            <p:cNvSpPr txBox="1"/>
            <p:nvPr/>
          </p:nvSpPr>
          <p:spPr>
            <a:xfrm>
              <a:off x="4312340" y="1745327"/>
              <a:ext cx="2703806" cy="4613838"/>
            </a:xfrm>
            <a:prstGeom prst="rect">
              <a:avLst/>
            </a:prstGeom>
            <a:noFill/>
          </p:spPr>
          <p:txBody>
            <a:bodyPr wrap="square" rtlCol="0">
              <a:spAutoFit/>
            </a:bodyPr>
            <a:lstStyle/>
            <a:p>
              <a:r>
                <a:rPr lang="fr-FR" b="1" dirty="0"/>
                <a:t>Tous les groupes d’aliments sont nécessaires au bon équilibre alimentaire, puisqu’ils</a:t>
              </a:r>
            </a:p>
            <a:p>
              <a:r>
                <a:rPr lang="fr-FR" b="1" dirty="0"/>
                <a:t>n’apportent pas tous les mêmes éléments</a:t>
              </a:r>
              <a:r>
                <a:rPr lang="fr-FR" dirty="0"/>
                <a:t>. La part belle doit être faite aux légumes et</a:t>
              </a:r>
            </a:p>
            <a:p>
              <a:r>
                <a:rPr lang="fr-FR" dirty="0"/>
                <a:t>légumes secs, aux fruits et aux fruits à coque, aux céréales complètes (pain, pâtes, semoule, riz complet), poissons, aliments bio et de saison. Côté cuisine, le fait maison reste la meilleure option pour limiter les produits transformés, plus riches en sucres, sel, et graisses.</a:t>
              </a:r>
            </a:p>
            <a:p>
              <a:endParaRPr lang="fr-FR" dirty="0"/>
            </a:p>
            <a:p>
              <a:r>
                <a:rPr lang="fr-FR" b="1" dirty="0"/>
                <a:t>Equilibrer, c’est avoir la juste dose </a:t>
              </a:r>
              <a:r>
                <a:rPr lang="fr-FR" dirty="0"/>
                <a:t>d’énergie à consommer, </a:t>
              </a:r>
              <a:r>
                <a:rPr lang="fr-FR" b="1" dirty="0"/>
                <a:t>en qualité et en quantité</a:t>
              </a:r>
              <a:r>
                <a:rPr lang="fr-FR" dirty="0"/>
                <a:t>.</a:t>
              </a:r>
            </a:p>
            <a:p>
              <a:r>
                <a:rPr lang="fr-FR" dirty="0"/>
                <a:t>Chaque personne est unique, et cette dose doit être ajustée pour chacun. Limiter la</a:t>
              </a:r>
            </a:p>
            <a:p>
              <a:r>
                <a:rPr lang="fr-FR" dirty="0"/>
                <a:t>sédentarité et privilégier l’activité physique participent à cet équilibre.</a:t>
              </a:r>
            </a:p>
            <a:p>
              <a:endParaRPr lang="fr-FR" dirty="0"/>
            </a:p>
            <a:p>
              <a:r>
                <a:rPr lang="fr-FR" dirty="0"/>
                <a:t>Aller vers une alimentation équilibrée pas à pas, sans se donner d’objectifs trop élevés.</a:t>
              </a:r>
            </a:p>
            <a:p>
              <a:r>
                <a:rPr lang="fr-FR" dirty="0"/>
                <a:t>Changer son alimentation est parfois très difficile, ce n’est pas grave si tout n’est pas parfait, ce qui est important c’est de faire le premier pas : se poser des questions.</a:t>
              </a:r>
            </a:p>
            <a:p>
              <a:endParaRPr lang="fr-FR" dirty="0"/>
            </a:p>
            <a:p>
              <a:r>
                <a:rPr lang="fr-FR" dirty="0"/>
                <a:t>La </a:t>
              </a:r>
              <a:r>
                <a:rPr lang="fr-FR" b="1" dirty="0"/>
                <a:t>notion de plaisir </a:t>
              </a:r>
              <a:r>
                <a:rPr lang="fr-FR" dirty="0"/>
                <a:t>est fondamentale pour avoir une alimentation équilibrante, qui nourrit à la fois le corps et les sens. Opter pour un aliment plaisir au moment du repas et observer ses sens permet de manger équilibré, varié, et en quantité adaptée à ses besoins.</a:t>
              </a:r>
            </a:p>
          </p:txBody>
        </p:sp>
      </p:grpSp>
      <p:pic>
        <p:nvPicPr>
          <p:cNvPr id="7" name="Image 6">
            <a:extLst>
              <a:ext uri="{FF2B5EF4-FFF2-40B4-BE49-F238E27FC236}">
                <a16:creationId xmlns:a16="http://schemas.microsoft.com/office/drawing/2014/main" id="{10747708-A996-4B77-BA08-CFD06BA96A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667" y="6281189"/>
            <a:ext cx="1456724" cy="419842"/>
          </a:xfrm>
          <a:prstGeom prst="rect">
            <a:avLst/>
          </a:prstGeom>
        </p:spPr>
      </p:pic>
      <p:pic>
        <p:nvPicPr>
          <p:cNvPr id="9" name="Image 8">
            <a:extLst>
              <a:ext uri="{FF2B5EF4-FFF2-40B4-BE49-F238E27FC236}">
                <a16:creationId xmlns:a16="http://schemas.microsoft.com/office/drawing/2014/main" id="{8EE5A1DC-CDB7-4416-90A1-99DC152BFF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99420" y="6282287"/>
            <a:ext cx="1452913" cy="418743"/>
          </a:xfrm>
          <a:prstGeom prst="rect">
            <a:avLst/>
          </a:prstGeom>
        </p:spPr>
      </p:pic>
      <p:pic>
        <p:nvPicPr>
          <p:cNvPr id="10" name="Image 9">
            <a:extLst>
              <a:ext uri="{FF2B5EF4-FFF2-40B4-BE49-F238E27FC236}">
                <a16:creationId xmlns:a16="http://schemas.microsoft.com/office/drawing/2014/main" id="{45584A95-C541-48A0-BEBA-9B42E46BF1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56961" y="170181"/>
            <a:ext cx="823359" cy="342010"/>
          </a:xfrm>
          <a:prstGeom prst="rect">
            <a:avLst/>
          </a:prstGeom>
        </p:spPr>
      </p:pic>
      <p:pic>
        <p:nvPicPr>
          <p:cNvPr id="11" name="Image 10">
            <a:extLst>
              <a:ext uri="{FF2B5EF4-FFF2-40B4-BE49-F238E27FC236}">
                <a16:creationId xmlns:a16="http://schemas.microsoft.com/office/drawing/2014/main" id="{BCD8DF88-6F52-4CB8-9B4E-78DF537A41B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35260" y="162561"/>
            <a:ext cx="59689" cy="366661"/>
          </a:xfrm>
          <a:prstGeom prst="rect">
            <a:avLst/>
          </a:prstGeom>
        </p:spPr>
      </p:pic>
      <p:pic>
        <p:nvPicPr>
          <p:cNvPr id="12" name="Image 11">
            <a:extLst>
              <a:ext uri="{FF2B5EF4-FFF2-40B4-BE49-F238E27FC236}">
                <a16:creationId xmlns:a16="http://schemas.microsoft.com/office/drawing/2014/main" id="{4A594A96-9474-4B6B-A4D4-12BF36D5C78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576559" y="170181"/>
            <a:ext cx="263526" cy="353510"/>
          </a:xfrm>
          <a:prstGeom prst="rect">
            <a:avLst/>
          </a:prstGeom>
        </p:spPr>
      </p:pic>
      <p:pic>
        <p:nvPicPr>
          <p:cNvPr id="13" name="Image 12">
            <a:extLst>
              <a:ext uri="{FF2B5EF4-FFF2-40B4-BE49-F238E27FC236}">
                <a16:creationId xmlns:a16="http://schemas.microsoft.com/office/drawing/2014/main" id="{4B30D668-CF9E-4971-A17B-2C3EBD0D5D5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036935" y="186690"/>
            <a:ext cx="325501" cy="325501"/>
          </a:xfrm>
          <a:prstGeom prst="rect">
            <a:avLst/>
          </a:prstGeom>
        </p:spPr>
      </p:pic>
      <p:pic>
        <p:nvPicPr>
          <p:cNvPr id="14" name="Image 13">
            <a:extLst>
              <a:ext uri="{FF2B5EF4-FFF2-40B4-BE49-F238E27FC236}">
                <a16:creationId xmlns:a16="http://schemas.microsoft.com/office/drawing/2014/main" id="{0C4F27B8-8FEE-4970-8F93-0392782DE34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736705" y="222631"/>
            <a:ext cx="246444" cy="240283"/>
          </a:xfrm>
          <a:prstGeom prst="rect">
            <a:avLst/>
          </a:prstGeom>
        </p:spPr>
      </p:pic>
      <p:sp>
        <p:nvSpPr>
          <p:cNvPr id="18" name="ZoneTexte 17">
            <a:extLst>
              <a:ext uri="{FF2B5EF4-FFF2-40B4-BE49-F238E27FC236}">
                <a16:creationId xmlns:a16="http://schemas.microsoft.com/office/drawing/2014/main" id="{4B25F560-2700-45C3-B5AF-14999165AEAD}"/>
              </a:ext>
            </a:extLst>
          </p:cNvPr>
          <p:cNvSpPr txBox="1"/>
          <p:nvPr/>
        </p:nvSpPr>
        <p:spPr>
          <a:xfrm>
            <a:off x="616632" y="1354137"/>
            <a:ext cx="2810149" cy="502702"/>
          </a:xfrm>
          <a:prstGeom prst="rect">
            <a:avLst/>
          </a:prstGeom>
          <a:noFill/>
        </p:spPr>
        <p:txBody>
          <a:bodyPr wrap="square" rtlCol="0">
            <a:spAutoFit/>
          </a:bodyPr>
          <a:lstStyle/>
          <a:p>
            <a:pPr>
              <a:lnSpc>
                <a:spcPts val="3200"/>
              </a:lnSpc>
            </a:pPr>
            <a:r>
              <a:rPr lang="fr-FR" sz="3000" dirty="0">
                <a:solidFill>
                  <a:srgbClr val="171C6A"/>
                </a:solidFill>
                <a:latin typeface="Work Sans SemiBold" panose="00000700000000000000" pitchFamily="2" charset="0"/>
              </a:rPr>
              <a:t>Conclusion</a:t>
            </a:r>
          </a:p>
        </p:txBody>
      </p:sp>
      <p:sp>
        <p:nvSpPr>
          <p:cNvPr id="28" name="Espace réservé du texte 13">
            <a:extLst>
              <a:ext uri="{FF2B5EF4-FFF2-40B4-BE49-F238E27FC236}">
                <a16:creationId xmlns:a16="http://schemas.microsoft.com/office/drawing/2014/main" id="{E17D22BA-EC1D-4BD7-952E-2E25B5D8E3D7}"/>
              </a:ext>
            </a:extLst>
          </p:cNvPr>
          <p:cNvSpPr txBox="1">
            <a:spLocks/>
          </p:cNvSpPr>
          <p:nvPr/>
        </p:nvSpPr>
        <p:spPr>
          <a:xfrm>
            <a:off x="-5461668" y="-668"/>
            <a:ext cx="5334672" cy="717110"/>
          </a:xfrm>
          <a:prstGeom prst="rect">
            <a:avLst/>
          </a:prstGeom>
        </p:spPr>
        <p:style>
          <a:lnRef idx="2">
            <a:schemeClr val="accent1"/>
          </a:lnRef>
          <a:fillRef idx="1">
            <a:schemeClr val="lt1"/>
          </a:fillRef>
          <a:effectRef idx="0">
            <a:schemeClr val="accent1"/>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marL="0" indent="0">
              <a:buNone/>
            </a:pPr>
            <a:r>
              <a:rPr lang="fr-FR" sz="2000" dirty="0"/>
              <a:t>Scène 22</a:t>
            </a:r>
          </a:p>
          <a:p>
            <a:pPr marL="0" indent="0">
              <a:buNone/>
            </a:pPr>
            <a:endParaRPr lang="fr-FR" sz="2000" dirty="0"/>
          </a:p>
        </p:txBody>
      </p:sp>
      <p:sp>
        <p:nvSpPr>
          <p:cNvPr id="29" name="Espace réservé du texte 12">
            <a:extLst>
              <a:ext uri="{FF2B5EF4-FFF2-40B4-BE49-F238E27FC236}">
                <a16:creationId xmlns:a16="http://schemas.microsoft.com/office/drawing/2014/main" id="{D28AB1C8-1724-4799-AA53-E9C3930FD054}"/>
              </a:ext>
            </a:extLst>
          </p:cNvPr>
          <p:cNvSpPr txBox="1">
            <a:spLocks/>
          </p:cNvSpPr>
          <p:nvPr/>
        </p:nvSpPr>
        <p:spPr>
          <a:xfrm>
            <a:off x="-5473700" y="838199"/>
            <a:ext cx="5309272" cy="8778241"/>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t"/>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1800" dirty="0">
                <a:solidFill>
                  <a:schemeClr val="tx2"/>
                </a:solidFill>
                <a:latin typeface="Century Gothic" panose="020B0502020202020204" pitchFamily="34" charset="0"/>
              </a:rPr>
              <a:t>Spécification de la vue</a:t>
            </a:r>
          </a:p>
          <a:p>
            <a:pPr marL="171450" indent="-171450" algn="just">
              <a:buFont typeface="Wingdings" panose="05000000000000000000" pitchFamily="2" charset="2"/>
              <a:buChar char="Ø"/>
            </a:pPr>
            <a:endParaRPr lang="fr-FR" sz="2400" dirty="0">
              <a:solidFill>
                <a:schemeClr val="tx2"/>
              </a:solidFill>
            </a:endParaRPr>
          </a:p>
          <a:p>
            <a:pPr marL="171450" indent="-171450" algn="just">
              <a:buFont typeface="Wingdings" panose="05000000000000000000" pitchFamily="2" charset="2"/>
              <a:buChar char="Ø"/>
            </a:pPr>
            <a:r>
              <a:rPr lang="fr-FR" sz="1800" dirty="0">
                <a:solidFill>
                  <a:schemeClr val="tx1"/>
                </a:solidFill>
                <a:latin typeface="Alstom" panose="02000503020000020004" pitchFamily="2" charset="0"/>
              </a:rPr>
              <a:t>  </a:t>
            </a:r>
            <a:r>
              <a:rPr lang="fr-FR" sz="2000" b="1" dirty="0">
                <a:solidFill>
                  <a:schemeClr val="tx1"/>
                </a:solidFill>
                <a:latin typeface="Calibri" panose="020F0502020204030204" pitchFamily="34" charset="0"/>
                <a:cs typeface="Calibri" panose="020F0502020204030204" pitchFamily="34" charset="0"/>
              </a:rPr>
              <a:t>Nom de la vue « type » :</a:t>
            </a:r>
          </a:p>
          <a:p>
            <a:pPr>
              <a:lnSpc>
                <a:spcPts val="3200"/>
              </a:lnSpc>
            </a:pPr>
            <a:r>
              <a:rPr lang="fr-FR" sz="2000" dirty="0">
                <a:solidFill>
                  <a:srgbClr val="171C6A"/>
                </a:solidFill>
                <a:latin typeface="Work Sans SemiBold" panose="00000700000000000000" pitchFamily="2" charset="0"/>
              </a:rPr>
              <a:t>Conclusion</a:t>
            </a:r>
          </a:p>
          <a:p>
            <a:pPr algn="just"/>
            <a:endParaRPr lang="fr-FR" sz="2000" dirty="0">
              <a:solidFill>
                <a:schemeClr val="tx1"/>
              </a:solidFill>
              <a:latin typeface="Calibri" panose="020F0502020204030204" pitchFamily="34" charset="0"/>
              <a:cs typeface="Calibri" panose="020F0502020204030204" pitchFamily="34" charset="0"/>
            </a:endParaRPr>
          </a:p>
          <a:p>
            <a:pPr marL="285750" indent="-285750" algn="just">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Objectif / message principal de cette vue :</a:t>
            </a:r>
          </a:p>
          <a:p>
            <a:pPr algn="just"/>
            <a:r>
              <a:rPr lang="fr-FR" sz="2000" dirty="0">
                <a:solidFill>
                  <a:schemeClr val="tx1"/>
                </a:solidFill>
                <a:latin typeface="Calibri" panose="020F0502020204030204" pitchFamily="34" charset="0"/>
                <a:cs typeface="Calibri" panose="020F0502020204030204" pitchFamily="34" charset="0"/>
              </a:rPr>
              <a:t>Le bilan de l’atelier</a:t>
            </a:r>
          </a:p>
          <a:p>
            <a:pPr algn="just"/>
            <a:endParaRPr lang="fr-FR" sz="2000" dirty="0">
              <a:solidFill>
                <a:schemeClr val="tx1"/>
              </a:solidFill>
              <a:latin typeface="Calibri" panose="020F0502020204030204" pitchFamily="34" charset="0"/>
              <a:cs typeface="Calibri" panose="020F0502020204030204" pitchFamily="34" charset="0"/>
            </a:endParaRPr>
          </a:p>
          <a:p>
            <a:pPr marL="285750" indent="-285750" algn="just">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Document / média de référence :</a:t>
            </a:r>
          </a:p>
          <a:p>
            <a:pPr algn="just"/>
            <a:r>
              <a:rPr lang="fr-FR" sz="2000" dirty="0">
                <a:solidFill>
                  <a:schemeClr val="tx1"/>
                </a:solidFill>
                <a:latin typeface="Calibri" panose="020F0502020204030204" pitchFamily="34" charset="0"/>
                <a:cs typeface="Calibri" panose="020F0502020204030204" pitchFamily="34" charset="0"/>
              </a:rPr>
              <a:t>Charte graphique</a:t>
            </a:r>
          </a:p>
          <a:p>
            <a:pPr algn="just"/>
            <a:endParaRPr lang="fr-FR" sz="2000" dirty="0">
              <a:solidFill>
                <a:schemeClr val="tx1"/>
              </a:solidFill>
              <a:latin typeface="Calibri" panose="020F0502020204030204" pitchFamily="34" charset="0"/>
              <a:cs typeface="Calibri" panose="020F0502020204030204" pitchFamily="34" charset="0"/>
            </a:endParaRPr>
          </a:p>
          <a:p>
            <a:pPr marL="285750" indent="-285750" algn="just">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Description de l'animation :</a:t>
            </a:r>
            <a:endParaRPr lang="en-US" sz="2000" b="1" dirty="0">
              <a:solidFill>
                <a:schemeClr val="tx1"/>
              </a:solidFill>
            </a:endParaRPr>
          </a:p>
          <a:p>
            <a:pPr algn="just"/>
            <a:r>
              <a:rPr lang="fr-FR" sz="2000" dirty="0">
                <a:solidFill>
                  <a:schemeClr val="tx1"/>
                </a:solidFill>
                <a:latin typeface="Calibri" panose="020F0502020204030204" pitchFamily="34" charset="0"/>
                <a:cs typeface="Calibri" panose="020F0502020204030204" pitchFamily="34" charset="0"/>
              </a:rPr>
              <a:t>Affichage synchronisée avec la voix-off.</a:t>
            </a:r>
          </a:p>
          <a:p>
            <a:pPr algn="just"/>
            <a:r>
              <a:rPr lang="fr-FR" sz="2000" dirty="0">
                <a:solidFill>
                  <a:schemeClr val="tx1"/>
                </a:solidFill>
                <a:latin typeface="Calibri" panose="020F0502020204030204" pitchFamily="34" charset="0"/>
                <a:cs typeface="Calibri" panose="020F0502020204030204" pitchFamily="34" charset="0"/>
              </a:rPr>
              <a:t>1 : Entrée fondue du titre titres carrés bleus</a:t>
            </a:r>
          </a:p>
          <a:p>
            <a:pPr algn="just"/>
            <a:r>
              <a:rPr lang="fr-FR" sz="2000" dirty="0">
                <a:solidFill>
                  <a:schemeClr val="tx1"/>
                </a:solidFill>
                <a:latin typeface="Calibri" panose="020F0502020204030204" pitchFamily="34" charset="0"/>
                <a:cs typeface="Calibri" panose="020F0502020204030204" pitchFamily="34" charset="0"/>
              </a:rPr>
              <a:t>2 : Les paragraphes apparaissent les uns après les autres, lorsque la VO commence le paragraphes</a:t>
            </a:r>
          </a:p>
        </p:txBody>
      </p:sp>
      <p:sp>
        <p:nvSpPr>
          <p:cNvPr id="30" name="Espace réservé du texte 13">
            <a:extLst>
              <a:ext uri="{FF2B5EF4-FFF2-40B4-BE49-F238E27FC236}">
                <a16:creationId xmlns:a16="http://schemas.microsoft.com/office/drawing/2014/main" id="{4AA48C7B-3B0A-4949-8C93-58A79C25263E}"/>
              </a:ext>
            </a:extLst>
          </p:cNvPr>
          <p:cNvSpPr txBox="1">
            <a:spLocks/>
          </p:cNvSpPr>
          <p:nvPr/>
        </p:nvSpPr>
        <p:spPr>
          <a:xfrm>
            <a:off x="12334151" y="24731"/>
            <a:ext cx="5168824" cy="4407569"/>
          </a:xfrm>
          <a:prstGeom prst="rect">
            <a:avLst/>
          </a:prstGeom>
        </p:spPr>
        <p:style>
          <a:lnRef idx="2">
            <a:schemeClr val="accent2"/>
          </a:lnRef>
          <a:fillRef idx="1">
            <a:schemeClr val="lt1"/>
          </a:fillRef>
          <a:effectRef idx="0">
            <a:schemeClr val="accent2"/>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2000" dirty="0">
                <a:solidFill>
                  <a:schemeClr val="tx2"/>
                </a:solidFill>
                <a:latin typeface="Century Gothic" panose="020B0502020202020204" pitchFamily="34" charset="0"/>
              </a:rPr>
              <a:t>Commentaires Léa / Inès</a:t>
            </a:r>
          </a:p>
          <a:p>
            <a:pPr algn="just"/>
            <a:r>
              <a:rPr lang="fr-FR" sz="2000" dirty="0">
                <a:solidFill>
                  <a:schemeClr val="tx2"/>
                </a:solidFill>
                <a:latin typeface="Calibri" panose="020F0502020204030204" pitchFamily="34" charset="0"/>
                <a:cs typeface="Calibri" panose="020F0502020204030204" pitchFamily="34" charset="0"/>
              </a:rPr>
              <a:t>Possibilité de faire disparaitre le paragraphe une fois cité par la VO afin de ne pas laisser trop de texte à l’écran. </a:t>
            </a:r>
          </a:p>
        </p:txBody>
      </p:sp>
      <p:sp>
        <p:nvSpPr>
          <p:cNvPr id="35" name="Espace réservé du texte 13">
            <a:extLst>
              <a:ext uri="{FF2B5EF4-FFF2-40B4-BE49-F238E27FC236}">
                <a16:creationId xmlns:a16="http://schemas.microsoft.com/office/drawing/2014/main" id="{9BCD1E0A-D4DE-463A-9445-2D2824D47ADB}"/>
              </a:ext>
            </a:extLst>
          </p:cNvPr>
          <p:cNvSpPr txBox="1">
            <a:spLocks/>
          </p:cNvSpPr>
          <p:nvPr/>
        </p:nvSpPr>
        <p:spPr>
          <a:xfrm>
            <a:off x="12384951" y="5052085"/>
            <a:ext cx="5067224" cy="4131469"/>
          </a:xfrm>
          <a:prstGeom prst="rect">
            <a:avLst/>
          </a:prstGeom>
        </p:spPr>
        <p:style>
          <a:lnRef idx="2">
            <a:schemeClr val="accent2"/>
          </a:lnRef>
          <a:fillRef idx="1">
            <a:schemeClr val="lt1"/>
          </a:fillRef>
          <a:effectRef idx="0">
            <a:schemeClr val="accent2"/>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2000" dirty="0">
                <a:solidFill>
                  <a:schemeClr val="tx2"/>
                </a:solidFill>
                <a:latin typeface="Century Gothic" panose="020B0502020202020204" pitchFamily="34" charset="0"/>
              </a:rPr>
              <a:t>Commentaires Client</a:t>
            </a:r>
          </a:p>
          <a:p>
            <a:pPr algn="ctr"/>
            <a:endParaRPr lang="fr-FR" sz="2000" dirty="0">
              <a:solidFill>
                <a:schemeClr val="tx2"/>
              </a:solidFill>
              <a:latin typeface="Century Gothic" panose="020B0502020202020204" pitchFamily="34" charset="0"/>
            </a:endParaRPr>
          </a:p>
          <a:p>
            <a:endParaRPr lang="fr-FR" sz="1600" dirty="0">
              <a:solidFill>
                <a:schemeClr val="tx2"/>
              </a:solidFill>
            </a:endParaRPr>
          </a:p>
          <a:p>
            <a:endParaRPr lang="fr-FR" sz="1600" dirty="0">
              <a:solidFill>
                <a:schemeClr val="tx2"/>
              </a:solidFill>
              <a:latin typeface="Century Gothic" panose="020B0502020202020204" pitchFamily="34" charset="0"/>
            </a:endParaRPr>
          </a:p>
        </p:txBody>
      </p:sp>
      <p:sp>
        <p:nvSpPr>
          <p:cNvPr id="38" name="Espace réservé du texte 13">
            <a:extLst>
              <a:ext uri="{FF2B5EF4-FFF2-40B4-BE49-F238E27FC236}">
                <a16:creationId xmlns:a16="http://schemas.microsoft.com/office/drawing/2014/main" id="{B305C9D9-AC21-4395-841C-8425C03E8FCF}"/>
              </a:ext>
            </a:extLst>
          </p:cNvPr>
          <p:cNvSpPr txBox="1">
            <a:spLocks/>
          </p:cNvSpPr>
          <p:nvPr/>
        </p:nvSpPr>
        <p:spPr>
          <a:xfrm>
            <a:off x="0" y="6858000"/>
            <a:ext cx="12192000" cy="5943600"/>
          </a:xfrm>
          <a:prstGeom prst="rect">
            <a:avLst/>
          </a:prstGeom>
        </p:spPr>
        <p:style>
          <a:lnRef idx="2">
            <a:schemeClr val="accent1"/>
          </a:lnRef>
          <a:fillRef idx="1">
            <a:schemeClr val="lt1"/>
          </a:fillRef>
          <a:effectRef idx="0">
            <a:schemeClr val="accent1"/>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just"/>
            <a:r>
              <a:rPr lang="fr-FR" sz="2000" b="1" dirty="0"/>
              <a:t>Voix-off :</a:t>
            </a:r>
          </a:p>
          <a:p>
            <a:r>
              <a:rPr lang="fr-FR" sz="2000" b="1" dirty="0"/>
              <a:t>Tous les groupes d’aliments sont nécessaires au bon équilibre alimentaire, puisqu’ils</a:t>
            </a:r>
          </a:p>
          <a:p>
            <a:r>
              <a:rPr lang="fr-FR" sz="2000" b="1" dirty="0"/>
              <a:t>n’apportent pas tous les mêmes éléments</a:t>
            </a:r>
            <a:r>
              <a:rPr lang="fr-FR" sz="2000" dirty="0"/>
              <a:t>. La part belle doit être faite aux légumes et</a:t>
            </a:r>
          </a:p>
          <a:p>
            <a:r>
              <a:rPr lang="fr-FR" sz="2000" dirty="0"/>
              <a:t>légumes secs, aux fruits et aux fruits à coque, aux céréales complètes (pain, pâtes, semoule, riz complet), poissons, aliments bio et de saison. Côté cuisine, le fait maison reste la meilleure option pour limiter les produits transformés, plus riches en sucres, sel, et graisses.</a:t>
            </a:r>
          </a:p>
          <a:p>
            <a:endParaRPr lang="fr-FR" sz="2000" dirty="0"/>
          </a:p>
          <a:p>
            <a:r>
              <a:rPr lang="fr-FR" sz="2000" b="1" dirty="0"/>
              <a:t>Equilibrer, c’est avoir la juste dose </a:t>
            </a:r>
            <a:r>
              <a:rPr lang="fr-FR" sz="2000" dirty="0"/>
              <a:t>d’énergie à consommer, </a:t>
            </a:r>
            <a:r>
              <a:rPr lang="fr-FR" sz="2000" b="1" dirty="0"/>
              <a:t>en qualité et en quantité</a:t>
            </a:r>
            <a:r>
              <a:rPr lang="fr-FR" sz="2000" dirty="0"/>
              <a:t>.</a:t>
            </a:r>
          </a:p>
          <a:p>
            <a:r>
              <a:rPr lang="fr-FR" sz="2000" dirty="0"/>
              <a:t>Chaque personne est unique, et cette dose doit être ajustée pour chacun. Limiter la</a:t>
            </a:r>
          </a:p>
          <a:p>
            <a:r>
              <a:rPr lang="fr-FR" sz="2000" dirty="0"/>
              <a:t>sédentarité et privilégier l’activité physique participent à cet équilibre.</a:t>
            </a:r>
          </a:p>
          <a:p>
            <a:endParaRPr lang="fr-FR" sz="2000" dirty="0"/>
          </a:p>
          <a:p>
            <a:r>
              <a:rPr lang="fr-FR" sz="2000" dirty="0"/>
              <a:t>Aller vers une alimentation équilibrée pas à pas, sans se donner d’objectifs trop élevés.</a:t>
            </a:r>
          </a:p>
          <a:p>
            <a:r>
              <a:rPr lang="fr-FR" sz="2000" dirty="0"/>
              <a:t>Changer son alimentation est parfois très difficile, ce n’est pas grave si tout n’est pas parfait, ce qui est important c’est de faire le premier pas : se poser des questions.</a:t>
            </a:r>
          </a:p>
          <a:p>
            <a:endParaRPr lang="fr-FR" sz="2000" dirty="0"/>
          </a:p>
          <a:p>
            <a:r>
              <a:rPr lang="fr-FR" sz="2000" dirty="0"/>
              <a:t>La </a:t>
            </a:r>
            <a:r>
              <a:rPr lang="fr-FR" sz="2000" b="1" dirty="0"/>
              <a:t>notion de plaisir </a:t>
            </a:r>
            <a:r>
              <a:rPr lang="fr-FR" sz="2000" dirty="0"/>
              <a:t>est fondamentale pour avoir une alimentation équilibrante, qui nourrit à la fois le corps et les sens. Opter pour un aliment plaisir au moment du repas et observer ses sens permet de manger équilibré, varié, et en quantité adaptée à ses besoins.</a:t>
            </a:r>
          </a:p>
          <a:p>
            <a:pPr algn="just"/>
            <a:endParaRPr lang="fr-FR" sz="2000" b="1" dirty="0"/>
          </a:p>
        </p:txBody>
      </p:sp>
      <p:sp>
        <p:nvSpPr>
          <p:cNvPr id="63" name="Rectangle : coins arrondis 62">
            <a:extLst>
              <a:ext uri="{FF2B5EF4-FFF2-40B4-BE49-F238E27FC236}">
                <a16:creationId xmlns:a16="http://schemas.microsoft.com/office/drawing/2014/main" id="{50E7163D-7761-4130-AABB-32D504A37E9A}"/>
              </a:ext>
            </a:extLst>
          </p:cNvPr>
          <p:cNvSpPr/>
          <p:nvPr/>
        </p:nvSpPr>
        <p:spPr>
          <a:xfrm rot="2627641">
            <a:off x="2839729" y="-352981"/>
            <a:ext cx="705962" cy="705962"/>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4" name="Rectangle : coins arrondis 63">
            <a:extLst>
              <a:ext uri="{FF2B5EF4-FFF2-40B4-BE49-F238E27FC236}">
                <a16:creationId xmlns:a16="http://schemas.microsoft.com/office/drawing/2014/main" id="{6DC093A3-19D6-4C8C-97B1-153F72524EA9}"/>
              </a:ext>
            </a:extLst>
          </p:cNvPr>
          <p:cNvSpPr/>
          <p:nvPr/>
        </p:nvSpPr>
        <p:spPr>
          <a:xfrm rot="20775636">
            <a:off x="1523443" y="5605599"/>
            <a:ext cx="261556" cy="261556"/>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5" name="Rectangle : coins arrondis 64">
            <a:extLst>
              <a:ext uri="{FF2B5EF4-FFF2-40B4-BE49-F238E27FC236}">
                <a16:creationId xmlns:a16="http://schemas.microsoft.com/office/drawing/2014/main" id="{54108825-32B5-43E3-BC25-58B4E6AACECE}"/>
              </a:ext>
            </a:extLst>
          </p:cNvPr>
          <p:cNvSpPr/>
          <p:nvPr/>
        </p:nvSpPr>
        <p:spPr>
          <a:xfrm rot="1018881">
            <a:off x="2542909" y="5255036"/>
            <a:ext cx="419507" cy="419507"/>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7" name="Image 26">
            <a:extLst>
              <a:ext uri="{FF2B5EF4-FFF2-40B4-BE49-F238E27FC236}">
                <a16:creationId xmlns:a16="http://schemas.microsoft.com/office/drawing/2014/main" id="{C76D80D9-0B5E-4B42-8389-898C4D48805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56534" y="2555167"/>
            <a:ext cx="2676901" cy="2261038"/>
          </a:xfrm>
          <a:prstGeom prst="rect">
            <a:avLst/>
          </a:prstGeom>
        </p:spPr>
      </p:pic>
    </p:spTree>
    <p:extLst>
      <p:ext uri="{BB962C8B-B14F-4D97-AF65-F5344CB8AC3E}">
        <p14:creationId xmlns:p14="http://schemas.microsoft.com/office/powerpoint/2010/main" val="3090353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63"/>
                                        </p:tgtEl>
                                        <p:attrNameLst>
                                          <p:attrName>style.visibility</p:attrName>
                                        </p:attrNameLst>
                                      </p:cBhvr>
                                      <p:to>
                                        <p:strVal val="visible"/>
                                      </p:to>
                                    </p:set>
                                    <p:anim calcmode="lin" valueType="num">
                                      <p:cBhvr>
                                        <p:cTn id="11" dur="1000" fill="hold"/>
                                        <p:tgtEl>
                                          <p:spTgt spid="63"/>
                                        </p:tgtEl>
                                        <p:attrNameLst>
                                          <p:attrName>ppt_w</p:attrName>
                                        </p:attrNameLst>
                                      </p:cBhvr>
                                      <p:tavLst>
                                        <p:tav tm="0">
                                          <p:val>
                                            <p:fltVal val="0"/>
                                          </p:val>
                                        </p:tav>
                                        <p:tav tm="100000">
                                          <p:val>
                                            <p:strVal val="#ppt_w"/>
                                          </p:val>
                                        </p:tav>
                                      </p:tavLst>
                                    </p:anim>
                                    <p:anim calcmode="lin" valueType="num">
                                      <p:cBhvr>
                                        <p:cTn id="12" dur="1000" fill="hold"/>
                                        <p:tgtEl>
                                          <p:spTgt spid="63"/>
                                        </p:tgtEl>
                                        <p:attrNameLst>
                                          <p:attrName>ppt_h</p:attrName>
                                        </p:attrNameLst>
                                      </p:cBhvr>
                                      <p:tavLst>
                                        <p:tav tm="0">
                                          <p:val>
                                            <p:fltVal val="0"/>
                                          </p:val>
                                        </p:tav>
                                        <p:tav tm="100000">
                                          <p:val>
                                            <p:strVal val="#ppt_h"/>
                                          </p:val>
                                        </p:tav>
                                      </p:tavLst>
                                    </p:anim>
                                    <p:anim calcmode="lin" valueType="num">
                                      <p:cBhvr>
                                        <p:cTn id="13" dur="1000" fill="hold"/>
                                        <p:tgtEl>
                                          <p:spTgt spid="63"/>
                                        </p:tgtEl>
                                        <p:attrNameLst>
                                          <p:attrName>style.rotation</p:attrName>
                                        </p:attrNameLst>
                                      </p:cBhvr>
                                      <p:tavLst>
                                        <p:tav tm="0">
                                          <p:val>
                                            <p:fltVal val="90"/>
                                          </p:val>
                                        </p:tav>
                                        <p:tav tm="100000">
                                          <p:val>
                                            <p:fltVal val="0"/>
                                          </p:val>
                                        </p:tav>
                                      </p:tavLst>
                                    </p:anim>
                                    <p:animEffect transition="in" filter="fade">
                                      <p:cBhvr>
                                        <p:cTn id="14" dur="1000"/>
                                        <p:tgtEl>
                                          <p:spTgt spid="63"/>
                                        </p:tgtEl>
                                      </p:cBhvr>
                                    </p:animEffect>
                                  </p:childTnLst>
                                </p:cTn>
                              </p:par>
                            </p:childTnLst>
                          </p:cTn>
                        </p:par>
                        <p:par>
                          <p:cTn id="15" fill="hold">
                            <p:stCondLst>
                              <p:cond delay="1500"/>
                            </p:stCondLst>
                            <p:childTnLst>
                              <p:par>
                                <p:cTn id="16" presetID="31" presetClass="entr" presetSubtype="0" fill="hold" grpId="0" nodeType="afterEffect">
                                  <p:stCondLst>
                                    <p:cond delay="0"/>
                                  </p:stCondLst>
                                  <p:childTnLst>
                                    <p:set>
                                      <p:cBhvr>
                                        <p:cTn id="17" dur="1" fill="hold">
                                          <p:stCondLst>
                                            <p:cond delay="0"/>
                                          </p:stCondLst>
                                        </p:cTn>
                                        <p:tgtEl>
                                          <p:spTgt spid="64"/>
                                        </p:tgtEl>
                                        <p:attrNameLst>
                                          <p:attrName>style.visibility</p:attrName>
                                        </p:attrNameLst>
                                      </p:cBhvr>
                                      <p:to>
                                        <p:strVal val="visible"/>
                                      </p:to>
                                    </p:set>
                                    <p:anim calcmode="lin" valueType="num">
                                      <p:cBhvr>
                                        <p:cTn id="18" dur="1000" fill="hold"/>
                                        <p:tgtEl>
                                          <p:spTgt spid="64"/>
                                        </p:tgtEl>
                                        <p:attrNameLst>
                                          <p:attrName>ppt_w</p:attrName>
                                        </p:attrNameLst>
                                      </p:cBhvr>
                                      <p:tavLst>
                                        <p:tav tm="0">
                                          <p:val>
                                            <p:fltVal val="0"/>
                                          </p:val>
                                        </p:tav>
                                        <p:tav tm="100000">
                                          <p:val>
                                            <p:strVal val="#ppt_w"/>
                                          </p:val>
                                        </p:tav>
                                      </p:tavLst>
                                    </p:anim>
                                    <p:anim calcmode="lin" valueType="num">
                                      <p:cBhvr>
                                        <p:cTn id="19" dur="1000" fill="hold"/>
                                        <p:tgtEl>
                                          <p:spTgt spid="64"/>
                                        </p:tgtEl>
                                        <p:attrNameLst>
                                          <p:attrName>ppt_h</p:attrName>
                                        </p:attrNameLst>
                                      </p:cBhvr>
                                      <p:tavLst>
                                        <p:tav tm="0">
                                          <p:val>
                                            <p:fltVal val="0"/>
                                          </p:val>
                                        </p:tav>
                                        <p:tav tm="100000">
                                          <p:val>
                                            <p:strVal val="#ppt_h"/>
                                          </p:val>
                                        </p:tav>
                                      </p:tavLst>
                                    </p:anim>
                                    <p:anim calcmode="lin" valueType="num">
                                      <p:cBhvr>
                                        <p:cTn id="20" dur="1000" fill="hold"/>
                                        <p:tgtEl>
                                          <p:spTgt spid="64"/>
                                        </p:tgtEl>
                                        <p:attrNameLst>
                                          <p:attrName>style.rotation</p:attrName>
                                        </p:attrNameLst>
                                      </p:cBhvr>
                                      <p:tavLst>
                                        <p:tav tm="0">
                                          <p:val>
                                            <p:fltVal val="90"/>
                                          </p:val>
                                        </p:tav>
                                        <p:tav tm="100000">
                                          <p:val>
                                            <p:fltVal val="0"/>
                                          </p:val>
                                        </p:tav>
                                      </p:tavLst>
                                    </p:anim>
                                    <p:animEffect transition="in" filter="fade">
                                      <p:cBhvr>
                                        <p:cTn id="21" dur="1000"/>
                                        <p:tgtEl>
                                          <p:spTgt spid="64"/>
                                        </p:tgtEl>
                                      </p:cBhvr>
                                    </p:animEffect>
                                  </p:childTnLst>
                                </p:cTn>
                              </p:par>
                            </p:childTnLst>
                          </p:cTn>
                        </p:par>
                        <p:par>
                          <p:cTn id="22" fill="hold">
                            <p:stCondLst>
                              <p:cond delay="2500"/>
                            </p:stCondLst>
                            <p:childTnLst>
                              <p:par>
                                <p:cTn id="23" presetID="31" presetClass="entr" presetSubtype="0" fill="hold" grpId="0" nodeType="afterEffect">
                                  <p:stCondLst>
                                    <p:cond delay="0"/>
                                  </p:stCondLst>
                                  <p:childTnLst>
                                    <p:set>
                                      <p:cBhvr>
                                        <p:cTn id="24" dur="1" fill="hold">
                                          <p:stCondLst>
                                            <p:cond delay="0"/>
                                          </p:stCondLst>
                                        </p:cTn>
                                        <p:tgtEl>
                                          <p:spTgt spid="65"/>
                                        </p:tgtEl>
                                        <p:attrNameLst>
                                          <p:attrName>style.visibility</p:attrName>
                                        </p:attrNameLst>
                                      </p:cBhvr>
                                      <p:to>
                                        <p:strVal val="visible"/>
                                      </p:to>
                                    </p:set>
                                    <p:anim calcmode="lin" valueType="num">
                                      <p:cBhvr>
                                        <p:cTn id="25" dur="1000" fill="hold"/>
                                        <p:tgtEl>
                                          <p:spTgt spid="65"/>
                                        </p:tgtEl>
                                        <p:attrNameLst>
                                          <p:attrName>ppt_w</p:attrName>
                                        </p:attrNameLst>
                                      </p:cBhvr>
                                      <p:tavLst>
                                        <p:tav tm="0">
                                          <p:val>
                                            <p:fltVal val="0"/>
                                          </p:val>
                                        </p:tav>
                                        <p:tav tm="100000">
                                          <p:val>
                                            <p:strVal val="#ppt_w"/>
                                          </p:val>
                                        </p:tav>
                                      </p:tavLst>
                                    </p:anim>
                                    <p:anim calcmode="lin" valueType="num">
                                      <p:cBhvr>
                                        <p:cTn id="26" dur="1000" fill="hold"/>
                                        <p:tgtEl>
                                          <p:spTgt spid="65"/>
                                        </p:tgtEl>
                                        <p:attrNameLst>
                                          <p:attrName>ppt_h</p:attrName>
                                        </p:attrNameLst>
                                      </p:cBhvr>
                                      <p:tavLst>
                                        <p:tav tm="0">
                                          <p:val>
                                            <p:fltVal val="0"/>
                                          </p:val>
                                        </p:tav>
                                        <p:tav tm="100000">
                                          <p:val>
                                            <p:strVal val="#ppt_h"/>
                                          </p:val>
                                        </p:tav>
                                      </p:tavLst>
                                    </p:anim>
                                    <p:anim calcmode="lin" valueType="num">
                                      <p:cBhvr>
                                        <p:cTn id="27" dur="1000" fill="hold"/>
                                        <p:tgtEl>
                                          <p:spTgt spid="65"/>
                                        </p:tgtEl>
                                        <p:attrNameLst>
                                          <p:attrName>style.rotation</p:attrName>
                                        </p:attrNameLst>
                                      </p:cBhvr>
                                      <p:tavLst>
                                        <p:tav tm="0">
                                          <p:val>
                                            <p:fltVal val="90"/>
                                          </p:val>
                                        </p:tav>
                                        <p:tav tm="100000">
                                          <p:val>
                                            <p:fltVal val="0"/>
                                          </p:val>
                                        </p:tav>
                                      </p:tavLst>
                                    </p:anim>
                                    <p:animEffect transition="in" filter="fade">
                                      <p:cBhvr>
                                        <p:cTn id="28" dur="1000"/>
                                        <p:tgtEl>
                                          <p:spTgt spid="65"/>
                                        </p:tgtEl>
                                      </p:cBhvr>
                                    </p:animEffect>
                                  </p:childTnLst>
                                </p:cTn>
                              </p:par>
                            </p:childTnLst>
                          </p:cTn>
                        </p:par>
                        <p:par>
                          <p:cTn id="29" fill="hold">
                            <p:stCondLst>
                              <p:cond delay="3500"/>
                            </p:stCondLst>
                            <p:childTnLst>
                              <p:par>
                                <p:cTn id="30" presetID="42" presetClass="entr" presetSubtype="0" fill="hold" nodeType="afterEffect">
                                  <p:stCondLst>
                                    <p:cond delay="0"/>
                                  </p:stCondLst>
                                  <p:childTnLst>
                                    <p:set>
                                      <p:cBhvr>
                                        <p:cTn id="31" dur="1" fill="hold">
                                          <p:stCondLst>
                                            <p:cond delay="0"/>
                                          </p:stCondLst>
                                        </p:cTn>
                                        <p:tgtEl>
                                          <p:spTgt spid="68"/>
                                        </p:tgtEl>
                                        <p:attrNameLst>
                                          <p:attrName>style.visibility</p:attrName>
                                        </p:attrNameLst>
                                      </p:cBhvr>
                                      <p:to>
                                        <p:strVal val="visible"/>
                                      </p:to>
                                    </p:set>
                                    <p:animEffect transition="in" filter="fade">
                                      <p:cBhvr>
                                        <p:cTn id="32" dur="1000"/>
                                        <p:tgtEl>
                                          <p:spTgt spid="68"/>
                                        </p:tgtEl>
                                      </p:cBhvr>
                                    </p:animEffect>
                                    <p:anim calcmode="lin" valueType="num">
                                      <p:cBhvr>
                                        <p:cTn id="33" dur="1000" fill="hold"/>
                                        <p:tgtEl>
                                          <p:spTgt spid="68"/>
                                        </p:tgtEl>
                                        <p:attrNameLst>
                                          <p:attrName>ppt_x</p:attrName>
                                        </p:attrNameLst>
                                      </p:cBhvr>
                                      <p:tavLst>
                                        <p:tav tm="0">
                                          <p:val>
                                            <p:strVal val="#ppt_x"/>
                                          </p:val>
                                        </p:tav>
                                        <p:tav tm="100000">
                                          <p:val>
                                            <p:strVal val="#ppt_x"/>
                                          </p:val>
                                        </p:tav>
                                      </p:tavLst>
                                    </p:anim>
                                    <p:anim calcmode="lin" valueType="num">
                                      <p:cBhvr>
                                        <p:cTn id="34" dur="1000" fill="hold"/>
                                        <p:tgtEl>
                                          <p:spTgt spid="68"/>
                                        </p:tgtEl>
                                        <p:attrNameLst>
                                          <p:attrName>ppt_y</p:attrName>
                                        </p:attrNameLst>
                                      </p:cBhvr>
                                      <p:tavLst>
                                        <p:tav tm="0">
                                          <p:val>
                                            <p:strVal val="#ppt_y+.1"/>
                                          </p:val>
                                        </p:tav>
                                        <p:tav tm="100000">
                                          <p:val>
                                            <p:strVal val="#ppt_y"/>
                                          </p:val>
                                        </p:tav>
                                      </p:tavLst>
                                    </p:anim>
                                  </p:childTnLst>
                                </p:cTn>
                              </p:par>
                            </p:childTnLst>
                          </p:cTn>
                        </p:par>
                        <p:par>
                          <p:cTn id="35" fill="hold">
                            <p:stCondLst>
                              <p:cond delay="4500"/>
                            </p:stCondLst>
                            <p:childTnLst>
                              <p:par>
                                <p:cTn id="36" presetID="42" presetClass="entr" presetSubtype="0" fill="hold" nodeType="after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fade">
                                      <p:cBhvr>
                                        <p:cTn id="38" dur="1000"/>
                                        <p:tgtEl>
                                          <p:spTgt spid="27"/>
                                        </p:tgtEl>
                                      </p:cBhvr>
                                    </p:animEffect>
                                    <p:anim calcmode="lin" valueType="num">
                                      <p:cBhvr>
                                        <p:cTn id="39" dur="1000" fill="hold"/>
                                        <p:tgtEl>
                                          <p:spTgt spid="27"/>
                                        </p:tgtEl>
                                        <p:attrNameLst>
                                          <p:attrName>ppt_x</p:attrName>
                                        </p:attrNameLst>
                                      </p:cBhvr>
                                      <p:tavLst>
                                        <p:tav tm="0">
                                          <p:val>
                                            <p:strVal val="#ppt_x"/>
                                          </p:val>
                                        </p:tav>
                                        <p:tav tm="100000">
                                          <p:val>
                                            <p:strVal val="#ppt_x"/>
                                          </p:val>
                                        </p:tav>
                                      </p:tavLst>
                                    </p:anim>
                                    <p:anim calcmode="lin" valueType="num">
                                      <p:cBhvr>
                                        <p:cTn id="40"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63" grpId="0" animBg="1"/>
      <p:bldP spid="64" grpId="0" animBg="1"/>
      <p:bldP spid="6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8" name="Groupe 67">
            <a:extLst>
              <a:ext uri="{FF2B5EF4-FFF2-40B4-BE49-F238E27FC236}">
                <a16:creationId xmlns:a16="http://schemas.microsoft.com/office/drawing/2014/main" id="{ED79967D-A9CF-49D1-85E7-9C4CF361FD48}"/>
              </a:ext>
            </a:extLst>
          </p:cNvPr>
          <p:cNvGrpSpPr/>
          <p:nvPr/>
        </p:nvGrpSpPr>
        <p:grpSpPr>
          <a:xfrm>
            <a:off x="4105252" y="794201"/>
            <a:ext cx="7257179" cy="5295900"/>
            <a:chOff x="4105256" y="788670"/>
            <a:chExt cx="3095644" cy="5295900"/>
          </a:xfrm>
        </p:grpSpPr>
        <p:sp>
          <p:nvSpPr>
            <p:cNvPr id="69" name="Rectangle : coins arrondis 68">
              <a:extLst>
                <a:ext uri="{FF2B5EF4-FFF2-40B4-BE49-F238E27FC236}">
                  <a16:creationId xmlns:a16="http://schemas.microsoft.com/office/drawing/2014/main" id="{BFD7D481-C893-44BA-9DA0-71C8E780AED7}"/>
                </a:ext>
              </a:extLst>
            </p:cNvPr>
            <p:cNvSpPr/>
            <p:nvPr/>
          </p:nvSpPr>
          <p:spPr>
            <a:xfrm>
              <a:off x="4105256" y="788670"/>
              <a:ext cx="3095644" cy="5295900"/>
            </a:xfrm>
            <a:prstGeom prst="roundRect">
              <a:avLst>
                <a:gd name="adj" fmla="val 10605"/>
              </a:avLst>
            </a:prstGeom>
            <a:solidFill>
              <a:srgbClr val="FFFF66"/>
            </a:solidFill>
            <a:ln>
              <a:noFill/>
            </a:ln>
            <a:effectLst>
              <a:outerShdw blurRad="330200" dist="50800" dir="2280000" sx="102000" sy="102000" algn="ctr"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sp>
          <p:nvSpPr>
            <p:cNvPr id="70" name="Rectangle : coins arrondis 69">
              <a:extLst>
                <a:ext uri="{FF2B5EF4-FFF2-40B4-BE49-F238E27FC236}">
                  <a16:creationId xmlns:a16="http://schemas.microsoft.com/office/drawing/2014/main" id="{DA5A80DC-B0C5-46F0-A767-0A7402D94751}"/>
                </a:ext>
              </a:extLst>
            </p:cNvPr>
            <p:cNvSpPr/>
            <p:nvPr/>
          </p:nvSpPr>
          <p:spPr>
            <a:xfrm>
              <a:off x="4262076" y="1676400"/>
              <a:ext cx="2782003" cy="4267200"/>
            </a:xfrm>
            <a:prstGeom prst="roundRect">
              <a:avLst>
                <a:gd name="adj" fmla="val 790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1" name="ZoneTexte 70">
              <a:extLst>
                <a:ext uri="{FF2B5EF4-FFF2-40B4-BE49-F238E27FC236}">
                  <a16:creationId xmlns:a16="http://schemas.microsoft.com/office/drawing/2014/main" id="{AB287541-8C1C-4B43-BE9B-D33174C46BBF}"/>
                </a:ext>
              </a:extLst>
            </p:cNvPr>
            <p:cNvSpPr txBox="1"/>
            <p:nvPr/>
          </p:nvSpPr>
          <p:spPr>
            <a:xfrm>
              <a:off x="4319979" y="912336"/>
              <a:ext cx="2666195" cy="646331"/>
            </a:xfrm>
            <a:prstGeom prst="rect">
              <a:avLst/>
            </a:prstGeom>
            <a:noFill/>
          </p:spPr>
          <p:txBody>
            <a:bodyPr wrap="square" rtlCol="0">
              <a:spAutoFit/>
            </a:bodyPr>
            <a:lstStyle/>
            <a:p>
              <a:pPr algn="ctr"/>
              <a:r>
                <a:rPr lang="fr-FR" b="1" dirty="0">
                  <a:solidFill>
                    <a:srgbClr val="171C6A"/>
                  </a:solidFill>
                  <a:latin typeface="Work Sans"/>
                </a:rPr>
                <a:t>Ouvre ton journal numérique et indique les comportements et habitudes que tu pourrais mettre en place au quotidien.</a:t>
              </a:r>
              <a:endParaRPr lang="fr-FR" sz="1600" b="1" dirty="0">
                <a:solidFill>
                  <a:srgbClr val="171C6A"/>
                </a:solidFill>
                <a:latin typeface="Work Sans"/>
              </a:endParaRPr>
            </a:p>
          </p:txBody>
        </p:sp>
        <p:sp>
          <p:nvSpPr>
            <p:cNvPr id="72" name="ZoneTexte 71">
              <a:extLst>
                <a:ext uri="{FF2B5EF4-FFF2-40B4-BE49-F238E27FC236}">
                  <a16:creationId xmlns:a16="http://schemas.microsoft.com/office/drawing/2014/main" id="{B1B6EFA9-281A-4702-8450-080B9F24243F}"/>
                </a:ext>
              </a:extLst>
            </p:cNvPr>
            <p:cNvSpPr txBox="1"/>
            <p:nvPr/>
          </p:nvSpPr>
          <p:spPr>
            <a:xfrm>
              <a:off x="4312340" y="1745327"/>
              <a:ext cx="2810149" cy="1169551"/>
            </a:xfrm>
            <a:prstGeom prst="rect">
              <a:avLst/>
            </a:prstGeom>
            <a:noFill/>
          </p:spPr>
          <p:txBody>
            <a:bodyPr wrap="square" rtlCol="0">
              <a:spAutoFit/>
            </a:bodyPr>
            <a:lstStyle/>
            <a:p>
              <a:pPr marL="285750" indent="-285750">
                <a:buFont typeface="Arial" panose="020B0604020202020204" pitchFamily="34" charset="0"/>
                <a:buChar char="•"/>
              </a:pPr>
              <a:endParaRPr lang="fr-FR" sz="1600" dirty="0">
                <a:solidFill>
                  <a:srgbClr val="171C6A"/>
                </a:solidFill>
                <a:latin typeface="Work Sans Light" panose="00000400000000000000" pitchFamily="2" charset="0"/>
              </a:endParaRPr>
            </a:p>
            <a:p>
              <a:pPr marL="285750" indent="-285750">
                <a:buFont typeface="Arial" panose="020B0604020202020204" pitchFamily="34" charset="0"/>
                <a:buChar char="•"/>
              </a:pPr>
              <a:r>
                <a:rPr lang="fr-FR" dirty="0">
                  <a:solidFill>
                    <a:srgbClr val="171C6A"/>
                  </a:solidFill>
                  <a:latin typeface="Work Sans Light" panose="00000400000000000000" pitchFamily="2" charset="0"/>
                </a:rPr>
                <a:t>Passer aux pâtes et riz complets</a:t>
              </a:r>
            </a:p>
            <a:p>
              <a:pPr marL="285750" indent="-285750">
                <a:buFont typeface="Arial" panose="020B0604020202020204" pitchFamily="34" charset="0"/>
                <a:buChar char="•"/>
              </a:pPr>
              <a:r>
                <a:rPr lang="fr-FR" dirty="0">
                  <a:solidFill>
                    <a:srgbClr val="171C6A"/>
                  </a:solidFill>
                  <a:latin typeface="Work Sans Light" panose="00000400000000000000" pitchFamily="2" charset="0"/>
                </a:rPr>
                <a:t>…</a:t>
              </a:r>
            </a:p>
            <a:p>
              <a:pPr marL="285750" indent="-285750">
                <a:buFont typeface="Arial" panose="020B0604020202020204" pitchFamily="34" charset="0"/>
                <a:buChar char="•"/>
              </a:pPr>
              <a:r>
                <a:rPr lang="fr-FR" dirty="0">
                  <a:solidFill>
                    <a:srgbClr val="171C6A"/>
                  </a:solidFill>
                  <a:latin typeface="Work Sans Light" panose="00000400000000000000" pitchFamily="2" charset="0"/>
                </a:rPr>
                <a:t>…</a:t>
              </a:r>
              <a:endParaRPr lang="fr-FR" sz="1400" dirty="0">
                <a:solidFill>
                  <a:srgbClr val="171C6A"/>
                </a:solidFill>
                <a:latin typeface="Work Sans Light" panose="00000400000000000000" pitchFamily="2" charset="0"/>
              </a:endParaRPr>
            </a:p>
          </p:txBody>
        </p:sp>
      </p:grpSp>
      <p:pic>
        <p:nvPicPr>
          <p:cNvPr id="7" name="Image 6">
            <a:extLst>
              <a:ext uri="{FF2B5EF4-FFF2-40B4-BE49-F238E27FC236}">
                <a16:creationId xmlns:a16="http://schemas.microsoft.com/office/drawing/2014/main" id="{10747708-A996-4B77-BA08-CFD06BA96A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667" y="6281189"/>
            <a:ext cx="1456724" cy="419842"/>
          </a:xfrm>
          <a:prstGeom prst="rect">
            <a:avLst/>
          </a:prstGeom>
        </p:spPr>
      </p:pic>
      <p:pic>
        <p:nvPicPr>
          <p:cNvPr id="9" name="Image 8">
            <a:extLst>
              <a:ext uri="{FF2B5EF4-FFF2-40B4-BE49-F238E27FC236}">
                <a16:creationId xmlns:a16="http://schemas.microsoft.com/office/drawing/2014/main" id="{8EE5A1DC-CDB7-4416-90A1-99DC152BFF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99420" y="6282287"/>
            <a:ext cx="1452913" cy="418743"/>
          </a:xfrm>
          <a:prstGeom prst="rect">
            <a:avLst/>
          </a:prstGeom>
        </p:spPr>
      </p:pic>
      <p:pic>
        <p:nvPicPr>
          <p:cNvPr id="10" name="Image 9">
            <a:extLst>
              <a:ext uri="{FF2B5EF4-FFF2-40B4-BE49-F238E27FC236}">
                <a16:creationId xmlns:a16="http://schemas.microsoft.com/office/drawing/2014/main" id="{45584A95-C541-48A0-BEBA-9B42E46BF1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56961" y="170181"/>
            <a:ext cx="823359" cy="342010"/>
          </a:xfrm>
          <a:prstGeom prst="rect">
            <a:avLst/>
          </a:prstGeom>
        </p:spPr>
      </p:pic>
      <p:pic>
        <p:nvPicPr>
          <p:cNvPr id="11" name="Image 10">
            <a:extLst>
              <a:ext uri="{FF2B5EF4-FFF2-40B4-BE49-F238E27FC236}">
                <a16:creationId xmlns:a16="http://schemas.microsoft.com/office/drawing/2014/main" id="{BCD8DF88-6F52-4CB8-9B4E-78DF537A41B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35260" y="162561"/>
            <a:ext cx="59689" cy="366661"/>
          </a:xfrm>
          <a:prstGeom prst="rect">
            <a:avLst/>
          </a:prstGeom>
        </p:spPr>
      </p:pic>
      <p:pic>
        <p:nvPicPr>
          <p:cNvPr id="12" name="Image 11">
            <a:extLst>
              <a:ext uri="{FF2B5EF4-FFF2-40B4-BE49-F238E27FC236}">
                <a16:creationId xmlns:a16="http://schemas.microsoft.com/office/drawing/2014/main" id="{4A594A96-9474-4B6B-A4D4-12BF36D5C78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576559" y="170181"/>
            <a:ext cx="263526" cy="353510"/>
          </a:xfrm>
          <a:prstGeom prst="rect">
            <a:avLst/>
          </a:prstGeom>
        </p:spPr>
      </p:pic>
      <p:pic>
        <p:nvPicPr>
          <p:cNvPr id="13" name="Image 12">
            <a:extLst>
              <a:ext uri="{FF2B5EF4-FFF2-40B4-BE49-F238E27FC236}">
                <a16:creationId xmlns:a16="http://schemas.microsoft.com/office/drawing/2014/main" id="{4B30D668-CF9E-4971-A17B-2C3EBD0D5D5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036935" y="186690"/>
            <a:ext cx="325501" cy="325501"/>
          </a:xfrm>
          <a:prstGeom prst="rect">
            <a:avLst/>
          </a:prstGeom>
        </p:spPr>
      </p:pic>
      <p:pic>
        <p:nvPicPr>
          <p:cNvPr id="14" name="Image 13">
            <a:extLst>
              <a:ext uri="{FF2B5EF4-FFF2-40B4-BE49-F238E27FC236}">
                <a16:creationId xmlns:a16="http://schemas.microsoft.com/office/drawing/2014/main" id="{0C4F27B8-8FEE-4970-8F93-0392782DE34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736705" y="222631"/>
            <a:ext cx="246444" cy="240283"/>
          </a:xfrm>
          <a:prstGeom prst="rect">
            <a:avLst/>
          </a:prstGeom>
        </p:spPr>
      </p:pic>
      <p:sp>
        <p:nvSpPr>
          <p:cNvPr id="18" name="ZoneTexte 17">
            <a:extLst>
              <a:ext uri="{FF2B5EF4-FFF2-40B4-BE49-F238E27FC236}">
                <a16:creationId xmlns:a16="http://schemas.microsoft.com/office/drawing/2014/main" id="{4B25F560-2700-45C3-B5AF-14999165AEAD}"/>
              </a:ext>
            </a:extLst>
          </p:cNvPr>
          <p:cNvSpPr txBox="1"/>
          <p:nvPr/>
        </p:nvSpPr>
        <p:spPr>
          <a:xfrm>
            <a:off x="616632" y="1354137"/>
            <a:ext cx="2810149" cy="1323439"/>
          </a:xfrm>
          <a:prstGeom prst="rect">
            <a:avLst/>
          </a:prstGeom>
          <a:noFill/>
        </p:spPr>
        <p:txBody>
          <a:bodyPr wrap="square" rtlCol="0">
            <a:spAutoFit/>
          </a:bodyPr>
          <a:lstStyle/>
          <a:p>
            <a:pPr>
              <a:lnSpc>
                <a:spcPts val="3200"/>
              </a:lnSpc>
            </a:pPr>
            <a:r>
              <a:rPr lang="fr-FR" sz="3000" dirty="0">
                <a:solidFill>
                  <a:srgbClr val="171C6A"/>
                </a:solidFill>
                <a:latin typeface="Work Sans SemiBold" panose="00000700000000000000" pitchFamily="2" charset="0"/>
              </a:rPr>
              <a:t>L’équilibre alimentaire au quotidien</a:t>
            </a:r>
          </a:p>
        </p:txBody>
      </p:sp>
      <p:sp>
        <p:nvSpPr>
          <p:cNvPr id="19" name="ZoneTexte 18">
            <a:extLst>
              <a:ext uri="{FF2B5EF4-FFF2-40B4-BE49-F238E27FC236}">
                <a16:creationId xmlns:a16="http://schemas.microsoft.com/office/drawing/2014/main" id="{B1C90875-398F-475A-9D74-6C5FCC1C0B13}"/>
              </a:ext>
            </a:extLst>
          </p:cNvPr>
          <p:cNvSpPr txBox="1"/>
          <p:nvPr/>
        </p:nvSpPr>
        <p:spPr>
          <a:xfrm>
            <a:off x="616632" y="2786027"/>
            <a:ext cx="2810149" cy="1569660"/>
          </a:xfrm>
          <a:prstGeom prst="rect">
            <a:avLst/>
          </a:prstGeom>
          <a:noFill/>
        </p:spPr>
        <p:txBody>
          <a:bodyPr wrap="square" rtlCol="0">
            <a:spAutoFit/>
          </a:bodyPr>
          <a:lstStyle/>
          <a:p>
            <a:r>
              <a:rPr lang="fr-FR" sz="1600" dirty="0"/>
              <a:t>C’est maintenant à toi d’indiquer dans ton journal numérique. les comportements et habitudes, que tu pourrais mettre en place dans ton quotidien. </a:t>
            </a:r>
          </a:p>
        </p:txBody>
      </p:sp>
      <p:sp>
        <p:nvSpPr>
          <p:cNvPr id="28" name="Espace réservé du texte 13">
            <a:extLst>
              <a:ext uri="{FF2B5EF4-FFF2-40B4-BE49-F238E27FC236}">
                <a16:creationId xmlns:a16="http://schemas.microsoft.com/office/drawing/2014/main" id="{E17D22BA-EC1D-4BD7-952E-2E25B5D8E3D7}"/>
              </a:ext>
            </a:extLst>
          </p:cNvPr>
          <p:cNvSpPr txBox="1">
            <a:spLocks/>
          </p:cNvSpPr>
          <p:nvPr/>
        </p:nvSpPr>
        <p:spPr>
          <a:xfrm>
            <a:off x="-5461668" y="-668"/>
            <a:ext cx="5334672" cy="717110"/>
          </a:xfrm>
          <a:prstGeom prst="rect">
            <a:avLst/>
          </a:prstGeom>
        </p:spPr>
        <p:style>
          <a:lnRef idx="2">
            <a:schemeClr val="accent1"/>
          </a:lnRef>
          <a:fillRef idx="1">
            <a:schemeClr val="lt1"/>
          </a:fillRef>
          <a:effectRef idx="0">
            <a:schemeClr val="accent1"/>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marL="0" indent="0">
              <a:buNone/>
            </a:pPr>
            <a:r>
              <a:rPr lang="fr-FR" sz="2000" dirty="0"/>
              <a:t>Scène 23</a:t>
            </a:r>
          </a:p>
          <a:p>
            <a:pPr marL="0" indent="0">
              <a:buNone/>
            </a:pPr>
            <a:endParaRPr lang="fr-FR" sz="2000" dirty="0"/>
          </a:p>
        </p:txBody>
      </p:sp>
      <p:sp>
        <p:nvSpPr>
          <p:cNvPr id="29" name="Espace réservé du texte 12">
            <a:extLst>
              <a:ext uri="{FF2B5EF4-FFF2-40B4-BE49-F238E27FC236}">
                <a16:creationId xmlns:a16="http://schemas.microsoft.com/office/drawing/2014/main" id="{D28AB1C8-1724-4799-AA53-E9C3930FD054}"/>
              </a:ext>
            </a:extLst>
          </p:cNvPr>
          <p:cNvSpPr txBox="1">
            <a:spLocks/>
          </p:cNvSpPr>
          <p:nvPr/>
        </p:nvSpPr>
        <p:spPr>
          <a:xfrm>
            <a:off x="-5473700" y="838199"/>
            <a:ext cx="5309272" cy="8778241"/>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t"/>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1800" dirty="0">
                <a:solidFill>
                  <a:schemeClr val="tx2"/>
                </a:solidFill>
                <a:latin typeface="Century Gothic" panose="020B0502020202020204" pitchFamily="34" charset="0"/>
              </a:rPr>
              <a:t>Spécification de la vue</a:t>
            </a:r>
          </a:p>
          <a:p>
            <a:pPr marL="171450" indent="-171450" algn="just">
              <a:buFont typeface="Wingdings" panose="05000000000000000000" pitchFamily="2" charset="2"/>
              <a:buChar char="Ø"/>
            </a:pPr>
            <a:endParaRPr lang="fr-FR" sz="2400" dirty="0">
              <a:solidFill>
                <a:schemeClr val="tx2"/>
              </a:solidFill>
            </a:endParaRPr>
          </a:p>
          <a:p>
            <a:pPr marL="171450" indent="-171450" algn="just">
              <a:buFont typeface="Wingdings" panose="05000000000000000000" pitchFamily="2" charset="2"/>
              <a:buChar char="Ø"/>
            </a:pPr>
            <a:r>
              <a:rPr lang="fr-FR" sz="1800" dirty="0">
                <a:solidFill>
                  <a:schemeClr val="tx1"/>
                </a:solidFill>
                <a:latin typeface="Alstom" panose="02000503020000020004" pitchFamily="2" charset="0"/>
              </a:rPr>
              <a:t>  </a:t>
            </a:r>
            <a:r>
              <a:rPr lang="fr-FR" sz="2000" b="1" dirty="0">
                <a:solidFill>
                  <a:schemeClr val="tx1"/>
                </a:solidFill>
                <a:latin typeface="Calibri" panose="020F0502020204030204" pitchFamily="34" charset="0"/>
                <a:cs typeface="Calibri" panose="020F0502020204030204" pitchFamily="34" charset="0"/>
              </a:rPr>
              <a:t>Nom de la vue « type » :</a:t>
            </a:r>
          </a:p>
          <a:p>
            <a:pPr>
              <a:lnSpc>
                <a:spcPts val="3200"/>
              </a:lnSpc>
            </a:pPr>
            <a:r>
              <a:rPr lang="fr-FR" sz="2000" dirty="0">
                <a:solidFill>
                  <a:srgbClr val="171C6A"/>
                </a:solidFill>
                <a:latin typeface="Work Sans SemiBold" panose="00000700000000000000" pitchFamily="2" charset="0"/>
              </a:rPr>
              <a:t>L’équilibre alimentaire au quotidien</a:t>
            </a:r>
          </a:p>
          <a:p>
            <a:pPr algn="just"/>
            <a:endParaRPr lang="fr-FR" sz="2000" dirty="0">
              <a:solidFill>
                <a:schemeClr val="tx1"/>
              </a:solidFill>
              <a:latin typeface="Calibri" panose="020F0502020204030204" pitchFamily="34" charset="0"/>
              <a:cs typeface="Calibri" panose="020F0502020204030204" pitchFamily="34" charset="0"/>
            </a:endParaRPr>
          </a:p>
          <a:p>
            <a:pPr marL="285750" indent="-285750" algn="just">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Objectif / message principal de cette vue :</a:t>
            </a:r>
          </a:p>
          <a:p>
            <a:pPr algn="just"/>
            <a:r>
              <a:rPr lang="fr-FR" sz="2000" dirty="0">
                <a:solidFill>
                  <a:schemeClr val="tx1"/>
                </a:solidFill>
                <a:latin typeface="Calibri" panose="020F0502020204030204" pitchFamily="34" charset="0"/>
                <a:cs typeface="Calibri" panose="020F0502020204030204" pitchFamily="34" charset="0"/>
              </a:rPr>
              <a:t>Indiquer mes propres objectifs dans mon journal numérique</a:t>
            </a:r>
          </a:p>
          <a:p>
            <a:pPr algn="just"/>
            <a:endParaRPr lang="fr-FR" sz="2000" dirty="0">
              <a:solidFill>
                <a:schemeClr val="tx1"/>
              </a:solidFill>
              <a:latin typeface="Calibri" panose="020F0502020204030204" pitchFamily="34" charset="0"/>
              <a:cs typeface="Calibri" panose="020F0502020204030204" pitchFamily="34" charset="0"/>
            </a:endParaRPr>
          </a:p>
          <a:p>
            <a:pPr marL="285750" indent="-285750" algn="just">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Document / média de référence :</a:t>
            </a:r>
          </a:p>
          <a:p>
            <a:pPr algn="just"/>
            <a:r>
              <a:rPr lang="fr-FR" sz="2000" dirty="0">
                <a:solidFill>
                  <a:schemeClr val="tx1"/>
                </a:solidFill>
                <a:latin typeface="Calibri" panose="020F0502020204030204" pitchFamily="34" charset="0"/>
                <a:cs typeface="Calibri" panose="020F0502020204030204" pitchFamily="34" charset="0"/>
              </a:rPr>
              <a:t>Charte graphique</a:t>
            </a:r>
          </a:p>
          <a:p>
            <a:pPr algn="just"/>
            <a:endParaRPr lang="fr-FR" sz="2000" dirty="0">
              <a:solidFill>
                <a:schemeClr val="tx1"/>
              </a:solidFill>
              <a:latin typeface="Calibri" panose="020F0502020204030204" pitchFamily="34" charset="0"/>
              <a:cs typeface="Calibri" panose="020F0502020204030204" pitchFamily="34" charset="0"/>
            </a:endParaRPr>
          </a:p>
          <a:p>
            <a:pPr marL="285750" indent="-285750" algn="just">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Description de l'animation :</a:t>
            </a:r>
            <a:endParaRPr lang="en-US" sz="2000" b="1" dirty="0">
              <a:solidFill>
                <a:schemeClr val="tx1"/>
              </a:solidFill>
            </a:endParaRPr>
          </a:p>
          <a:p>
            <a:pPr algn="just"/>
            <a:r>
              <a:rPr lang="fr-FR" sz="2000" dirty="0">
                <a:solidFill>
                  <a:schemeClr val="tx1"/>
                </a:solidFill>
                <a:latin typeface="Calibri" panose="020F0502020204030204" pitchFamily="34" charset="0"/>
                <a:cs typeface="Calibri" panose="020F0502020204030204" pitchFamily="34" charset="0"/>
              </a:rPr>
              <a:t>Affichage synchronisée avec la voix-off.</a:t>
            </a:r>
          </a:p>
          <a:p>
            <a:pPr algn="just"/>
            <a:r>
              <a:rPr lang="fr-FR" sz="2000" dirty="0">
                <a:solidFill>
                  <a:schemeClr val="tx1"/>
                </a:solidFill>
                <a:latin typeface="Calibri" panose="020F0502020204030204" pitchFamily="34" charset="0"/>
                <a:cs typeface="Calibri" panose="020F0502020204030204" pitchFamily="34" charset="0"/>
              </a:rPr>
              <a:t>1 : Entrée fondue du titre </a:t>
            </a:r>
          </a:p>
          <a:p>
            <a:pPr algn="just"/>
            <a:r>
              <a:rPr lang="fr-FR" sz="2000" dirty="0">
                <a:solidFill>
                  <a:schemeClr val="tx1"/>
                </a:solidFill>
                <a:latin typeface="Calibri" panose="020F0502020204030204" pitchFamily="34" charset="0"/>
                <a:cs typeface="Calibri" panose="020F0502020204030204" pitchFamily="34" charset="0"/>
              </a:rPr>
              <a:t>2 : Entrée agrandir et tourner des petits carrés jaunes</a:t>
            </a:r>
          </a:p>
          <a:p>
            <a:pPr algn="just"/>
            <a:r>
              <a:rPr lang="fr-FR" sz="2000" dirty="0">
                <a:solidFill>
                  <a:schemeClr val="tx1"/>
                </a:solidFill>
                <a:latin typeface="Calibri" panose="020F0502020204030204" pitchFamily="34" charset="0"/>
                <a:cs typeface="Calibri" panose="020F0502020204030204" pitchFamily="34" charset="0"/>
              </a:rPr>
              <a:t>3 : Entrée fondue de la consigne</a:t>
            </a:r>
          </a:p>
          <a:p>
            <a:pPr algn="just"/>
            <a:r>
              <a:rPr lang="fr-FR" sz="2000" dirty="0">
                <a:solidFill>
                  <a:schemeClr val="tx1"/>
                </a:solidFill>
                <a:latin typeface="Calibri" panose="020F0502020204030204" pitchFamily="34" charset="0"/>
                <a:cs typeface="Calibri" panose="020F0502020204030204" pitchFamily="34" charset="0"/>
              </a:rPr>
              <a:t>4 : Entrée flottant entrant vers le haut du cadre jaune et blanc avec le texte explicatif</a:t>
            </a:r>
          </a:p>
          <a:p>
            <a:pPr algn="just"/>
            <a:r>
              <a:rPr lang="fr-FR" sz="2000" dirty="0">
                <a:solidFill>
                  <a:schemeClr val="tx1"/>
                </a:solidFill>
                <a:latin typeface="Calibri" panose="020F0502020204030204" pitchFamily="34" charset="0"/>
                <a:cs typeface="Calibri" panose="020F0502020204030204" pitchFamily="34" charset="0"/>
              </a:rPr>
              <a:t>5 : Entrée fondue de l’icône Journal numérique</a:t>
            </a:r>
          </a:p>
          <a:p>
            <a:pPr algn="just"/>
            <a:r>
              <a:rPr lang="fr-FR" sz="2000" dirty="0">
                <a:solidFill>
                  <a:schemeClr val="tx1"/>
                </a:solidFill>
                <a:latin typeface="Calibri" panose="020F0502020204030204" pitchFamily="34" charset="0"/>
                <a:cs typeface="Calibri" panose="020F0502020204030204" pitchFamily="34" charset="0"/>
              </a:rPr>
              <a:t>6 : Entrée fondue du curseur de la souris qui vient changer la couleur du bouton Journal numérique</a:t>
            </a:r>
          </a:p>
          <a:p>
            <a:pPr algn="just"/>
            <a:r>
              <a:rPr lang="fr-FR" sz="2000" dirty="0">
                <a:solidFill>
                  <a:schemeClr val="tx1"/>
                </a:solidFill>
                <a:latin typeface="Calibri" panose="020F0502020204030204" pitchFamily="34" charset="0"/>
                <a:cs typeface="Calibri" panose="020F0502020204030204" pitchFamily="34" charset="0"/>
              </a:rPr>
              <a:t>7 : Apparition du journal numérique</a:t>
            </a:r>
          </a:p>
          <a:p>
            <a:pPr algn="just"/>
            <a:r>
              <a:rPr lang="fr-FR" sz="2000" dirty="0">
                <a:solidFill>
                  <a:schemeClr val="tx1"/>
                </a:solidFill>
                <a:latin typeface="Calibri" panose="020F0502020204030204" pitchFamily="34" charset="0"/>
                <a:cs typeface="Calibri" panose="020F0502020204030204" pitchFamily="34" charset="0"/>
              </a:rPr>
              <a:t>8 : Apparition du texte exemple comme si il était </a:t>
            </a:r>
            <a:r>
              <a:rPr lang="fr-FR" sz="2000" dirty="0" err="1">
                <a:solidFill>
                  <a:schemeClr val="tx1"/>
                </a:solidFill>
                <a:latin typeface="Calibri" panose="020F0502020204030204" pitchFamily="34" charset="0"/>
                <a:cs typeface="Calibri" panose="020F0502020204030204" pitchFamily="34" charset="0"/>
              </a:rPr>
              <a:t>tappé</a:t>
            </a:r>
            <a:endParaRPr lang="fr-FR" sz="2000" dirty="0">
              <a:solidFill>
                <a:schemeClr val="tx1"/>
              </a:solidFill>
              <a:latin typeface="Calibri" panose="020F0502020204030204" pitchFamily="34" charset="0"/>
              <a:cs typeface="Calibri" panose="020F0502020204030204" pitchFamily="34" charset="0"/>
            </a:endParaRPr>
          </a:p>
        </p:txBody>
      </p:sp>
      <p:sp>
        <p:nvSpPr>
          <p:cNvPr id="30" name="Espace réservé du texte 13">
            <a:extLst>
              <a:ext uri="{FF2B5EF4-FFF2-40B4-BE49-F238E27FC236}">
                <a16:creationId xmlns:a16="http://schemas.microsoft.com/office/drawing/2014/main" id="{4AA48C7B-3B0A-4949-8C93-58A79C25263E}"/>
              </a:ext>
            </a:extLst>
          </p:cNvPr>
          <p:cNvSpPr txBox="1">
            <a:spLocks/>
          </p:cNvSpPr>
          <p:nvPr/>
        </p:nvSpPr>
        <p:spPr>
          <a:xfrm>
            <a:off x="12334151" y="24731"/>
            <a:ext cx="5168824" cy="4407569"/>
          </a:xfrm>
          <a:prstGeom prst="rect">
            <a:avLst/>
          </a:prstGeom>
        </p:spPr>
        <p:style>
          <a:lnRef idx="2">
            <a:schemeClr val="accent2"/>
          </a:lnRef>
          <a:fillRef idx="1">
            <a:schemeClr val="lt1"/>
          </a:fillRef>
          <a:effectRef idx="0">
            <a:schemeClr val="accent2"/>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2000" dirty="0">
                <a:solidFill>
                  <a:schemeClr val="tx2"/>
                </a:solidFill>
                <a:latin typeface="Century Gothic" panose="020B0502020202020204" pitchFamily="34" charset="0"/>
              </a:rPr>
              <a:t>Commentaires Léa / Inès</a:t>
            </a:r>
          </a:p>
          <a:p>
            <a:pPr algn="just"/>
            <a:endParaRPr lang="fr-FR" sz="2000" dirty="0">
              <a:solidFill>
                <a:schemeClr val="tx2"/>
              </a:solidFill>
              <a:latin typeface="Calibri" panose="020F0502020204030204" pitchFamily="34" charset="0"/>
              <a:cs typeface="Calibri" panose="020F0502020204030204" pitchFamily="34" charset="0"/>
            </a:endParaRPr>
          </a:p>
        </p:txBody>
      </p:sp>
      <p:sp>
        <p:nvSpPr>
          <p:cNvPr id="35" name="Espace réservé du texte 13">
            <a:extLst>
              <a:ext uri="{FF2B5EF4-FFF2-40B4-BE49-F238E27FC236}">
                <a16:creationId xmlns:a16="http://schemas.microsoft.com/office/drawing/2014/main" id="{9BCD1E0A-D4DE-463A-9445-2D2824D47ADB}"/>
              </a:ext>
            </a:extLst>
          </p:cNvPr>
          <p:cNvSpPr txBox="1">
            <a:spLocks/>
          </p:cNvSpPr>
          <p:nvPr/>
        </p:nvSpPr>
        <p:spPr>
          <a:xfrm>
            <a:off x="12384951" y="5052085"/>
            <a:ext cx="5067224" cy="4131469"/>
          </a:xfrm>
          <a:prstGeom prst="rect">
            <a:avLst/>
          </a:prstGeom>
        </p:spPr>
        <p:style>
          <a:lnRef idx="2">
            <a:schemeClr val="accent2"/>
          </a:lnRef>
          <a:fillRef idx="1">
            <a:schemeClr val="lt1"/>
          </a:fillRef>
          <a:effectRef idx="0">
            <a:schemeClr val="accent2"/>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2000" dirty="0">
                <a:solidFill>
                  <a:schemeClr val="tx2"/>
                </a:solidFill>
                <a:latin typeface="Century Gothic" panose="020B0502020202020204" pitchFamily="34" charset="0"/>
              </a:rPr>
              <a:t>Commentaires Client</a:t>
            </a:r>
          </a:p>
          <a:p>
            <a:pPr algn="ctr"/>
            <a:endParaRPr lang="fr-FR" sz="2000" dirty="0">
              <a:solidFill>
                <a:schemeClr val="tx2"/>
              </a:solidFill>
              <a:latin typeface="Century Gothic" panose="020B0502020202020204" pitchFamily="34" charset="0"/>
            </a:endParaRPr>
          </a:p>
          <a:p>
            <a:endParaRPr lang="fr-FR" sz="1600" dirty="0">
              <a:solidFill>
                <a:schemeClr val="tx2"/>
              </a:solidFill>
            </a:endParaRPr>
          </a:p>
          <a:p>
            <a:endParaRPr lang="fr-FR" sz="1600" dirty="0">
              <a:solidFill>
                <a:schemeClr val="tx2"/>
              </a:solidFill>
              <a:latin typeface="Century Gothic" panose="020B0502020202020204" pitchFamily="34" charset="0"/>
            </a:endParaRPr>
          </a:p>
        </p:txBody>
      </p:sp>
      <p:sp>
        <p:nvSpPr>
          <p:cNvPr id="38" name="Espace réservé du texte 13">
            <a:extLst>
              <a:ext uri="{FF2B5EF4-FFF2-40B4-BE49-F238E27FC236}">
                <a16:creationId xmlns:a16="http://schemas.microsoft.com/office/drawing/2014/main" id="{B305C9D9-AC21-4395-841C-8425C03E8FCF}"/>
              </a:ext>
            </a:extLst>
          </p:cNvPr>
          <p:cNvSpPr txBox="1">
            <a:spLocks/>
          </p:cNvSpPr>
          <p:nvPr/>
        </p:nvSpPr>
        <p:spPr>
          <a:xfrm>
            <a:off x="0" y="6858000"/>
            <a:ext cx="12192000" cy="3552807"/>
          </a:xfrm>
          <a:prstGeom prst="rect">
            <a:avLst/>
          </a:prstGeom>
        </p:spPr>
        <p:style>
          <a:lnRef idx="2">
            <a:schemeClr val="accent1"/>
          </a:lnRef>
          <a:fillRef idx="1">
            <a:schemeClr val="lt1"/>
          </a:fillRef>
          <a:effectRef idx="0">
            <a:schemeClr val="accent1"/>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just"/>
            <a:r>
              <a:rPr lang="fr-FR" sz="2000" b="1" dirty="0"/>
              <a:t>Voix-off :</a:t>
            </a:r>
          </a:p>
          <a:p>
            <a:r>
              <a:rPr lang="fr-FR" sz="2000" dirty="0"/>
              <a:t>C’est maintenant à toi d’indiquer dans ton journal numérique les comportements et habitudes, que tu pourrais mettre en place dans ton quotidien. </a:t>
            </a:r>
          </a:p>
        </p:txBody>
      </p:sp>
      <p:pic>
        <p:nvPicPr>
          <p:cNvPr id="6" name="Image 5">
            <a:extLst>
              <a:ext uri="{FF2B5EF4-FFF2-40B4-BE49-F238E27FC236}">
                <a16:creationId xmlns:a16="http://schemas.microsoft.com/office/drawing/2014/main" id="{E90CF562-2B0A-4EF2-9F8A-AAEBA7A4266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062095" y="2711343"/>
            <a:ext cx="483985" cy="483985"/>
          </a:xfrm>
          <a:prstGeom prst="rect">
            <a:avLst/>
          </a:prstGeom>
        </p:spPr>
      </p:pic>
      <p:pic>
        <p:nvPicPr>
          <p:cNvPr id="58" name="Image 57">
            <a:extLst>
              <a:ext uri="{FF2B5EF4-FFF2-40B4-BE49-F238E27FC236}">
                <a16:creationId xmlns:a16="http://schemas.microsoft.com/office/drawing/2014/main" id="{22102AED-75CD-458C-9670-83FE55B480A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01469" y="1946371"/>
            <a:ext cx="549396" cy="736994"/>
          </a:xfrm>
          <a:prstGeom prst="rect">
            <a:avLst/>
          </a:prstGeom>
        </p:spPr>
      </p:pic>
      <p:sp>
        <p:nvSpPr>
          <p:cNvPr id="63" name="Rectangle : coins arrondis 62">
            <a:extLst>
              <a:ext uri="{FF2B5EF4-FFF2-40B4-BE49-F238E27FC236}">
                <a16:creationId xmlns:a16="http://schemas.microsoft.com/office/drawing/2014/main" id="{50E7163D-7761-4130-AABB-32D504A37E9A}"/>
              </a:ext>
            </a:extLst>
          </p:cNvPr>
          <p:cNvSpPr/>
          <p:nvPr/>
        </p:nvSpPr>
        <p:spPr>
          <a:xfrm rot="2627641">
            <a:off x="2839729" y="-352981"/>
            <a:ext cx="705962" cy="705962"/>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4" name="Rectangle : coins arrondis 63">
            <a:extLst>
              <a:ext uri="{FF2B5EF4-FFF2-40B4-BE49-F238E27FC236}">
                <a16:creationId xmlns:a16="http://schemas.microsoft.com/office/drawing/2014/main" id="{6DC093A3-19D6-4C8C-97B1-153F72524EA9}"/>
              </a:ext>
            </a:extLst>
          </p:cNvPr>
          <p:cNvSpPr/>
          <p:nvPr/>
        </p:nvSpPr>
        <p:spPr>
          <a:xfrm rot="20775636">
            <a:off x="1523443" y="5605599"/>
            <a:ext cx="261556" cy="261556"/>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5" name="Rectangle : coins arrondis 64">
            <a:extLst>
              <a:ext uri="{FF2B5EF4-FFF2-40B4-BE49-F238E27FC236}">
                <a16:creationId xmlns:a16="http://schemas.microsoft.com/office/drawing/2014/main" id="{54108825-32B5-43E3-BC25-58B4E6AACECE}"/>
              </a:ext>
            </a:extLst>
          </p:cNvPr>
          <p:cNvSpPr/>
          <p:nvPr/>
        </p:nvSpPr>
        <p:spPr>
          <a:xfrm rot="1018881">
            <a:off x="2542909" y="5255036"/>
            <a:ext cx="419507" cy="419507"/>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148966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500"/>
                                        <p:tgtEl>
                                          <p:spTgt spid="19"/>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58"/>
                                        </p:tgtEl>
                                        <p:attrNameLst>
                                          <p:attrName>style.visibility</p:attrName>
                                        </p:attrNameLst>
                                      </p:cBhvr>
                                      <p:to>
                                        <p:strVal val="visible"/>
                                      </p:to>
                                    </p:set>
                                    <p:animEffect transition="in" filter="fade">
                                      <p:cBhvr>
                                        <p:cTn id="15" dur="500"/>
                                        <p:tgtEl>
                                          <p:spTgt spid="58"/>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par>
                          <p:cTn id="20" fill="hold">
                            <p:stCondLst>
                              <p:cond delay="2000"/>
                            </p:stCondLst>
                            <p:childTnLst>
                              <p:par>
                                <p:cTn id="21" presetID="31" presetClass="entr" presetSubtype="0" fill="hold" grpId="0" nodeType="afterEffect">
                                  <p:stCondLst>
                                    <p:cond delay="0"/>
                                  </p:stCondLst>
                                  <p:childTnLst>
                                    <p:set>
                                      <p:cBhvr>
                                        <p:cTn id="22" dur="1" fill="hold">
                                          <p:stCondLst>
                                            <p:cond delay="0"/>
                                          </p:stCondLst>
                                        </p:cTn>
                                        <p:tgtEl>
                                          <p:spTgt spid="63"/>
                                        </p:tgtEl>
                                        <p:attrNameLst>
                                          <p:attrName>style.visibility</p:attrName>
                                        </p:attrNameLst>
                                      </p:cBhvr>
                                      <p:to>
                                        <p:strVal val="visible"/>
                                      </p:to>
                                    </p:set>
                                    <p:anim calcmode="lin" valueType="num">
                                      <p:cBhvr>
                                        <p:cTn id="23" dur="1000" fill="hold"/>
                                        <p:tgtEl>
                                          <p:spTgt spid="63"/>
                                        </p:tgtEl>
                                        <p:attrNameLst>
                                          <p:attrName>ppt_w</p:attrName>
                                        </p:attrNameLst>
                                      </p:cBhvr>
                                      <p:tavLst>
                                        <p:tav tm="0">
                                          <p:val>
                                            <p:fltVal val="0"/>
                                          </p:val>
                                        </p:tav>
                                        <p:tav tm="100000">
                                          <p:val>
                                            <p:strVal val="#ppt_w"/>
                                          </p:val>
                                        </p:tav>
                                      </p:tavLst>
                                    </p:anim>
                                    <p:anim calcmode="lin" valueType="num">
                                      <p:cBhvr>
                                        <p:cTn id="24" dur="1000" fill="hold"/>
                                        <p:tgtEl>
                                          <p:spTgt spid="63"/>
                                        </p:tgtEl>
                                        <p:attrNameLst>
                                          <p:attrName>ppt_h</p:attrName>
                                        </p:attrNameLst>
                                      </p:cBhvr>
                                      <p:tavLst>
                                        <p:tav tm="0">
                                          <p:val>
                                            <p:fltVal val="0"/>
                                          </p:val>
                                        </p:tav>
                                        <p:tav tm="100000">
                                          <p:val>
                                            <p:strVal val="#ppt_h"/>
                                          </p:val>
                                        </p:tav>
                                      </p:tavLst>
                                    </p:anim>
                                    <p:anim calcmode="lin" valueType="num">
                                      <p:cBhvr>
                                        <p:cTn id="25" dur="1000" fill="hold"/>
                                        <p:tgtEl>
                                          <p:spTgt spid="63"/>
                                        </p:tgtEl>
                                        <p:attrNameLst>
                                          <p:attrName>style.rotation</p:attrName>
                                        </p:attrNameLst>
                                      </p:cBhvr>
                                      <p:tavLst>
                                        <p:tav tm="0">
                                          <p:val>
                                            <p:fltVal val="90"/>
                                          </p:val>
                                        </p:tav>
                                        <p:tav tm="100000">
                                          <p:val>
                                            <p:fltVal val="0"/>
                                          </p:val>
                                        </p:tav>
                                      </p:tavLst>
                                    </p:anim>
                                    <p:animEffect transition="in" filter="fade">
                                      <p:cBhvr>
                                        <p:cTn id="26" dur="1000"/>
                                        <p:tgtEl>
                                          <p:spTgt spid="63"/>
                                        </p:tgtEl>
                                      </p:cBhvr>
                                    </p:animEffect>
                                  </p:childTnLst>
                                </p:cTn>
                              </p:par>
                            </p:childTnLst>
                          </p:cTn>
                        </p:par>
                        <p:par>
                          <p:cTn id="27" fill="hold">
                            <p:stCondLst>
                              <p:cond delay="3000"/>
                            </p:stCondLst>
                            <p:childTnLst>
                              <p:par>
                                <p:cTn id="28" presetID="31" presetClass="entr" presetSubtype="0" fill="hold" grpId="0" nodeType="afterEffect">
                                  <p:stCondLst>
                                    <p:cond delay="0"/>
                                  </p:stCondLst>
                                  <p:childTnLst>
                                    <p:set>
                                      <p:cBhvr>
                                        <p:cTn id="29" dur="1" fill="hold">
                                          <p:stCondLst>
                                            <p:cond delay="0"/>
                                          </p:stCondLst>
                                        </p:cTn>
                                        <p:tgtEl>
                                          <p:spTgt spid="64"/>
                                        </p:tgtEl>
                                        <p:attrNameLst>
                                          <p:attrName>style.visibility</p:attrName>
                                        </p:attrNameLst>
                                      </p:cBhvr>
                                      <p:to>
                                        <p:strVal val="visible"/>
                                      </p:to>
                                    </p:set>
                                    <p:anim calcmode="lin" valueType="num">
                                      <p:cBhvr>
                                        <p:cTn id="30" dur="1000" fill="hold"/>
                                        <p:tgtEl>
                                          <p:spTgt spid="64"/>
                                        </p:tgtEl>
                                        <p:attrNameLst>
                                          <p:attrName>ppt_w</p:attrName>
                                        </p:attrNameLst>
                                      </p:cBhvr>
                                      <p:tavLst>
                                        <p:tav tm="0">
                                          <p:val>
                                            <p:fltVal val="0"/>
                                          </p:val>
                                        </p:tav>
                                        <p:tav tm="100000">
                                          <p:val>
                                            <p:strVal val="#ppt_w"/>
                                          </p:val>
                                        </p:tav>
                                      </p:tavLst>
                                    </p:anim>
                                    <p:anim calcmode="lin" valueType="num">
                                      <p:cBhvr>
                                        <p:cTn id="31" dur="1000" fill="hold"/>
                                        <p:tgtEl>
                                          <p:spTgt spid="64"/>
                                        </p:tgtEl>
                                        <p:attrNameLst>
                                          <p:attrName>ppt_h</p:attrName>
                                        </p:attrNameLst>
                                      </p:cBhvr>
                                      <p:tavLst>
                                        <p:tav tm="0">
                                          <p:val>
                                            <p:fltVal val="0"/>
                                          </p:val>
                                        </p:tav>
                                        <p:tav tm="100000">
                                          <p:val>
                                            <p:strVal val="#ppt_h"/>
                                          </p:val>
                                        </p:tav>
                                      </p:tavLst>
                                    </p:anim>
                                    <p:anim calcmode="lin" valueType="num">
                                      <p:cBhvr>
                                        <p:cTn id="32" dur="1000" fill="hold"/>
                                        <p:tgtEl>
                                          <p:spTgt spid="64"/>
                                        </p:tgtEl>
                                        <p:attrNameLst>
                                          <p:attrName>style.rotation</p:attrName>
                                        </p:attrNameLst>
                                      </p:cBhvr>
                                      <p:tavLst>
                                        <p:tav tm="0">
                                          <p:val>
                                            <p:fltVal val="90"/>
                                          </p:val>
                                        </p:tav>
                                        <p:tav tm="100000">
                                          <p:val>
                                            <p:fltVal val="0"/>
                                          </p:val>
                                        </p:tav>
                                      </p:tavLst>
                                    </p:anim>
                                    <p:animEffect transition="in" filter="fade">
                                      <p:cBhvr>
                                        <p:cTn id="33" dur="1000"/>
                                        <p:tgtEl>
                                          <p:spTgt spid="64"/>
                                        </p:tgtEl>
                                      </p:cBhvr>
                                    </p:animEffect>
                                  </p:childTnLst>
                                </p:cTn>
                              </p:par>
                            </p:childTnLst>
                          </p:cTn>
                        </p:par>
                        <p:par>
                          <p:cTn id="34" fill="hold">
                            <p:stCondLst>
                              <p:cond delay="4000"/>
                            </p:stCondLst>
                            <p:childTnLst>
                              <p:par>
                                <p:cTn id="35" presetID="31" presetClass="entr" presetSubtype="0" fill="hold" grpId="0" nodeType="afterEffect">
                                  <p:stCondLst>
                                    <p:cond delay="0"/>
                                  </p:stCondLst>
                                  <p:childTnLst>
                                    <p:set>
                                      <p:cBhvr>
                                        <p:cTn id="36" dur="1" fill="hold">
                                          <p:stCondLst>
                                            <p:cond delay="0"/>
                                          </p:stCondLst>
                                        </p:cTn>
                                        <p:tgtEl>
                                          <p:spTgt spid="65"/>
                                        </p:tgtEl>
                                        <p:attrNameLst>
                                          <p:attrName>style.visibility</p:attrName>
                                        </p:attrNameLst>
                                      </p:cBhvr>
                                      <p:to>
                                        <p:strVal val="visible"/>
                                      </p:to>
                                    </p:set>
                                    <p:anim calcmode="lin" valueType="num">
                                      <p:cBhvr>
                                        <p:cTn id="37" dur="1000" fill="hold"/>
                                        <p:tgtEl>
                                          <p:spTgt spid="65"/>
                                        </p:tgtEl>
                                        <p:attrNameLst>
                                          <p:attrName>ppt_w</p:attrName>
                                        </p:attrNameLst>
                                      </p:cBhvr>
                                      <p:tavLst>
                                        <p:tav tm="0">
                                          <p:val>
                                            <p:fltVal val="0"/>
                                          </p:val>
                                        </p:tav>
                                        <p:tav tm="100000">
                                          <p:val>
                                            <p:strVal val="#ppt_w"/>
                                          </p:val>
                                        </p:tav>
                                      </p:tavLst>
                                    </p:anim>
                                    <p:anim calcmode="lin" valueType="num">
                                      <p:cBhvr>
                                        <p:cTn id="38" dur="1000" fill="hold"/>
                                        <p:tgtEl>
                                          <p:spTgt spid="65"/>
                                        </p:tgtEl>
                                        <p:attrNameLst>
                                          <p:attrName>ppt_h</p:attrName>
                                        </p:attrNameLst>
                                      </p:cBhvr>
                                      <p:tavLst>
                                        <p:tav tm="0">
                                          <p:val>
                                            <p:fltVal val="0"/>
                                          </p:val>
                                        </p:tav>
                                        <p:tav tm="100000">
                                          <p:val>
                                            <p:strVal val="#ppt_h"/>
                                          </p:val>
                                        </p:tav>
                                      </p:tavLst>
                                    </p:anim>
                                    <p:anim calcmode="lin" valueType="num">
                                      <p:cBhvr>
                                        <p:cTn id="39" dur="1000" fill="hold"/>
                                        <p:tgtEl>
                                          <p:spTgt spid="65"/>
                                        </p:tgtEl>
                                        <p:attrNameLst>
                                          <p:attrName>style.rotation</p:attrName>
                                        </p:attrNameLst>
                                      </p:cBhvr>
                                      <p:tavLst>
                                        <p:tav tm="0">
                                          <p:val>
                                            <p:fltVal val="90"/>
                                          </p:val>
                                        </p:tav>
                                        <p:tav tm="100000">
                                          <p:val>
                                            <p:fltVal val="0"/>
                                          </p:val>
                                        </p:tav>
                                      </p:tavLst>
                                    </p:anim>
                                    <p:animEffect transition="in" filter="fade">
                                      <p:cBhvr>
                                        <p:cTn id="40" dur="1000"/>
                                        <p:tgtEl>
                                          <p:spTgt spid="65"/>
                                        </p:tgtEl>
                                      </p:cBhvr>
                                    </p:animEffect>
                                  </p:childTnLst>
                                </p:cTn>
                              </p:par>
                            </p:childTnLst>
                          </p:cTn>
                        </p:par>
                        <p:par>
                          <p:cTn id="41" fill="hold">
                            <p:stCondLst>
                              <p:cond delay="5000"/>
                            </p:stCondLst>
                            <p:childTnLst>
                              <p:par>
                                <p:cTn id="42" presetID="42" presetClass="entr" presetSubtype="0" fill="hold" nodeType="afterEffect">
                                  <p:stCondLst>
                                    <p:cond delay="0"/>
                                  </p:stCondLst>
                                  <p:childTnLst>
                                    <p:set>
                                      <p:cBhvr>
                                        <p:cTn id="43" dur="1" fill="hold">
                                          <p:stCondLst>
                                            <p:cond delay="0"/>
                                          </p:stCondLst>
                                        </p:cTn>
                                        <p:tgtEl>
                                          <p:spTgt spid="68"/>
                                        </p:tgtEl>
                                        <p:attrNameLst>
                                          <p:attrName>style.visibility</p:attrName>
                                        </p:attrNameLst>
                                      </p:cBhvr>
                                      <p:to>
                                        <p:strVal val="visible"/>
                                      </p:to>
                                    </p:set>
                                    <p:animEffect transition="in" filter="fade">
                                      <p:cBhvr>
                                        <p:cTn id="44" dur="1000"/>
                                        <p:tgtEl>
                                          <p:spTgt spid="68"/>
                                        </p:tgtEl>
                                      </p:cBhvr>
                                    </p:animEffect>
                                    <p:anim calcmode="lin" valueType="num">
                                      <p:cBhvr>
                                        <p:cTn id="45" dur="1000" fill="hold"/>
                                        <p:tgtEl>
                                          <p:spTgt spid="68"/>
                                        </p:tgtEl>
                                        <p:attrNameLst>
                                          <p:attrName>ppt_x</p:attrName>
                                        </p:attrNameLst>
                                      </p:cBhvr>
                                      <p:tavLst>
                                        <p:tav tm="0">
                                          <p:val>
                                            <p:strVal val="#ppt_x"/>
                                          </p:val>
                                        </p:tav>
                                        <p:tav tm="100000">
                                          <p:val>
                                            <p:strVal val="#ppt_x"/>
                                          </p:val>
                                        </p:tav>
                                      </p:tavLst>
                                    </p:anim>
                                    <p:anim calcmode="lin" valueType="num">
                                      <p:cBhvr>
                                        <p:cTn id="46" dur="1000" fill="hold"/>
                                        <p:tgtEl>
                                          <p:spTgt spid="6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63" grpId="0" animBg="1"/>
      <p:bldP spid="64" grpId="0" animBg="1"/>
      <p:bldP spid="6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5" name="Groupe 134">
            <a:extLst>
              <a:ext uri="{FF2B5EF4-FFF2-40B4-BE49-F238E27FC236}">
                <a16:creationId xmlns:a16="http://schemas.microsoft.com/office/drawing/2014/main" id="{5A0EFCA5-F99A-496D-A2D1-349689D5C7F6}"/>
              </a:ext>
            </a:extLst>
          </p:cNvPr>
          <p:cNvGrpSpPr/>
          <p:nvPr/>
        </p:nvGrpSpPr>
        <p:grpSpPr>
          <a:xfrm>
            <a:off x="732394" y="296100"/>
            <a:ext cx="10848473" cy="6265797"/>
            <a:chOff x="4105256" y="788670"/>
            <a:chExt cx="3095644" cy="5295900"/>
          </a:xfrm>
        </p:grpSpPr>
        <p:sp>
          <p:nvSpPr>
            <p:cNvPr id="136" name="Rectangle : coins arrondis 135">
              <a:extLst>
                <a:ext uri="{FF2B5EF4-FFF2-40B4-BE49-F238E27FC236}">
                  <a16:creationId xmlns:a16="http://schemas.microsoft.com/office/drawing/2014/main" id="{C4DFAB1C-6DD5-465B-A3ED-60874391D317}"/>
                </a:ext>
              </a:extLst>
            </p:cNvPr>
            <p:cNvSpPr/>
            <p:nvPr/>
          </p:nvSpPr>
          <p:spPr>
            <a:xfrm>
              <a:off x="4105256" y="788670"/>
              <a:ext cx="3095644" cy="5295900"/>
            </a:xfrm>
            <a:prstGeom prst="roundRect">
              <a:avLst>
                <a:gd name="adj" fmla="val 10605"/>
              </a:avLst>
            </a:prstGeom>
            <a:solidFill>
              <a:srgbClr val="FFFF66"/>
            </a:solidFill>
            <a:ln>
              <a:noFill/>
            </a:ln>
            <a:effectLst>
              <a:outerShdw blurRad="330200" dist="50800" dir="2280000" sx="102000" sy="102000" algn="ctr"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sp>
          <p:nvSpPr>
            <p:cNvPr id="137" name="Rectangle : coins arrondis 136">
              <a:extLst>
                <a:ext uri="{FF2B5EF4-FFF2-40B4-BE49-F238E27FC236}">
                  <a16:creationId xmlns:a16="http://schemas.microsoft.com/office/drawing/2014/main" id="{A31EF36D-F3FD-4EB0-BA8B-CB2928F50ADD}"/>
                </a:ext>
              </a:extLst>
            </p:cNvPr>
            <p:cNvSpPr/>
            <p:nvPr/>
          </p:nvSpPr>
          <p:spPr>
            <a:xfrm>
              <a:off x="4262076" y="1676400"/>
              <a:ext cx="2782003" cy="4267200"/>
            </a:xfrm>
            <a:prstGeom prst="roundRect">
              <a:avLst>
                <a:gd name="adj" fmla="val 790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9" name="ZoneTexte 138">
              <a:extLst>
                <a:ext uri="{FF2B5EF4-FFF2-40B4-BE49-F238E27FC236}">
                  <a16:creationId xmlns:a16="http://schemas.microsoft.com/office/drawing/2014/main" id="{8D4B2CCB-0E44-42C2-9006-0C80CF84C13B}"/>
                </a:ext>
              </a:extLst>
            </p:cNvPr>
            <p:cNvSpPr txBox="1"/>
            <p:nvPr/>
          </p:nvSpPr>
          <p:spPr>
            <a:xfrm>
              <a:off x="4312340" y="1745327"/>
              <a:ext cx="2810149" cy="1222635"/>
            </a:xfrm>
            <a:prstGeom prst="rect">
              <a:avLst/>
            </a:prstGeom>
            <a:noFill/>
          </p:spPr>
          <p:txBody>
            <a:bodyPr wrap="square" rtlCol="0">
              <a:spAutoFit/>
            </a:bodyPr>
            <a:lstStyle/>
            <a:p>
              <a:pPr marL="285750" indent="-285750">
                <a:buFont typeface="Arial" panose="020B0604020202020204" pitchFamily="34" charset="0"/>
                <a:buChar char="•"/>
              </a:pPr>
              <a:endParaRPr lang="fr-FR" sz="1600" dirty="0">
                <a:solidFill>
                  <a:srgbClr val="171C6A"/>
                </a:solidFill>
                <a:latin typeface="Work Sans Light" panose="00000400000000000000" pitchFamily="2" charset="0"/>
              </a:endParaRPr>
            </a:p>
            <a:p>
              <a:pPr marL="285750" indent="-285750">
                <a:buFont typeface="Arial" panose="020B0604020202020204" pitchFamily="34" charset="0"/>
                <a:buChar char="•"/>
              </a:pPr>
              <a:r>
                <a:rPr lang="fr-FR" dirty="0">
                  <a:solidFill>
                    <a:srgbClr val="171C6A"/>
                  </a:solidFill>
                  <a:latin typeface="Work Sans Light" panose="00000400000000000000" pitchFamily="2" charset="0"/>
                </a:rPr>
                <a:t>Exemple : Passer aux pâtes et riz complets</a:t>
              </a:r>
            </a:p>
            <a:p>
              <a:pPr marL="285750" indent="-285750">
                <a:buFont typeface="Arial" panose="020B0604020202020204" pitchFamily="34" charset="0"/>
                <a:buChar char="•"/>
              </a:pPr>
              <a:endParaRPr lang="fr-FR" dirty="0">
                <a:solidFill>
                  <a:srgbClr val="171C6A"/>
                </a:solidFill>
                <a:latin typeface="Work Sans Light" panose="00000400000000000000" pitchFamily="2" charset="0"/>
              </a:endParaRPr>
            </a:p>
            <a:p>
              <a:pPr marL="285750" indent="-285750">
                <a:buFont typeface="Arial" panose="020B0604020202020204" pitchFamily="34" charset="0"/>
                <a:buChar char="•"/>
              </a:pPr>
              <a:r>
                <a:rPr lang="fr-FR" dirty="0">
                  <a:solidFill>
                    <a:srgbClr val="171C6A"/>
                  </a:solidFill>
                  <a:latin typeface="Work Sans Light" panose="00000400000000000000" pitchFamily="2" charset="0"/>
                </a:rPr>
                <a:t> </a:t>
              </a:r>
            </a:p>
            <a:p>
              <a:pPr marL="285750" indent="-285750">
                <a:buFont typeface="Arial" panose="020B0604020202020204" pitchFamily="34" charset="0"/>
                <a:buChar char="•"/>
              </a:pPr>
              <a:r>
                <a:rPr lang="fr-FR" dirty="0">
                  <a:solidFill>
                    <a:srgbClr val="171C6A"/>
                  </a:solidFill>
                  <a:latin typeface="Work Sans Light" panose="00000400000000000000" pitchFamily="2" charset="0"/>
                </a:rPr>
                <a:t> </a:t>
              </a:r>
            </a:p>
          </p:txBody>
        </p:sp>
      </p:grpSp>
      <p:grpSp>
        <p:nvGrpSpPr>
          <p:cNvPr id="2" name="Groupe 1">
            <a:extLst>
              <a:ext uri="{FF2B5EF4-FFF2-40B4-BE49-F238E27FC236}">
                <a16:creationId xmlns:a16="http://schemas.microsoft.com/office/drawing/2014/main" id="{FA13B1D3-37A9-4B0F-B6F5-4A56E3E5D317}"/>
              </a:ext>
            </a:extLst>
          </p:cNvPr>
          <p:cNvGrpSpPr/>
          <p:nvPr/>
        </p:nvGrpSpPr>
        <p:grpSpPr>
          <a:xfrm>
            <a:off x="1738965" y="427702"/>
            <a:ext cx="9429385" cy="758299"/>
            <a:chOff x="1541823" y="354232"/>
            <a:chExt cx="9429385" cy="758299"/>
          </a:xfrm>
        </p:grpSpPr>
        <p:sp>
          <p:nvSpPr>
            <p:cNvPr id="14" name="ZoneTexte 13">
              <a:extLst>
                <a:ext uri="{FF2B5EF4-FFF2-40B4-BE49-F238E27FC236}">
                  <a16:creationId xmlns:a16="http://schemas.microsoft.com/office/drawing/2014/main" id="{CC0EFD13-5C1D-43B7-87E2-B55D50A7D47A}"/>
                </a:ext>
              </a:extLst>
            </p:cNvPr>
            <p:cNvSpPr txBox="1"/>
            <p:nvPr/>
          </p:nvSpPr>
          <p:spPr>
            <a:xfrm>
              <a:off x="1541823" y="527756"/>
              <a:ext cx="9108350" cy="584775"/>
            </a:xfrm>
            <a:prstGeom prst="rect">
              <a:avLst/>
            </a:prstGeom>
            <a:noFill/>
          </p:spPr>
          <p:txBody>
            <a:bodyPr wrap="square" rtlCol="0">
              <a:spAutoFit/>
            </a:bodyPr>
            <a:lstStyle/>
            <a:p>
              <a:pPr algn="ctr"/>
              <a:r>
                <a:rPr lang="fr-FR" sz="3200" b="1" dirty="0">
                  <a:solidFill>
                    <a:srgbClr val="171C6A"/>
                  </a:solidFill>
                  <a:latin typeface="Work Sans" panose="00000500000000000000" pitchFamily="2" charset="0"/>
                </a:rPr>
                <a:t>Journal numérique</a:t>
              </a:r>
            </a:p>
          </p:txBody>
        </p:sp>
        <p:pic>
          <p:nvPicPr>
            <p:cNvPr id="24" name="Image 23">
              <a:extLst>
                <a:ext uri="{FF2B5EF4-FFF2-40B4-BE49-F238E27FC236}">
                  <a16:creationId xmlns:a16="http://schemas.microsoft.com/office/drawing/2014/main" id="{BAEDD39E-DB93-478F-B25B-46CB9D5FF4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45020" y="361852"/>
              <a:ext cx="823359" cy="342010"/>
            </a:xfrm>
            <a:prstGeom prst="rect">
              <a:avLst/>
            </a:prstGeom>
          </p:spPr>
        </p:pic>
        <p:pic>
          <p:nvPicPr>
            <p:cNvPr id="25" name="Image 24">
              <a:extLst>
                <a:ext uri="{FF2B5EF4-FFF2-40B4-BE49-F238E27FC236}">
                  <a16:creationId xmlns:a16="http://schemas.microsoft.com/office/drawing/2014/main" id="{E140FD4F-71DE-48EE-B521-DA148B3A95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23319" y="354232"/>
              <a:ext cx="59689" cy="366661"/>
            </a:xfrm>
            <a:prstGeom prst="rect">
              <a:avLst/>
            </a:prstGeom>
          </p:spPr>
        </p:pic>
        <p:pic>
          <p:nvPicPr>
            <p:cNvPr id="26" name="Image 25">
              <a:extLst>
                <a:ext uri="{FF2B5EF4-FFF2-40B4-BE49-F238E27FC236}">
                  <a16:creationId xmlns:a16="http://schemas.microsoft.com/office/drawing/2014/main" id="{A37A9C07-A5DC-45B2-9DEB-54DB5B893BD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64618" y="361852"/>
              <a:ext cx="263526" cy="353510"/>
            </a:xfrm>
            <a:prstGeom prst="rect">
              <a:avLst/>
            </a:prstGeom>
          </p:spPr>
        </p:pic>
        <p:pic>
          <p:nvPicPr>
            <p:cNvPr id="27" name="Image 26">
              <a:extLst>
                <a:ext uri="{FF2B5EF4-FFF2-40B4-BE49-F238E27FC236}">
                  <a16:creationId xmlns:a16="http://schemas.microsoft.com/office/drawing/2014/main" id="{174D9087-4F52-4E93-BF01-CB83BE6382E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24994" y="378361"/>
              <a:ext cx="325501" cy="325501"/>
            </a:xfrm>
            <a:prstGeom prst="rect">
              <a:avLst/>
            </a:prstGeom>
          </p:spPr>
        </p:pic>
        <p:pic>
          <p:nvPicPr>
            <p:cNvPr id="28" name="Image 27">
              <a:extLst>
                <a:ext uri="{FF2B5EF4-FFF2-40B4-BE49-F238E27FC236}">
                  <a16:creationId xmlns:a16="http://schemas.microsoft.com/office/drawing/2014/main" id="{8E20A1C3-738E-453A-89DB-F5BD62E8592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724764" y="414302"/>
              <a:ext cx="246444" cy="240283"/>
            </a:xfrm>
            <a:prstGeom prst="rect">
              <a:avLst/>
            </a:prstGeom>
          </p:spPr>
        </p:pic>
      </p:grpSp>
      <p:sp>
        <p:nvSpPr>
          <p:cNvPr id="30" name="Espace réservé du texte 13">
            <a:extLst>
              <a:ext uri="{FF2B5EF4-FFF2-40B4-BE49-F238E27FC236}">
                <a16:creationId xmlns:a16="http://schemas.microsoft.com/office/drawing/2014/main" id="{E004BA94-F5F0-4141-B5E5-5C789DBD05D2}"/>
              </a:ext>
            </a:extLst>
          </p:cNvPr>
          <p:cNvSpPr txBox="1">
            <a:spLocks/>
          </p:cNvSpPr>
          <p:nvPr/>
        </p:nvSpPr>
        <p:spPr>
          <a:xfrm>
            <a:off x="-5410868" y="-668"/>
            <a:ext cx="5334672" cy="717110"/>
          </a:xfrm>
          <a:prstGeom prst="rect">
            <a:avLst/>
          </a:prstGeom>
        </p:spPr>
        <p:style>
          <a:lnRef idx="2">
            <a:schemeClr val="accent1"/>
          </a:lnRef>
          <a:fillRef idx="1">
            <a:schemeClr val="lt1"/>
          </a:fillRef>
          <a:effectRef idx="0">
            <a:schemeClr val="accent1"/>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marL="0" indent="0">
              <a:buNone/>
            </a:pPr>
            <a:r>
              <a:rPr lang="fr-FR" sz="2000" dirty="0"/>
              <a:t>Scène 24</a:t>
            </a:r>
          </a:p>
          <a:p>
            <a:pPr marL="0" indent="0">
              <a:buNone/>
            </a:pPr>
            <a:endParaRPr lang="fr-FR" sz="2000" dirty="0"/>
          </a:p>
        </p:txBody>
      </p:sp>
      <p:sp>
        <p:nvSpPr>
          <p:cNvPr id="31" name="Espace réservé du texte 12">
            <a:extLst>
              <a:ext uri="{FF2B5EF4-FFF2-40B4-BE49-F238E27FC236}">
                <a16:creationId xmlns:a16="http://schemas.microsoft.com/office/drawing/2014/main" id="{595024F9-4ADD-49C6-A6A1-40F6CAB778F9}"/>
              </a:ext>
            </a:extLst>
          </p:cNvPr>
          <p:cNvSpPr txBox="1">
            <a:spLocks/>
          </p:cNvSpPr>
          <p:nvPr/>
        </p:nvSpPr>
        <p:spPr>
          <a:xfrm>
            <a:off x="-5422900" y="838199"/>
            <a:ext cx="5309272" cy="8362829"/>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t"/>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1800" dirty="0">
                <a:solidFill>
                  <a:schemeClr val="tx2"/>
                </a:solidFill>
                <a:latin typeface="Century Gothic" panose="020B0502020202020204" pitchFamily="34" charset="0"/>
              </a:rPr>
              <a:t>Spécification de la vue</a:t>
            </a:r>
          </a:p>
          <a:p>
            <a:pPr marL="171450" indent="-171450" algn="just">
              <a:buFont typeface="Wingdings" panose="05000000000000000000" pitchFamily="2" charset="2"/>
              <a:buChar char="Ø"/>
            </a:pPr>
            <a:endParaRPr lang="fr-FR" sz="2400" dirty="0">
              <a:solidFill>
                <a:schemeClr val="tx2"/>
              </a:solidFill>
            </a:endParaRPr>
          </a:p>
          <a:p>
            <a:pPr marL="171450" indent="-171450" algn="just">
              <a:buFont typeface="Wingdings" panose="05000000000000000000" pitchFamily="2" charset="2"/>
              <a:buChar char="Ø"/>
            </a:pPr>
            <a:r>
              <a:rPr lang="fr-FR" sz="1800" dirty="0">
                <a:solidFill>
                  <a:schemeClr val="tx1"/>
                </a:solidFill>
                <a:latin typeface="Alstom" panose="02000503020000020004" pitchFamily="2" charset="0"/>
              </a:rPr>
              <a:t>  </a:t>
            </a:r>
            <a:r>
              <a:rPr lang="fr-FR" sz="2000" b="1" dirty="0">
                <a:solidFill>
                  <a:schemeClr val="tx1"/>
                </a:solidFill>
                <a:latin typeface="Calibri" panose="020F0502020204030204" pitchFamily="34" charset="0"/>
                <a:cs typeface="Calibri" panose="020F0502020204030204" pitchFamily="34" charset="0"/>
              </a:rPr>
              <a:t>Nom de la vue « type » :</a:t>
            </a:r>
          </a:p>
          <a:p>
            <a:pPr algn="just"/>
            <a:r>
              <a:rPr lang="fr-FR" sz="2000" dirty="0">
                <a:solidFill>
                  <a:schemeClr val="tx1"/>
                </a:solidFill>
                <a:latin typeface="Calibri" panose="020F0502020204030204" pitchFamily="34" charset="0"/>
                <a:cs typeface="Calibri" panose="020F0502020204030204" pitchFamily="34" charset="0"/>
              </a:rPr>
              <a:t>Le journal numérique : mes objectifs</a:t>
            </a:r>
          </a:p>
          <a:p>
            <a:pPr algn="just"/>
            <a:endParaRPr lang="fr-FR" sz="2000" dirty="0">
              <a:solidFill>
                <a:schemeClr val="tx1"/>
              </a:solidFill>
              <a:latin typeface="Calibri" panose="020F0502020204030204" pitchFamily="34" charset="0"/>
              <a:cs typeface="Calibri" panose="020F0502020204030204" pitchFamily="34" charset="0"/>
            </a:endParaRPr>
          </a:p>
          <a:p>
            <a:pPr marL="285750" indent="-285750" algn="just">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Objectif / message principal de cette vue :</a:t>
            </a:r>
          </a:p>
          <a:p>
            <a:pPr algn="just"/>
            <a:r>
              <a:rPr lang="fr-FR" sz="2000" dirty="0">
                <a:solidFill>
                  <a:schemeClr val="tx1"/>
                </a:solidFill>
                <a:latin typeface="Calibri" panose="020F0502020204030204" pitchFamily="34" charset="0"/>
                <a:cs typeface="Calibri" panose="020F0502020204030204" pitchFamily="34" charset="0"/>
              </a:rPr>
              <a:t>Rédiger ses propres objectifs</a:t>
            </a:r>
          </a:p>
          <a:p>
            <a:pPr algn="just"/>
            <a:endParaRPr lang="fr-FR" sz="2000" dirty="0">
              <a:solidFill>
                <a:schemeClr val="tx1"/>
              </a:solidFill>
              <a:latin typeface="Calibri" panose="020F0502020204030204" pitchFamily="34" charset="0"/>
              <a:cs typeface="Calibri" panose="020F0502020204030204" pitchFamily="34" charset="0"/>
            </a:endParaRPr>
          </a:p>
          <a:p>
            <a:pPr marL="285750" indent="-285750" algn="just">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Document / média de référence :</a:t>
            </a:r>
          </a:p>
          <a:p>
            <a:pPr algn="just"/>
            <a:r>
              <a:rPr lang="fr-FR" sz="2000" dirty="0">
                <a:solidFill>
                  <a:schemeClr val="tx1"/>
                </a:solidFill>
                <a:latin typeface="Calibri" panose="020F0502020204030204" pitchFamily="34" charset="0"/>
                <a:cs typeface="Calibri" panose="020F0502020204030204" pitchFamily="34" charset="0"/>
              </a:rPr>
              <a:t>Charte graphique</a:t>
            </a:r>
          </a:p>
          <a:p>
            <a:pPr algn="just"/>
            <a:endParaRPr lang="fr-FR" sz="2000" dirty="0">
              <a:solidFill>
                <a:schemeClr val="tx1"/>
              </a:solidFill>
              <a:latin typeface="Calibri" panose="020F0502020204030204" pitchFamily="34" charset="0"/>
              <a:cs typeface="Calibri" panose="020F0502020204030204" pitchFamily="34" charset="0"/>
            </a:endParaRPr>
          </a:p>
          <a:p>
            <a:pPr marL="285750" indent="-285750" algn="just">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Description de l'animation :</a:t>
            </a:r>
            <a:endParaRPr lang="en-US" sz="2000" b="1" dirty="0">
              <a:solidFill>
                <a:schemeClr val="tx1"/>
              </a:solidFill>
            </a:endParaRPr>
          </a:p>
          <a:p>
            <a:pPr algn="just"/>
            <a:r>
              <a:rPr lang="fr-FR" sz="2000" dirty="0">
                <a:solidFill>
                  <a:schemeClr val="tx1"/>
                </a:solidFill>
                <a:latin typeface="Calibri" panose="020F0502020204030204" pitchFamily="34" charset="0"/>
                <a:cs typeface="Calibri" panose="020F0502020204030204" pitchFamily="34" charset="0"/>
              </a:rPr>
              <a:t>Affichage synchronisée avec la voix-off.</a:t>
            </a:r>
          </a:p>
          <a:p>
            <a:pPr algn="just"/>
            <a:r>
              <a:rPr lang="fr-FR" sz="2000" dirty="0">
                <a:solidFill>
                  <a:schemeClr val="tx1"/>
                </a:solidFill>
                <a:latin typeface="Calibri" panose="020F0502020204030204" pitchFamily="34" charset="0"/>
                <a:cs typeface="Calibri" panose="020F0502020204030204" pitchFamily="34" charset="0"/>
              </a:rPr>
              <a:t>1 : Entrée flottant entrant journal numérique</a:t>
            </a:r>
          </a:p>
          <a:p>
            <a:pPr algn="just"/>
            <a:r>
              <a:rPr lang="fr-FR" sz="2000" dirty="0">
                <a:solidFill>
                  <a:schemeClr val="tx1"/>
                </a:solidFill>
                <a:latin typeface="Calibri" panose="020F0502020204030204" pitchFamily="34" charset="0"/>
                <a:cs typeface="Calibri" panose="020F0502020204030204" pitchFamily="34" charset="0"/>
              </a:rPr>
              <a:t>2 : Entrée fondue de l’exemple</a:t>
            </a:r>
          </a:p>
          <a:p>
            <a:pPr algn="just"/>
            <a:r>
              <a:rPr lang="fr-FR" sz="2000" dirty="0">
                <a:solidFill>
                  <a:schemeClr val="tx1"/>
                </a:solidFill>
                <a:latin typeface="Calibri" panose="020F0502020204030204" pitchFamily="34" charset="0"/>
                <a:cs typeface="Calibri" panose="020F0502020204030204" pitchFamily="34" charset="0"/>
              </a:rPr>
              <a:t>3 : Entrée fondue de l’espace champs libre</a:t>
            </a:r>
          </a:p>
          <a:p>
            <a:pPr algn="just"/>
            <a:endParaRPr lang="fr-FR" sz="2000" dirty="0">
              <a:solidFill>
                <a:schemeClr val="tx1"/>
              </a:solidFill>
              <a:latin typeface="Calibri" panose="020F0502020204030204" pitchFamily="34" charset="0"/>
              <a:cs typeface="Calibri" panose="020F0502020204030204" pitchFamily="34" charset="0"/>
            </a:endParaRPr>
          </a:p>
        </p:txBody>
      </p:sp>
      <p:sp>
        <p:nvSpPr>
          <p:cNvPr id="32" name="Espace réservé du texte 13">
            <a:extLst>
              <a:ext uri="{FF2B5EF4-FFF2-40B4-BE49-F238E27FC236}">
                <a16:creationId xmlns:a16="http://schemas.microsoft.com/office/drawing/2014/main" id="{84B92031-44D4-4AED-A4CC-ED362F738E4E}"/>
              </a:ext>
            </a:extLst>
          </p:cNvPr>
          <p:cNvSpPr txBox="1">
            <a:spLocks/>
          </p:cNvSpPr>
          <p:nvPr/>
        </p:nvSpPr>
        <p:spPr>
          <a:xfrm>
            <a:off x="12384951" y="24731"/>
            <a:ext cx="5168824" cy="4407569"/>
          </a:xfrm>
          <a:prstGeom prst="rect">
            <a:avLst/>
          </a:prstGeom>
        </p:spPr>
        <p:style>
          <a:lnRef idx="2">
            <a:schemeClr val="accent2"/>
          </a:lnRef>
          <a:fillRef idx="1">
            <a:schemeClr val="lt1"/>
          </a:fillRef>
          <a:effectRef idx="0">
            <a:schemeClr val="accent2"/>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2000" dirty="0">
                <a:solidFill>
                  <a:schemeClr val="tx2"/>
                </a:solidFill>
                <a:latin typeface="Century Gothic" panose="020B0502020202020204" pitchFamily="34" charset="0"/>
              </a:rPr>
              <a:t>Commentaires Léa / Inès</a:t>
            </a:r>
          </a:p>
          <a:p>
            <a:pPr algn="just"/>
            <a:endParaRPr lang="fr-FR" sz="2000" dirty="0">
              <a:solidFill>
                <a:schemeClr val="tx2"/>
              </a:solidFill>
              <a:latin typeface="Calibri" panose="020F0502020204030204" pitchFamily="34" charset="0"/>
              <a:cs typeface="Calibri" panose="020F0502020204030204" pitchFamily="34" charset="0"/>
            </a:endParaRPr>
          </a:p>
          <a:p>
            <a:pPr algn="just"/>
            <a:endParaRPr lang="fr-FR" sz="2000" dirty="0">
              <a:solidFill>
                <a:schemeClr val="tx2"/>
              </a:solidFill>
              <a:latin typeface="Calibri" panose="020F0502020204030204" pitchFamily="34" charset="0"/>
              <a:cs typeface="Calibri" panose="020F0502020204030204" pitchFamily="34" charset="0"/>
            </a:endParaRPr>
          </a:p>
        </p:txBody>
      </p:sp>
      <p:sp>
        <p:nvSpPr>
          <p:cNvPr id="33" name="Espace réservé du texte 13">
            <a:extLst>
              <a:ext uri="{FF2B5EF4-FFF2-40B4-BE49-F238E27FC236}">
                <a16:creationId xmlns:a16="http://schemas.microsoft.com/office/drawing/2014/main" id="{5968655D-9DF7-43E4-9FA5-E8D124CD37D6}"/>
              </a:ext>
            </a:extLst>
          </p:cNvPr>
          <p:cNvSpPr txBox="1">
            <a:spLocks/>
          </p:cNvSpPr>
          <p:nvPr/>
        </p:nvSpPr>
        <p:spPr>
          <a:xfrm>
            <a:off x="12384951" y="5052085"/>
            <a:ext cx="5067224" cy="4131469"/>
          </a:xfrm>
          <a:prstGeom prst="rect">
            <a:avLst/>
          </a:prstGeom>
        </p:spPr>
        <p:style>
          <a:lnRef idx="2">
            <a:schemeClr val="accent2"/>
          </a:lnRef>
          <a:fillRef idx="1">
            <a:schemeClr val="lt1"/>
          </a:fillRef>
          <a:effectRef idx="0">
            <a:schemeClr val="accent2"/>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2000" dirty="0">
                <a:solidFill>
                  <a:schemeClr val="tx2"/>
                </a:solidFill>
                <a:latin typeface="Century Gothic" panose="020B0502020202020204" pitchFamily="34" charset="0"/>
              </a:rPr>
              <a:t>Commentaires Client</a:t>
            </a:r>
          </a:p>
          <a:p>
            <a:pPr algn="ctr"/>
            <a:endParaRPr lang="fr-FR" sz="2000" dirty="0">
              <a:solidFill>
                <a:schemeClr val="tx2"/>
              </a:solidFill>
              <a:latin typeface="Century Gothic" panose="020B0502020202020204" pitchFamily="34" charset="0"/>
            </a:endParaRPr>
          </a:p>
          <a:p>
            <a:endParaRPr lang="fr-FR" sz="1600" dirty="0">
              <a:solidFill>
                <a:schemeClr val="tx2"/>
              </a:solidFill>
            </a:endParaRPr>
          </a:p>
          <a:p>
            <a:endParaRPr lang="fr-FR" sz="1600" dirty="0">
              <a:solidFill>
                <a:schemeClr val="tx2"/>
              </a:solidFill>
              <a:latin typeface="Century Gothic" panose="020B0502020202020204" pitchFamily="34" charset="0"/>
            </a:endParaRPr>
          </a:p>
        </p:txBody>
      </p:sp>
      <p:sp>
        <p:nvSpPr>
          <p:cNvPr id="34" name="Espace réservé du texte 13">
            <a:extLst>
              <a:ext uri="{FF2B5EF4-FFF2-40B4-BE49-F238E27FC236}">
                <a16:creationId xmlns:a16="http://schemas.microsoft.com/office/drawing/2014/main" id="{23226E72-70C3-45F1-9A07-518336B1981C}"/>
              </a:ext>
            </a:extLst>
          </p:cNvPr>
          <p:cNvSpPr txBox="1">
            <a:spLocks/>
          </p:cNvSpPr>
          <p:nvPr/>
        </p:nvSpPr>
        <p:spPr>
          <a:xfrm>
            <a:off x="50800" y="6948418"/>
            <a:ext cx="12192000" cy="3552807"/>
          </a:xfrm>
          <a:prstGeom prst="rect">
            <a:avLst/>
          </a:prstGeom>
        </p:spPr>
        <p:style>
          <a:lnRef idx="2">
            <a:schemeClr val="accent1"/>
          </a:lnRef>
          <a:fillRef idx="1">
            <a:schemeClr val="lt1"/>
          </a:fillRef>
          <a:effectRef idx="0">
            <a:schemeClr val="accent1"/>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just"/>
            <a:r>
              <a:rPr lang="fr-FR" sz="2000" b="1" dirty="0"/>
              <a:t>Voix-off :</a:t>
            </a:r>
          </a:p>
        </p:txBody>
      </p:sp>
    </p:spTree>
    <p:extLst>
      <p:ext uri="{BB962C8B-B14F-4D97-AF65-F5344CB8AC3E}">
        <p14:creationId xmlns:p14="http://schemas.microsoft.com/office/powerpoint/2010/main" val="3113748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35"/>
                                        </p:tgtEl>
                                        <p:attrNameLst>
                                          <p:attrName>style.visibility</p:attrName>
                                        </p:attrNameLst>
                                      </p:cBhvr>
                                      <p:to>
                                        <p:strVal val="visible"/>
                                      </p:to>
                                    </p:set>
                                    <p:animEffect transition="in" filter="fade">
                                      <p:cBhvr>
                                        <p:cTn id="13" dur="1000"/>
                                        <p:tgtEl>
                                          <p:spTgt spid="135"/>
                                        </p:tgtEl>
                                      </p:cBhvr>
                                    </p:animEffect>
                                    <p:anim calcmode="lin" valueType="num">
                                      <p:cBhvr>
                                        <p:cTn id="14" dur="1000" fill="hold"/>
                                        <p:tgtEl>
                                          <p:spTgt spid="135"/>
                                        </p:tgtEl>
                                        <p:attrNameLst>
                                          <p:attrName>ppt_x</p:attrName>
                                        </p:attrNameLst>
                                      </p:cBhvr>
                                      <p:tavLst>
                                        <p:tav tm="0">
                                          <p:val>
                                            <p:strVal val="#ppt_x"/>
                                          </p:val>
                                        </p:tav>
                                        <p:tav tm="100000">
                                          <p:val>
                                            <p:strVal val="#ppt_x"/>
                                          </p:val>
                                        </p:tav>
                                      </p:tavLst>
                                    </p:anim>
                                    <p:anim calcmode="lin" valueType="num">
                                      <p:cBhvr>
                                        <p:cTn id="15" dur="1000" fill="hold"/>
                                        <p:tgtEl>
                                          <p:spTgt spid="1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3FA8FE04-66EE-4659-80CD-8C73C275E3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36870" y="1090244"/>
            <a:ext cx="9118260" cy="5313095"/>
          </a:xfrm>
          <a:prstGeom prst="rect">
            <a:avLst/>
          </a:prstGeom>
        </p:spPr>
      </p:pic>
      <p:sp>
        <p:nvSpPr>
          <p:cNvPr id="4" name="ZoneTexte 3">
            <a:extLst>
              <a:ext uri="{FF2B5EF4-FFF2-40B4-BE49-F238E27FC236}">
                <a16:creationId xmlns:a16="http://schemas.microsoft.com/office/drawing/2014/main" id="{D4D4B2CD-5413-491B-BD92-D33ED4248578}"/>
              </a:ext>
            </a:extLst>
          </p:cNvPr>
          <p:cNvSpPr txBox="1"/>
          <p:nvPr/>
        </p:nvSpPr>
        <p:spPr>
          <a:xfrm>
            <a:off x="615374" y="474027"/>
            <a:ext cx="7393049" cy="502702"/>
          </a:xfrm>
          <a:prstGeom prst="rect">
            <a:avLst/>
          </a:prstGeom>
          <a:noFill/>
        </p:spPr>
        <p:txBody>
          <a:bodyPr wrap="square" rtlCol="0">
            <a:spAutoFit/>
          </a:bodyPr>
          <a:lstStyle/>
          <a:p>
            <a:pPr>
              <a:lnSpc>
                <a:spcPts val="3200"/>
              </a:lnSpc>
            </a:pPr>
            <a:r>
              <a:rPr lang="fr-FR" sz="3000" dirty="0">
                <a:solidFill>
                  <a:srgbClr val="171C6A"/>
                </a:solidFill>
                <a:latin typeface="Work Sans SemiBold" panose="00000700000000000000" pitchFamily="2" charset="0"/>
              </a:rPr>
              <a:t>Conclusion</a:t>
            </a:r>
          </a:p>
        </p:txBody>
      </p:sp>
      <p:pic>
        <p:nvPicPr>
          <p:cNvPr id="5" name="Image 4">
            <a:extLst>
              <a:ext uri="{FF2B5EF4-FFF2-40B4-BE49-F238E27FC236}">
                <a16:creationId xmlns:a16="http://schemas.microsoft.com/office/drawing/2014/main" id="{C5A8047D-F8CC-4290-A0A9-3B7F74ABBA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56961" y="170181"/>
            <a:ext cx="823359" cy="342010"/>
          </a:xfrm>
          <a:prstGeom prst="rect">
            <a:avLst/>
          </a:prstGeom>
        </p:spPr>
      </p:pic>
      <p:pic>
        <p:nvPicPr>
          <p:cNvPr id="6" name="Image 5">
            <a:extLst>
              <a:ext uri="{FF2B5EF4-FFF2-40B4-BE49-F238E27FC236}">
                <a16:creationId xmlns:a16="http://schemas.microsoft.com/office/drawing/2014/main" id="{87ABA952-D343-40F9-9496-C119251799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35260" y="162561"/>
            <a:ext cx="59689" cy="366661"/>
          </a:xfrm>
          <a:prstGeom prst="rect">
            <a:avLst/>
          </a:prstGeom>
        </p:spPr>
      </p:pic>
      <p:pic>
        <p:nvPicPr>
          <p:cNvPr id="7" name="Image 6">
            <a:extLst>
              <a:ext uri="{FF2B5EF4-FFF2-40B4-BE49-F238E27FC236}">
                <a16:creationId xmlns:a16="http://schemas.microsoft.com/office/drawing/2014/main" id="{C7A9C9C4-6542-47F7-B97F-1BD7AF29FA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76559" y="170181"/>
            <a:ext cx="263526" cy="353510"/>
          </a:xfrm>
          <a:prstGeom prst="rect">
            <a:avLst/>
          </a:prstGeom>
        </p:spPr>
      </p:pic>
      <p:pic>
        <p:nvPicPr>
          <p:cNvPr id="8" name="Image 7">
            <a:extLst>
              <a:ext uri="{FF2B5EF4-FFF2-40B4-BE49-F238E27FC236}">
                <a16:creationId xmlns:a16="http://schemas.microsoft.com/office/drawing/2014/main" id="{B47A8E84-8015-4076-B93B-F0CEB477F41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036935" y="186690"/>
            <a:ext cx="325501" cy="325501"/>
          </a:xfrm>
          <a:prstGeom prst="rect">
            <a:avLst/>
          </a:prstGeom>
        </p:spPr>
      </p:pic>
      <p:pic>
        <p:nvPicPr>
          <p:cNvPr id="9" name="Image 8">
            <a:extLst>
              <a:ext uri="{FF2B5EF4-FFF2-40B4-BE49-F238E27FC236}">
                <a16:creationId xmlns:a16="http://schemas.microsoft.com/office/drawing/2014/main" id="{38F85232-4A3B-40B5-8EC4-4ADAAA07CC9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736705" y="222631"/>
            <a:ext cx="246444" cy="240283"/>
          </a:xfrm>
          <a:prstGeom prst="rect">
            <a:avLst/>
          </a:prstGeom>
        </p:spPr>
      </p:pic>
      <p:grpSp>
        <p:nvGrpSpPr>
          <p:cNvPr id="12" name="Groupe 11">
            <a:extLst>
              <a:ext uri="{FF2B5EF4-FFF2-40B4-BE49-F238E27FC236}">
                <a16:creationId xmlns:a16="http://schemas.microsoft.com/office/drawing/2014/main" id="{D48C8754-B47F-419D-AA9F-30AA76CE7894}"/>
              </a:ext>
            </a:extLst>
          </p:cNvPr>
          <p:cNvGrpSpPr/>
          <p:nvPr/>
        </p:nvGrpSpPr>
        <p:grpSpPr>
          <a:xfrm>
            <a:off x="1789689" y="1366378"/>
            <a:ext cx="8627252" cy="4794774"/>
            <a:chOff x="1463039" y="1300480"/>
            <a:chExt cx="9322263" cy="5283200"/>
          </a:xfrm>
        </p:grpSpPr>
        <p:sp>
          <p:nvSpPr>
            <p:cNvPr id="2" name="Rectangle 1">
              <a:extLst>
                <a:ext uri="{FF2B5EF4-FFF2-40B4-BE49-F238E27FC236}">
                  <a16:creationId xmlns:a16="http://schemas.microsoft.com/office/drawing/2014/main" id="{3D30DB6A-8192-4B83-B101-63DA91A473BF}"/>
                </a:ext>
              </a:extLst>
            </p:cNvPr>
            <p:cNvSpPr/>
            <p:nvPr/>
          </p:nvSpPr>
          <p:spPr>
            <a:xfrm>
              <a:off x="1463039" y="1300480"/>
              <a:ext cx="9322263" cy="5283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Image 9">
              <a:extLst>
                <a:ext uri="{FF2B5EF4-FFF2-40B4-BE49-F238E27FC236}">
                  <a16:creationId xmlns:a16="http://schemas.microsoft.com/office/drawing/2014/main" id="{7BC7DC6F-CD83-4DEF-872D-FDFB22B7BB8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325107" y="3172631"/>
              <a:ext cx="1594815" cy="1594815"/>
            </a:xfrm>
            <a:prstGeom prst="rect">
              <a:avLst/>
            </a:prstGeom>
          </p:spPr>
        </p:pic>
      </p:grpSp>
      <p:pic>
        <p:nvPicPr>
          <p:cNvPr id="27" name="Image 26">
            <a:extLst>
              <a:ext uri="{FF2B5EF4-FFF2-40B4-BE49-F238E27FC236}">
                <a16:creationId xmlns:a16="http://schemas.microsoft.com/office/drawing/2014/main" id="{C80CB053-3390-4549-9AC2-04B87294A74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39667" y="6281189"/>
            <a:ext cx="1456724" cy="419842"/>
          </a:xfrm>
          <a:prstGeom prst="rect">
            <a:avLst/>
          </a:prstGeom>
        </p:spPr>
      </p:pic>
      <p:sp>
        <p:nvSpPr>
          <p:cNvPr id="17" name="Rectangle : coins arrondis 16">
            <a:extLst>
              <a:ext uri="{FF2B5EF4-FFF2-40B4-BE49-F238E27FC236}">
                <a16:creationId xmlns:a16="http://schemas.microsoft.com/office/drawing/2014/main" id="{3940D515-3425-47B2-80F8-FB9516C4B4AB}"/>
              </a:ext>
            </a:extLst>
          </p:cNvPr>
          <p:cNvSpPr/>
          <p:nvPr/>
        </p:nvSpPr>
        <p:spPr>
          <a:xfrm rot="2086129">
            <a:off x="10901076" y="4603220"/>
            <a:ext cx="501076" cy="523098"/>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 coins arrondis 18">
            <a:extLst>
              <a:ext uri="{FF2B5EF4-FFF2-40B4-BE49-F238E27FC236}">
                <a16:creationId xmlns:a16="http://schemas.microsoft.com/office/drawing/2014/main" id="{AA294259-6155-41FE-9BF5-6AB9AA7440B4}"/>
              </a:ext>
            </a:extLst>
          </p:cNvPr>
          <p:cNvSpPr/>
          <p:nvPr/>
        </p:nvSpPr>
        <p:spPr>
          <a:xfrm rot="20324947">
            <a:off x="11660549" y="5500468"/>
            <a:ext cx="275987" cy="308978"/>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 coins arrondis 21">
            <a:extLst>
              <a:ext uri="{FF2B5EF4-FFF2-40B4-BE49-F238E27FC236}">
                <a16:creationId xmlns:a16="http://schemas.microsoft.com/office/drawing/2014/main" id="{F82BC96F-E57C-4467-A0EC-AE0CC1100FE7}"/>
              </a:ext>
            </a:extLst>
          </p:cNvPr>
          <p:cNvSpPr/>
          <p:nvPr/>
        </p:nvSpPr>
        <p:spPr>
          <a:xfrm rot="20324947">
            <a:off x="515670" y="1608459"/>
            <a:ext cx="275987" cy="308978"/>
          </a:xfrm>
          <a:prstGeom prst="roundRect">
            <a:avLst>
              <a:gd name="adj" fmla="val 22923"/>
            </a:avLst>
          </a:prstGeom>
          <a:solidFill>
            <a:srgbClr val="FFFF66"/>
          </a:solidFill>
          <a:ln>
            <a:noFill/>
          </a:ln>
          <a:effectLst>
            <a:outerShdw blurRad="177800" dist="50800" dir="2280000" sx="90000" sy="90000" algn="ctr"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Espace réservé du texte 13">
            <a:extLst>
              <a:ext uri="{FF2B5EF4-FFF2-40B4-BE49-F238E27FC236}">
                <a16:creationId xmlns:a16="http://schemas.microsoft.com/office/drawing/2014/main" id="{A45F4179-AA81-4535-94BA-93AFC80B4675}"/>
              </a:ext>
            </a:extLst>
          </p:cNvPr>
          <p:cNvSpPr txBox="1">
            <a:spLocks/>
          </p:cNvSpPr>
          <p:nvPr/>
        </p:nvSpPr>
        <p:spPr>
          <a:xfrm>
            <a:off x="-5410868" y="-668"/>
            <a:ext cx="5334672" cy="717110"/>
          </a:xfrm>
          <a:prstGeom prst="rect">
            <a:avLst/>
          </a:prstGeom>
        </p:spPr>
        <p:style>
          <a:lnRef idx="2">
            <a:schemeClr val="accent1"/>
          </a:lnRef>
          <a:fillRef idx="1">
            <a:schemeClr val="lt1"/>
          </a:fillRef>
          <a:effectRef idx="0">
            <a:schemeClr val="accent1"/>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marL="0" indent="0">
              <a:buNone/>
            </a:pPr>
            <a:r>
              <a:rPr lang="fr-FR" sz="2000" dirty="0"/>
              <a:t>Scène 25</a:t>
            </a:r>
          </a:p>
          <a:p>
            <a:pPr marL="0" indent="0">
              <a:buNone/>
            </a:pPr>
            <a:endParaRPr lang="fr-FR" sz="2000" dirty="0"/>
          </a:p>
        </p:txBody>
      </p:sp>
      <p:sp>
        <p:nvSpPr>
          <p:cNvPr id="21" name="Espace réservé du texte 13">
            <a:extLst>
              <a:ext uri="{FF2B5EF4-FFF2-40B4-BE49-F238E27FC236}">
                <a16:creationId xmlns:a16="http://schemas.microsoft.com/office/drawing/2014/main" id="{03C209BB-96B4-4B6D-8D40-52CF3002D83F}"/>
              </a:ext>
            </a:extLst>
          </p:cNvPr>
          <p:cNvSpPr txBox="1">
            <a:spLocks/>
          </p:cNvSpPr>
          <p:nvPr/>
        </p:nvSpPr>
        <p:spPr>
          <a:xfrm>
            <a:off x="12384951" y="24731"/>
            <a:ext cx="5168824" cy="4407569"/>
          </a:xfrm>
          <a:prstGeom prst="rect">
            <a:avLst/>
          </a:prstGeom>
        </p:spPr>
        <p:style>
          <a:lnRef idx="2">
            <a:schemeClr val="accent2"/>
          </a:lnRef>
          <a:fillRef idx="1">
            <a:schemeClr val="lt1"/>
          </a:fillRef>
          <a:effectRef idx="0">
            <a:schemeClr val="accent2"/>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2000" dirty="0">
                <a:solidFill>
                  <a:schemeClr val="tx2"/>
                </a:solidFill>
                <a:latin typeface="Century Gothic" panose="020B0502020202020204" pitchFamily="34" charset="0"/>
              </a:rPr>
              <a:t>Commentaires Léa / Inès</a:t>
            </a:r>
          </a:p>
          <a:p>
            <a:pPr algn="just"/>
            <a:endParaRPr lang="fr-FR" sz="2000" dirty="0">
              <a:solidFill>
                <a:schemeClr val="tx2"/>
              </a:solidFill>
              <a:latin typeface="Calibri" panose="020F0502020204030204" pitchFamily="34" charset="0"/>
              <a:cs typeface="Calibri" panose="020F0502020204030204" pitchFamily="34" charset="0"/>
            </a:endParaRPr>
          </a:p>
          <a:p>
            <a:pPr algn="just"/>
            <a:r>
              <a:rPr lang="fr-FR" sz="2000" dirty="0">
                <a:solidFill>
                  <a:schemeClr val="tx2"/>
                </a:solidFill>
                <a:latin typeface="Calibri" panose="020F0502020204030204" pitchFamily="34" charset="0"/>
                <a:cs typeface="Calibri" panose="020F0502020204030204" pitchFamily="34" charset="0"/>
              </a:rPr>
              <a:t>Script non défini, en attente des visuels pour retrouver les doc à télécharger et le questionnaire de satisfaction</a:t>
            </a:r>
          </a:p>
        </p:txBody>
      </p:sp>
      <p:sp>
        <p:nvSpPr>
          <p:cNvPr id="23" name="Espace réservé du texte 13">
            <a:extLst>
              <a:ext uri="{FF2B5EF4-FFF2-40B4-BE49-F238E27FC236}">
                <a16:creationId xmlns:a16="http://schemas.microsoft.com/office/drawing/2014/main" id="{93604E32-AE6E-4097-90A4-49C03E923E9A}"/>
              </a:ext>
            </a:extLst>
          </p:cNvPr>
          <p:cNvSpPr txBox="1">
            <a:spLocks/>
          </p:cNvSpPr>
          <p:nvPr/>
        </p:nvSpPr>
        <p:spPr>
          <a:xfrm>
            <a:off x="12384951" y="5052085"/>
            <a:ext cx="5067224" cy="4131469"/>
          </a:xfrm>
          <a:prstGeom prst="rect">
            <a:avLst/>
          </a:prstGeom>
        </p:spPr>
        <p:style>
          <a:lnRef idx="2">
            <a:schemeClr val="accent2"/>
          </a:lnRef>
          <a:fillRef idx="1">
            <a:schemeClr val="lt1"/>
          </a:fillRef>
          <a:effectRef idx="0">
            <a:schemeClr val="accent2"/>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2000" dirty="0">
                <a:solidFill>
                  <a:schemeClr val="tx2"/>
                </a:solidFill>
                <a:latin typeface="Century Gothic" panose="020B0502020202020204" pitchFamily="34" charset="0"/>
              </a:rPr>
              <a:t>Commentaires Client</a:t>
            </a:r>
          </a:p>
          <a:p>
            <a:pPr algn="ctr"/>
            <a:endParaRPr lang="fr-FR" sz="2000" dirty="0">
              <a:solidFill>
                <a:schemeClr val="tx2"/>
              </a:solidFill>
              <a:latin typeface="Century Gothic" panose="020B0502020202020204" pitchFamily="34" charset="0"/>
            </a:endParaRPr>
          </a:p>
          <a:p>
            <a:endParaRPr lang="fr-FR" sz="1600" dirty="0">
              <a:solidFill>
                <a:schemeClr val="tx2"/>
              </a:solidFill>
            </a:endParaRPr>
          </a:p>
          <a:p>
            <a:endParaRPr lang="fr-FR" sz="1600" dirty="0">
              <a:solidFill>
                <a:schemeClr val="tx2"/>
              </a:solidFill>
              <a:latin typeface="Century Gothic" panose="020B0502020202020204" pitchFamily="34" charset="0"/>
            </a:endParaRPr>
          </a:p>
        </p:txBody>
      </p:sp>
      <p:sp>
        <p:nvSpPr>
          <p:cNvPr id="24" name="Espace réservé du texte 13">
            <a:extLst>
              <a:ext uri="{FF2B5EF4-FFF2-40B4-BE49-F238E27FC236}">
                <a16:creationId xmlns:a16="http://schemas.microsoft.com/office/drawing/2014/main" id="{0784F0FB-A125-40E1-93FA-DC72CF562B88}"/>
              </a:ext>
            </a:extLst>
          </p:cNvPr>
          <p:cNvSpPr txBox="1">
            <a:spLocks/>
          </p:cNvSpPr>
          <p:nvPr/>
        </p:nvSpPr>
        <p:spPr>
          <a:xfrm>
            <a:off x="50800" y="6948418"/>
            <a:ext cx="12192000" cy="3552807"/>
          </a:xfrm>
          <a:prstGeom prst="rect">
            <a:avLst/>
          </a:prstGeom>
        </p:spPr>
        <p:style>
          <a:lnRef idx="2">
            <a:schemeClr val="accent1"/>
          </a:lnRef>
          <a:fillRef idx="1">
            <a:schemeClr val="lt1"/>
          </a:fillRef>
          <a:effectRef idx="0">
            <a:schemeClr val="accent1"/>
          </a:effectRef>
          <a:fontRef idx="minor">
            <a:schemeClr val="dk1"/>
          </a:fontRef>
        </p:style>
        <p:txBody>
          <a:bodyPr/>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just"/>
            <a:r>
              <a:rPr lang="fr-FR" sz="2000" b="1" dirty="0"/>
              <a:t>Voix-off :</a:t>
            </a:r>
          </a:p>
        </p:txBody>
      </p:sp>
      <p:sp>
        <p:nvSpPr>
          <p:cNvPr id="25" name="Espace réservé du texte 12">
            <a:extLst>
              <a:ext uri="{FF2B5EF4-FFF2-40B4-BE49-F238E27FC236}">
                <a16:creationId xmlns:a16="http://schemas.microsoft.com/office/drawing/2014/main" id="{01B5DC04-BB04-456C-961F-FF4C38721358}"/>
              </a:ext>
            </a:extLst>
          </p:cNvPr>
          <p:cNvSpPr txBox="1">
            <a:spLocks/>
          </p:cNvSpPr>
          <p:nvPr/>
        </p:nvSpPr>
        <p:spPr>
          <a:xfrm>
            <a:off x="-5473700" y="838199"/>
            <a:ext cx="5309272" cy="8362829"/>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t"/>
          <a:lstStyle>
            <a:defPPr>
              <a:defRPr lang="fr-FR"/>
            </a:defPPr>
            <a:lvl1pPr marL="0" algn="l" defTabSz="1090331" rtl="0" eaLnBrk="1" latinLnBrk="0" hangingPunct="1">
              <a:defRPr sz="2100" kern="1200">
                <a:solidFill>
                  <a:schemeClr val="dk1"/>
                </a:solidFill>
                <a:latin typeface="+mn-lt"/>
                <a:ea typeface="+mn-ea"/>
                <a:cs typeface="+mn-cs"/>
              </a:defRPr>
            </a:lvl1pPr>
            <a:lvl2pPr marL="545165" algn="l" defTabSz="1090331" rtl="0" eaLnBrk="1" latinLnBrk="0" hangingPunct="1">
              <a:defRPr sz="2100" kern="1200">
                <a:solidFill>
                  <a:schemeClr val="dk1"/>
                </a:solidFill>
                <a:latin typeface="+mn-lt"/>
                <a:ea typeface="+mn-ea"/>
                <a:cs typeface="+mn-cs"/>
              </a:defRPr>
            </a:lvl2pPr>
            <a:lvl3pPr marL="1090331" algn="l" defTabSz="1090331" rtl="0" eaLnBrk="1" latinLnBrk="0" hangingPunct="1">
              <a:defRPr sz="2100" kern="1200">
                <a:solidFill>
                  <a:schemeClr val="dk1"/>
                </a:solidFill>
                <a:latin typeface="+mn-lt"/>
                <a:ea typeface="+mn-ea"/>
                <a:cs typeface="+mn-cs"/>
              </a:defRPr>
            </a:lvl3pPr>
            <a:lvl4pPr marL="1635496" algn="l" defTabSz="1090331" rtl="0" eaLnBrk="1" latinLnBrk="0" hangingPunct="1">
              <a:defRPr sz="2100" kern="1200">
                <a:solidFill>
                  <a:schemeClr val="dk1"/>
                </a:solidFill>
                <a:latin typeface="+mn-lt"/>
                <a:ea typeface="+mn-ea"/>
                <a:cs typeface="+mn-cs"/>
              </a:defRPr>
            </a:lvl4pPr>
            <a:lvl5pPr marL="2180661" algn="l" defTabSz="1090331" rtl="0" eaLnBrk="1" latinLnBrk="0" hangingPunct="1">
              <a:defRPr sz="2100" kern="1200">
                <a:solidFill>
                  <a:schemeClr val="dk1"/>
                </a:solidFill>
                <a:latin typeface="+mn-lt"/>
                <a:ea typeface="+mn-ea"/>
                <a:cs typeface="+mn-cs"/>
              </a:defRPr>
            </a:lvl5pPr>
            <a:lvl6pPr marL="2725826" algn="l" defTabSz="1090331" rtl="0" eaLnBrk="1" latinLnBrk="0" hangingPunct="1">
              <a:defRPr sz="2100" kern="1200">
                <a:solidFill>
                  <a:schemeClr val="dk1"/>
                </a:solidFill>
                <a:latin typeface="+mn-lt"/>
                <a:ea typeface="+mn-ea"/>
                <a:cs typeface="+mn-cs"/>
              </a:defRPr>
            </a:lvl6pPr>
            <a:lvl7pPr marL="3270992" algn="l" defTabSz="1090331" rtl="0" eaLnBrk="1" latinLnBrk="0" hangingPunct="1">
              <a:defRPr sz="2100" kern="1200">
                <a:solidFill>
                  <a:schemeClr val="dk1"/>
                </a:solidFill>
                <a:latin typeface="+mn-lt"/>
                <a:ea typeface="+mn-ea"/>
                <a:cs typeface="+mn-cs"/>
              </a:defRPr>
            </a:lvl7pPr>
            <a:lvl8pPr marL="3816157" algn="l" defTabSz="1090331" rtl="0" eaLnBrk="1" latinLnBrk="0" hangingPunct="1">
              <a:defRPr sz="2100" kern="1200">
                <a:solidFill>
                  <a:schemeClr val="dk1"/>
                </a:solidFill>
                <a:latin typeface="+mn-lt"/>
                <a:ea typeface="+mn-ea"/>
                <a:cs typeface="+mn-cs"/>
              </a:defRPr>
            </a:lvl8pPr>
            <a:lvl9pPr marL="4361322" algn="l" defTabSz="1090331" rtl="0" eaLnBrk="1" latinLnBrk="0" hangingPunct="1">
              <a:defRPr sz="2100" kern="1200">
                <a:solidFill>
                  <a:schemeClr val="dk1"/>
                </a:solidFill>
                <a:latin typeface="+mn-lt"/>
                <a:ea typeface="+mn-ea"/>
                <a:cs typeface="+mn-cs"/>
              </a:defRPr>
            </a:lvl9pPr>
          </a:lstStyle>
          <a:p>
            <a:pPr algn="ctr"/>
            <a:r>
              <a:rPr lang="fr-FR" sz="1800" dirty="0">
                <a:solidFill>
                  <a:schemeClr val="tx2"/>
                </a:solidFill>
                <a:latin typeface="Century Gothic" panose="020B0502020202020204" pitchFamily="34" charset="0"/>
              </a:rPr>
              <a:t>Spécification de la vue</a:t>
            </a:r>
          </a:p>
          <a:p>
            <a:pPr marL="171450" indent="-171450" algn="l">
              <a:buFont typeface="Wingdings" panose="05000000000000000000" pitchFamily="2" charset="2"/>
              <a:buChar char="Ø"/>
            </a:pPr>
            <a:endParaRPr lang="fr-FR" sz="2400" dirty="0">
              <a:solidFill>
                <a:schemeClr val="tx2"/>
              </a:solidFill>
            </a:endParaRPr>
          </a:p>
          <a:p>
            <a:pPr marL="171450" indent="-171450" algn="l">
              <a:buFont typeface="Wingdings" panose="05000000000000000000" pitchFamily="2" charset="2"/>
              <a:buChar char="Ø"/>
            </a:pPr>
            <a:r>
              <a:rPr lang="fr-FR" sz="1800" dirty="0">
                <a:solidFill>
                  <a:schemeClr val="tx1"/>
                </a:solidFill>
                <a:latin typeface="Alstom" panose="02000503020000020004" pitchFamily="2" charset="0"/>
              </a:rPr>
              <a:t>  </a:t>
            </a:r>
            <a:r>
              <a:rPr lang="fr-FR" sz="2000" dirty="0">
                <a:solidFill>
                  <a:schemeClr val="tx1"/>
                </a:solidFill>
                <a:latin typeface="Calibri" panose="020F0502020204030204" pitchFamily="34" charset="0"/>
                <a:cs typeface="Calibri" panose="020F0502020204030204" pitchFamily="34" charset="0"/>
              </a:rPr>
              <a:t>Nom de la vue « type » :</a:t>
            </a:r>
          </a:p>
          <a:p>
            <a:pPr algn="l"/>
            <a:r>
              <a:rPr lang="fr-FR" sz="2000" dirty="0">
                <a:solidFill>
                  <a:schemeClr val="tx1"/>
                </a:solidFill>
                <a:latin typeface="Calibri" panose="020F0502020204030204" pitchFamily="34" charset="0"/>
                <a:cs typeface="Calibri" panose="020F0502020204030204" pitchFamily="34" charset="0"/>
              </a:rPr>
              <a:t>Conclusion</a:t>
            </a:r>
          </a:p>
          <a:p>
            <a:pPr algn="l"/>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Objectif / message principal de cette vue :</a:t>
            </a:r>
          </a:p>
          <a:p>
            <a:r>
              <a:rPr lang="fr-FR" sz="2000" dirty="0">
                <a:solidFill>
                  <a:srgbClr val="171C6A"/>
                </a:solidFill>
                <a:latin typeface="Work Sans"/>
                <a:cs typeface="Calibri" panose="020F0502020204030204" pitchFamily="34" charset="0"/>
              </a:rPr>
              <a:t>Conclusion</a:t>
            </a:r>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Document / média de référence :</a:t>
            </a:r>
          </a:p>
          <a:p>
            <a:r>
              <a:rPr lang="fr-FR" sz="1800" dirty="0">
                <a:solidFill>
                  <a:schemeClr val="tx1"/>
                </a:solidFill>
                <a:latin typeface="Calibri" panose="020F0502020204030204" pitchFamily="34" charset="0"/>
                <a:cs typeface="Calibri" panose="020F0502020204030204" pitchFamily="34" charset="0"/>
              </a:rPr>
              <a:t>Charte graphique</a:t>
            </a:r>
          </a:p>
          <a:p>
            <a:endParaRPr lang="fr-FR" sz="2000" dirty="0">
              <a:solidFill>
                <a:schemeClr val="tx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Ø"/>
            </a:pPr>
            <a:r>
              <a:rPr lang="fr-FR" sz="2000" b="1" dirty="0">
                <a:solidFill>
                  <a:schemeClr val="tx1"/>
                </a:solidFill>
                <a:latin typeface="Calibri" panose="020F0502020204030204" pitchFamily="34" charset="0"/>
                <a:cs typeface="Calibri" panose="020F0502020204030204" pitchFamily="34" charset="0"/>
              </a:rPr>
              <a:t>Description de l'animation :</a:t>
            </a:r>
            <a:endParaRPr lang="en-US" sz="2000" b="1" dirty="0">
              <a:solidFill>
                <a:schemeClr val="tx1"/>
              </a:solidFill>
            </a:endParaRPr>
          </a:p>
          <a:p>
            <a:pPr algn="l"/>
            <a:r>
              <a:rPr lang="fr-FR" sz="1800" dirty="0">
                <a:solidFill>
                  <a:schemeClr val="tx1"/>
                </a:solidFill>
                <a:latin typeface="Calibri" panose="020F0502020204030204" pitchFamily="34" charset="0"/>
                <a:cs typeface="Calibri" panose="020F0502020204030204" pitchFamily="34" charset="0"/>
              </a:rPr>
              <a:t>Affichage synchronisée avec la voix-off.</a:t>
            </a:r>
          </a:p>
          <a:p>
            <a:pPr algn="l"/>
            <a:r>
              <a:rPr lang="fr-FR" sz="1800" dirty="0">
                <a:solidFill>
                  <a:schemeClr val="tx1"/>
                </a:solidFill>
                <a:latin typeface="Calibri" panose="020F0502020204030204" pitchFamily="34" charset="0"/>
                <a:cs typeface="Calibri" panose="020F0502020204030204" pitchFamily="34" charset="0"/>
              </a:rPr>
              <a:t>1 : Entrée du titre de la gauche vers la droite.</a:t>
            </a:r>
          </a:p>
          <a:p>
            <a:pPr algn="l"/>
            <a:r>
              <a:rPr lang="fr-FR" sz="1800" dirty="0">
                <a:solidFill>
                  <a:schemeClr val="tx1"/>
                </a:solidFill>
                <a:latin typeface="Calibri" panose="020F0502020204030204" pitchFamily="34" charset="0"/>
                <a:cs typeface="Calibri" panose="020F0502020204030204" pitchFamily="34" charset="0"/>
              </a:rPr>
              <a:t>2 : Entrée de la vidéo</a:t>
            </a:r>
          </a:p>
          <a:p>
            <a:pPr algn="l"/>
            <a:endParaRPr lang="fr-FR" sz="2000" dirty="0">
              <a:solidFill>
                <a:schemeClr val="tx1"/>
              </a:solidFill>
              <a:latin typeface="Calibri" panose="020F0502020204030204" pitchFamily="34" charset="0"/>
              <a:cs typeface="Calibri" panose="020F0502020204030204" pitchFamily="34" charset="0"/>
            </a:endParaRPr>
          </a:p>
          <a:p>
            <a:r>
              <a:rPr lang="fr-FR" sz="1800" dirty="0">
                <a:solidFill>
                  <a:srgbClr val="0070C0"/>
                </a:solidFill>
                <a:latin typeface="Calibri" panose="020F0502020204030204" pitchFamily="34" charset="0"/>
                <a:cs typeface="Calibri" panose="020F0502020204030204" pitchFamily="34" charset="0"/>
              </a:rPr>
              <a:t>Pour tout le module : Le patient peut revoir la slide, mettre en pause et afficher ou non les sous-titres.</a:t>
            </a:r>
          </a:p>
          <a:p>
            <a:pPr algn="l"/>
            <a:endParaRPr lang="fr-FR" sz="1800" dirty="0"/>
          </a:p>
          <a:p>
            <a:pPr algn="l"/>
            <a:endParaRPr lang="fr-FR" sz="1100" dirty="0"/>
          </a:p>
        </p:txBody>
      </p:sp>
      <p:grpSp>
        <p:nvGrpSpPr>
          <p:cNvPr id="26" name="Groupe 25">
            <a:extLst>
              <a:ext uri="{FF2B5EF4-FFF2-40B4-BE49-F238E27FC236}">
                <a16:creationId xmlns:a16="http://schemas.microsoft.com/office/drawing/2014/main" id="{C00E336A-10A7-4E43-8639-794B5514DA5F}"/>
              </a:ext>
            </a:extLst>
          </p:cNvPr>
          <p:cNvGrpSpPr/>
          <p:nvPr/>
        </p:nvGrpSpPr>
        <p:grpSpPr>
          <a:xfrm>
            <a:off x="10380410" y="6144369"/>
            <a:ext cx="1829816" cy="721577"/>
            <a:chOff x="5015728" y="5350472"/>
            <a:chExt cx="2160543" cy="786384"/>
          </a:xfrm>
        </p:grpSpPr>
        <p:pic>
          <p:nvPicPr>
            <p:cNvPr id="29" name="Image 28">
              <a:extLst>
                <a:ext uri="{FF2B5EF4-FFF2-40B4-BE49-F238E27FC236}">
                  <a16:creationId xmlns:a16="http://schemas.microsoft.com/office/drawing/2014/main" id="{3CF71BDB-0439-4A36-8B4E-1FF89084E17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015728" y="5350472"/>
              <a:ext cx="2160543" cy="786384"/>
            </a:xfrm>
            <a:prstGeom prst="rect">
              <a:avLst/>
            </a:prstGeom>
          </p:spPr>
        </p:pic>
        <p:sp>
          <p:nvSpPr>
            <p:cNvPr id="30" name="ZoneTexte 29">
              <a:extLst>
                <a:ext uri="{FF2B5EF4-FFF2-40B4-BE49-F238E27FC236}">
                  <a16:creationId xmlns:a16="http://schemas.microsoft.com/office/drawing/2014/main" id="{89767BE4-A051-44EE-AEB5-BDBDF08CB32D}"/>
                </a:ext>
              </a:extLst>
            </p:cNvPr>
            <p:cNvSpPr txBox="1"/>
            <p:nvPr/>
          </p:nvSpPr>
          <p:spPr>
            <a:xfrm>
              <a:off x="5369246" y="5478249"/>
              <a:ext cx="1371601" cy="461665"/>
            </a:xfrm>
            <a:prstGeom prst="rect">
              <a:avLst/>
            </a:prstGeom>
            <a:noFill/>
          </p:spPr>
          <p:txBody>
            <a:bodyPr wrap="square" rtlCol="0">
              <a:spAutoFit/>
            </a:bodyPr>
            <a:lstStyle/>
            <a:p>
              <a:pPr algn="ctr"/>
              <a:r>
                <a:rPr lang="fr-FR" sz="2400" b="1" dirty="0">
                  <a:solidFill>
                    <a:schemeClr val="bg1"/>
                  </a:solidFill>
                  <a:latin typeface="Work Sans Medium" panose="00000600000000000000" pitchFamily="2" charset="0"/>
                </a:rPr>
                <a:t>Quitter</a:t>
              </a:r>
            </a:p>
          </p:txBody>
        </p:sp>
      </p:grpSp>
    </p:spTree>
    <p:extLst>
      <p:ext uri="{BB962C8B-B14F-4D97-AF65-F5344CB8AC3E}">
        <p14:creationId xmlns:p14="http://schemas.microsoft.com/office/powerpoint/2010/main" val="1176598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par>
                          <p:cTn id="16" fill="hold">
                            <p:stCondLst>
                              <p:cond delay="1500"/>
                            </p:stCondLst>
                            <p:childTnLst>
                              <p:par>
                                <p:cTn id="17" presetID="31" presetClass="entr" presetSubtype="0"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1000" fill="hold"/>
                                        <p:tgtEl>
                                          <p:spTgt spid="17"/>
                                        </p:tgtEl>
                                        <p:attrNameLst>
                                          <p:attrName>ppt_w</p:attrName>
                                        </p:attrNameLst>
                                      </p:cBhvr>
                                      <p:tavLst>
                                        <p:tav tm="0">
                                          <p:val>
                                            <p:fltVal val="0"/>
                                          </p:val>
                                        </p:tav>
                                        <p:tav tm="100000">
                                          <p:val>
                                            <p:strVal val="#ppt_w"/>
                                          </p:val>
                                        </p:tav>
                                      </p:tavLst>
                                    </p:anim>
                                    <p:anim calcmode="lin" valueType="num">
                                      <p:cBhvr>
                                        <p:cTn id="20" dur="1000" fill="hold"/>
                                        <p:tgtEl>
                                          <p:spTgt spid="17"/>
                                        </p:tgtEl>
                                        <p:attrNameLst>
                                          <p:attrName>ppt_h</p:attrName>
                                        </p:attrNameLst>
                                      </p:cBhvr>
                                      <p:tavLst>
                                        <p:tav tm="0">
                                          <p:val>
                                            <p:fltVal val="0"/>
                                          </p:val>
                                        </p:tav>
                                        <p:tav tm="100000">
                                          <p:val>
                                            <p:strVal val="#ppt_h"/>
                                          </p:val>
                                        </p:tav>
                                      </p:tavLst>
                                    </p:anim>
                                    <p:anim calcmode="lin" valueType="num">
                                      <p:cBhvr>
                                        <p:cTn id="21" dur="1000" fill="hold"/>
                                        <p:tgtEl>
                                          <p:spTgt spid="17"/>
                                        </p:tgtEl>
                                        <p:attrNameLst>
                                          <p:attrName>style.rotation</p:attrName>
                                        </p:attrNameLst>
                                      </p:cBhvr>
                                      <p:tavLst>
                                        <p:tav tm="0">
                                          <p:val>
                                            <p:fltVal val="90"/>
                                          </p:val>
                                        </p:tav>
                                        <p:tav tm="100000">
                                          <p:val>
                                            <p:fltVal val="0"/>
                                          </p:val>
                                        </p:tav>
                                      </p:tavLst>
                                    </p:anim>
                                    <p:animEffect transition="in" filter="fade">
                                      <p:cBhvr>
                                        <p:cTn id="22" dur="1000"/>
                                        <p:tgtEl>
                                          <p:spTgt spid="17"/>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p:cTn id="25" dur="1000" fill="hold"/>
                                        <p:tgtEl>
                                          <p:spTgt spid="19"/>
                                        </p:tgtEl>
                                        <p:attrNameLst>
                                          <p:attrName>ppt_w</p:attrName>
                                        </p:attrNameLst>
                                      </p:cBhvr>
                                      <p:tavLst>
                                        <p:tav tm="0">
                                          <p:val>
                                            <p:fltVal val="0"/>
                                          </p:val>
                                        </p:tav>
                                        <p:tav tm="100000">
                                          <p:val>
                                            <p:strVal val="#ppt_w"/>
                                          </p:val>
                                        </p:tav>
                                      </p:tavLst>
                                    </p:anim>
                                    <p:anim calcmode="lin" valueType="num">
                                      <p:cBhvr>
                                        <p:cTn id="26" dur="1000" fill="hold"/>
                                        <p:tgtEl>
                                          <p:spTgt spid="19"/>
                                        </p:tgtEl>
                                        <p:attrNameLst>
                                          <p:attrName>ppt_h</p:attrName>
                                        </p:attrNameLst>
                                      </p:cBhvr>
                                      <p:tavLst>
                                        <p:tav tm="0">
                                          <p:val>
                                            <p:fltVal val="0"/>
                                          </p:val>
                                        </p:tav>
                                        <p:tav tm="100000">
                                          <p:val>
                                            <p:strVal val="#ppt_h"/>
                                          </p:val>
                                        </p:tav>
                                      </p:tavLst>
                                    </p:anim>
                                    <p:anim calcmode="lin" valueType="num">
                                      <p:cBhvr>
                                        <p:cTn id="27" dur="1000" fill="hold"/>
                                        <p:tgtEl>
                                          <p:spTgt spid="19"/>
                                        </p:tgtEl>
                                        <p:attrNameLst>
                                          <p:attrName>style.rotation</p:attrName>
                                        </p:attrNameLst>
                                      </p:cBhvr>
                                      <p:tavLst>
                                        <p:tav tm="0">
                                          <p:val>
                                            <p:fltVal val="90"/>
                                          </p:val>
                                        </p:tav>
                                        <p:tav tm="100000">
                                          <p:val>
                                            <p:fltVal val="0"/>
                                          </p:val>
                                        </p:tav>
                                      </p:tavLst>
                                    </p:anim>
                                    <p:animEffect transition="in" filter="fade">
                                      <p:cBhvr>
                                        <p:cTn id="28" dur="1000"/>
                                        <p:tgtEl>
                                          <p:spTgt spid="19"/>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p:cTn id="31" dur="1000" fill="hold"/>
                                        <p:tgtEl>
                                          <p:spTgt spid="22"/>
                                        </p:tgtEl>
                                        <p:attrNameLst>
                                          <p:attrName>ppt_w</p:attrName>
                                        </p:attrNameLst>
                                      </p:cBhvr>
                                      <p:tavLst>
                                        <p:tav tm="0">
                                          <p:val>
                                            <p:fltVal val="0"/>
                                          </p:val>
                                        </p:tav>
                                        <p:tav tm="100000">
                                          <p:val>
                                            <p:strVal val="#ppt_w"/>
                                          </p:val>
                                        </p:tav>
                                      </p:tavLst>
                                    </p:anim>
                                    <p:anim calcmode="lin" valueType="num">
                                      <p:cBhvr>
                                        <p:cTn id="32" dur="1000" fill="hold"/>
                                        <p:tgtEl>
                                          <p:spTgt spid="22"/>
                                        </p:tgtEl>
                                        <p:attrNameLst>
                                          <p:attrName>ppt_h</p:attrName>
                                        </p:attrNameLst>
                                      </p:cBhvr>
                                      <p:tavLst>
                                        <p:tav tm="0">
                                          <p:val>
                                            <p:fltVal val="0"/>
                                          </p:val>
                                        </p:tav>
                                        <p:tav tm="100000">
                                          <p:val>
                                            <p:strVal val="#ppt_h"/>
                                          </p:val>
                                        </p:tav>
                                      </p:tavLst>
                                    </p:anim>
                                    <p:anim calcmode="lin" valueType="num">
                                      <p:cBhvr>
                                        <p:cTn id="33" dur="1000" fill="hold"/>
                                        <p:tgtEl>
                                          <p:spTgt spid="22"/>
                                        </p:tgtEl>
                                        <p:attrNameLst>
                                          <p:attrName>style.rotation</p:attrName>
                                        </p:attrNameLst>
                                      </p:cBhvr>
                                      <p:tavLst>
                                        <p:tav tm="0">
                                          <p:val>
                                            <p:fltVal val="90"/>
                                          </p:val>
                                        </p:tav>
                                        <p:tav tm="100000">
                                          <p:val>
                                            <p:fltVal val="0"/>
                                          </p:val>
                                        </p:tav>
                                      </p:tavLst>
                                    </p:anim>
                                    <p:animEffect transition="in" filter="fade">
                                      <p:cBhvr>
                                        <p:cTn id="34" dur="1000"/>
                                        <p:tgtEl>
                                          <p:spTgt spid="22"/>
                                        </p:tgtEl>
                                      </p:cBhvr>
                                    </p:animEffect>
                                  </p:childTnLst>
                                </p:cTn>
                              </p:par>
                            </p:childTnLst>
                          </p:cTn>
                        </p:par>
                        <p:par>
                          <p:cTn id="35" fill="hold">
                            <p:stCondLst>
                              <p:cond delay="2500"/>
                            </p:stCondLst>
                            <p:childTnLst>
                              <p:par>
                                <p:cTn id="36" presetID="10" presetClass="entr" presetSubtype="0" fill="hold" nodeType="after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fade">
                                      <p:cBhvr>
                                        <p:cTn id="3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7" grpId="0" animBg="1"/>
      <p:bldP spid="19" grpId="0" animBg="1"/>
      <p:bldP spid="22" grpId="0" animBg="1"/>
    </p:bldLst>
  </p:timing>
</p:sld>
</file>

<file path=ppt/theme/theme1.xml><?xml version="1.0" encoding="utf-8"?>
<a:theme xmlns:a="http://schemas.openxmlformats.org/drawingml/2006/main" name="Thème DIESE">
  <a:themeElements>
    <a:clrScheme name="DIESE">
      <a:dk1>
        <a:srgbClr val="171C6A"/>
      </a:dk1>
      <a:lt1>
        <a:srgbClr val="FFFFFF"/>
      </a:lt1>
      <a:dk2>
        <a:srgbClr val="171C6A"/>
      </a:dk2>
      <a:lt2>
        <a:srgbClr val="E6EFFF"/>
      </a:lt2>
      <a:accent1>
        <a:srgbClr val="60EBC8"/>
      </a:accent1>
      <a:accent2>
        <a:srgbClr val="5695FF"/>
      </a:accent2>
      <a:accent3>
        <a:srgbClr val="171C6A"/>
      </a:accent3>
      <a:accent4>
        <a:srgbClr val="7100E3"/>
      </a:accent4>
      <a:accent5>
        <a:srgbClr val="0075FF"/>
      </a:accent5>
      <a:accent6>
        <a:srgbClr val="FF4400"/>
      </a:accent6>
      <a:hlink>
        <a:srgbClr val="5695FF"/>
      </a:hlink>
      <a:folHlink>
        <a:srgbClr val="0075FF"/>
      </a:folHlink>
    </a:clrScheme>
    <a:fontScheme name="DIESE">
      <a:majorFont>
        <a:latin typeface="Work Sans SemiBold"/>
        <a:ea typeface=""/>
        <a:cs typeface=""/>
      </a:majorFont>
      <a:minorFont>
        <a:latin typeface="Work Sans Mediu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5768</TotalTime>
  <Words>6850</Words>
  <Application>Microsoft Office PowerPoint</Application>
  <PresentationFormat>Grand écran</PresentationFormat>
  <Paragraphs>1071</Paragraphs>
  <Slides>32</Slides>
  <Notes>0</Notes>
  <HiddenSlides>1</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32</vt:i4>
      </vt:variant>
    </vt:vector>
  </HeadingPairs>
  <TitlesOfParts>
    <vt:vector size="42" baseType="lpstr">
      <vt:lpstr>Alstom</vt:lpstr>
      <vt:lpstr>Arial</vt:lpstr>
      <vt:lpstr>Calibri</vt:lpstr>
      <vt:lpstr>Century Gothic</vt:lpstr>
      <vt:lpstr>Wingdings</vt:lpstr>
      <vt:lpstr>Work Sans</vt:lpstr>
      <vt:lpstr>Work Sans Light</vt:lpstr>
      <vt:lpstr>Work Sans Medium</vt:lpstr>
      <vt:lpstr>Work Sans SemiBold</vt:lpstr>
      <vt:lpstr>Thème DIESE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CLET Ophélie</dc:creator>
  <cp:lastModifiedBy>BORRAS Inès</cp:lastModifiedBy>
  <cp:revision>133</cp:revision>
  <dcterms:created xsi:type="dcterms:W3CDTF">2025-01-06T15:41:47Z</dcterms:created>
  <dcterms:modified xsi:type="dcterms:W3CDTF">2025-01-21T16:34:11Z</dcterms:modified>
</cp:coreProperties>
</file>